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7"/>
  </p:notesMasterIdLst>
  <p:sldIdLst>
    <p:sldId id="379" r:id="rId2"/>
    <p:sldId id="302" r:id="rId3"/>
    <p:sldId id="368" r:id="rId4"/>
    <p:sldId id="376" r:id="rId5"/>
    <p:sldId id="369" r:id="rId6"/>
    <p:sldId id="362" r:id="rId7"/>
    <p:sldId id="371" r:id="rId8"/>
    <p:sldId id="372" r:id="rId9"/>
    <p:sldId id="373" r:id="rId10"/>
    <p:sldId id="374" r:id="rId11"/>
    <p:sldId id="375" r:id="rId12"/>
    <p:sldId id="280" r:id="rId13"/>
    <p:sldId id="377" r:id="rId14"/>
    <p:sldId id="361" r:id="rId15"/>
    <p:sldId id="3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442"/>
    <a:srgbClr val="C6D8DD"/>
    <a:srgbClr val="B3BFC9"/>
    <a:srgbClr val="C2D0DA"/>
    <a:srgbClr val="D0DFE5"/>
    <a:srgbClr val="1601FF"/>
    <a:srgbClr val="E9A541"/>
    <a:srgbClr val="8CAB75"/>
    <a:srgbClr val="98BA7F"/>
    <a:srgbClr val="A6C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/>
    <p:restoredTop sz="74460"/>
  </p:normalViewPr>
  <p:slideViewPr>
    <p:cSldViewPr snapToGrid="0" snapToObjects="1">
      <p:cViewPr varScale="1">
        <p:scale>
          <a:sx n="81" d="100"/>
          <a:sy n="81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nny/SMILE/HighSchools_version4/resources/3.4_EstimatingErrors_solution_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nny/SMILE/HighSchools_version4/resources/3.4_EstimatingErrors_solution_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nny/SMILE/HighSchools_version4/resources/3.4_EstimatingErrors_solution_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Georgia" panose="02040502050405020303" pitchFamily="18" charset="0"/>
              </a:rPr>
              <a:t>1-Day Forecast</a:t>
            </a:r>
          </a:p>
        </c:rich>
      </c:tx>
      <c:layout>
        <c:manualLayout>
          <c:xMode val="edge"/>
          <c:yMode val="edge"/>
          <c:x val="0.24690465431540895"/>
          <c:y val="3.73118183648930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900430882651191"/>
          <c:y val="0.15755763300448009"/>
          <c:w val="0.68238033435030465"/>
          <c:h val="0.69442208346843404"/>
        </c:manualLayout>
      </c:layout>
      <c:scatterChart>
        <c:scatterStyle val="smoothMarker"/>
        <c:varyColors val="0"/>
        <c:ser>
          <c:idx val="3"/>
          <c:order val="0"/>
          <c:tx>
            <c:v>IABP</c:v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Sheet1!$C$26:$C$104</c:f>
              <c:numCache>
                <c:formatCode>General</c:formatCode>
                <c:ptCount val="79"/>
                <c:pt idx="0">
                  <c:v>150.0076</c:v>
                </c:pt>
                <c:pt idx="1">
                  <c:v>149.9838</c:v>
                </c:pt>
                <c:pt idx="2">
                  <c:v>149.92699999999999</c:v>
                </c:pt>
                <c:pt idx="3">
                  <c:v>149.8698</c:v>
                </c:pt>
                <c:pt idx="4">
                  <c:v>149.8064</c:v>
                </c:pt>
                <c:pt idx="5">
                  <c:v>149.77340000000001</c:v>
                </c:pt>
                <c:pt idx="6">
                  <c:v>149.744</c:v>
                </c:pt>
                <c:pt idx="7">
                  <c:v>149.73480000000001</c:v>
                </c:pt>
                <c:pt idx="8">
                  <c:v>149.7012</c:v>
                </c:pt>
                <c:pt idx="9">
                  <c:v>149.70959999999999</c:v>
                </c:pt>
                <c:pt idx="10">
                  <c:v>149.65860000000001</c:v>
                </c:pt>
                <c:pt idx="11">
                  <c:v>149.6208</c:v>
                </c:pt>
                <c:pt idx="12">
                  <c:v>149.54740000000001</c:v>
                </c:pt>
                <c:pt idx="13">
                  <c:v>149.46639999999999</c:v>
                </c:pt>
                <c:pt idx="14">
                  <c:v>149.363</c:v>
                </c:pt>
                <c:pt idx="15">
                  <c:v>149.2662</c:v>
                </c:pt>
                <c:pt idx="16">
                  <c:v>149.15620000000001</c:v>
                </c:pt>
                <c:pt idx="17">
                  <c:v>149.04159999999999</c:v>
                </c:pt>
                <c:pt idx="18">
                  <c:v>148.91839999999999</c:v>
                </c:pt>
                <c:pt idx="19">
                  <c:v>148.8066</c:v>
                </c:pt>
                <c:pt idx="20">
                  <c:v>148.68539999999999</c:v>
                </c:pt>
                <c:pt idx="21">
                  <c:v>148.53980000000001</c:v>
                </c:pt>
                <c:pt idx="22">
                  <c:v>148.2724</c:v>
                </c:pt>
                <c:pt idx="23">
                  <c:v>147.8946</c:v>
                </c:pt>
                <c:pt idx="24">
                  <c:v>147.46279999999999</c:v>
                </c:pt>
                <c:pt idx="25">
                  <c:v>146.9828</c:v>
                </c:pt>
                <c:pt idx="26">
                  <c:v>146.49940000000001</c:v>
                </c:pt>
                <c:pt idx="27">
                  <c:v>146.0112</c:v>
                </c:pt>
                <c:pt idx="28">
                  <c:v>145.61199999999999</c:v>
                </c:pt>
                <c:pt idx="29">
                  <c:v>145.32400000000001</c:v>
                </c:pt>
                <c:pt idx="30">
                  <c:v>145.18940000000001</c:v>
                </c:pt>
                <c:pt idx="31">
                  <c:v>145.15940000000001</c:v>
                </c:pt>
                <c:pt idx="32">
                  <c:v>145.24019999999999</c:v>
                </c:pt>
                <c:pt idx="33">
                  <c:v>145.3434</c:v>
                </c:pt>
                <c:pt idx="34">
                  <c:v>145.50559999999999</c:v>
                </c:pt>
                <c:pt idx="35">
                  <c:v>145.65199999999999</c:v>
                </c:pt>
                <c:pt idx="36">
                  <c:v>145.80520000000001</c:v>
                </c:pt>
                <c:pt idx="37">
                  <c:v>145.922</c:v>
                </c:pt>
                <c:pt idx="38">
                  <c:v>146.1044</c:v>
                </c:pt>
                <c:pt idx="39">
                  <c:v>146.23699999999999</c:v>
                </c:pt>
                <c:pt idx="40">
                  <c:v>146.22980000000001</c:v>
                </c:pt>
                <c:pt idx="41">
                  <c:v>146.06479999999999</c:v>
                </c:pt>
                <c:pt idx="42">
                  <c:v>145.9342</c:v>
                </c:pt>
                <c:pt idx="43">
                  <c:v>145.65960000000001</c:v>
                </c:pt>
                <c:pt idx="44">
                  <c:v>145.3776</c:v>
                </c:pt>
                <c:pt idx="45">
                  <c:v>145.529</c:v>
                </c:pt>
                <c:pt idx="46">
                  <c:v>145.898</c:v>
                </c:pt>
                <c:pt idx="47">
                  <c:v>146.14279999999999</c:v>
                </c:pt>
                <c:pt idx="48">
                  <c:v>146.39599999999999</c:v>
                </c:pt>
                <c:pt idx="49">
                  <c:v>146.637</c:v>
                </c:pt>
                <c:pt idx="50">
                  <c:v>146.9564</c:v>
                </c:pt>
                <c:pt idx="51">
                  <c:v>147.04320000000001</c:v>
                </c:pt>
                <c:pt idx="52">
                  <c:v>147.1172</c:v>
                </c:pt>
                <c:pt idx="53">
                  <c:v>147.096</c:v>
                </c:pt>
                <c:pt idx="54">
                  <c:v>147.02000000000001</c:v>
                </c:pt>
                <c:pt idx="55">
                  <c:v>147.11099999999999</c:v>
                </c:pt>
                <c:pt idx="56">
                  <c:v>147.2328</c:v>
                </c:pt>
                <c:pt idx="57">
                  <c:v>147.31139999999999</c:v>
                </c:pt>
                <c:pt idx="58">
                  <c:v>147.3244</c:v>
                </c:pt>
                <c:pt idx="59">
                  <c:v>147.34540000000001</c:v>
                </c:pt>
                <c:pt idx="60">
                  <c:v>147.279</c:v>
                </c:pt>
                <c:pt idx="61">
                  <c:v>147.17619999999999</c:v>
                </c:pt>
                <c:pt idx="62">
                  <c:v>146.99879999999999</c:v>
                </c:pt>
                <c:pt idx="63">
                  <c:v>146.76140000000001</c:v>
                </c:pt>
                <c:pt idx="64">
                  <c:v>146.52500000000001</c:v>
                </c:pt>
                <c:pt idx="65">
                  <c:v>146.46</c:v>
                </c:pt>
                <c:pt idx="66">
                  <c:v>146.3974</c:v>
                </c:pt>
                <c:pt idx="67">
                  <c:v>146.27279999999999</c:v>
                </c:pt>
                <c:pt idx="68">
                  <c:v>146.13640000000001</c:v>
                </c:pt>
                <c:pt idx="69">
                  <c:v>146.0462</c:v>
                </c:pt>
                <c:pt idx="70">
                  <c:v>145.99539999999999</c:v>
                </c:pt>
                <c:pt idx="71">
                  <c:v>145.90819999999999</c:v>
                </c:pt>
                <c:pt idx="72">
                  <c:v>145.7782</c:v>
                </c:pt>
                <c:pt idx="73">
                  <c:v>145.5728</c:v>
                </c:pt>
                <c:pt idx="74">
                  <c:v>145.29560000000001</c:v>
                </c:pt>
                <c:pt idx="75">
                  <c:v>145.0224</c:v>
                </c:pt>
                <c:pt idx="76">
                  <c:v>144.77199999999999</c:v>
                </c:pt>
                <c:pt idx="77">
                  <c:v>144.61539999999999</c:v>
                </c:pt>
                <c:pt idx="78">
                  <c:v>144.5316</c:v>
                </c:pt>
              </c:numCache>
            </c:numRef>
          </c:xVal>
          <c:yVal>
            <c:numRef>
              <c:f>Sheet1!$B$26:$B$104</c:f>
              <c:numCache>
                <c:formatCode>General</c:formatCode>
                <c:ptCount val="79"/>
                <c:pt idx="0">
                  <c:v>85.601799999999997</c:v>
                </c:pt>
                <c:pt idx="1">
                  <c:v>85.614599999999996</c:v>
                </c:pt>
                <c:pt idx="2">
                  <c:v>85.624799999999993</c:v>
                </c:pt>
                <c:pt idx="3">
                  <c:v>85.637200000000007</c:v>
                </c:pt>
                <c:pt idx="4">
                  <c:v>85.6494</c:v>
                </c:pt>
                <c:pt idx="5">
                  <c:v>85.663799999999995</c:v>
                </c:pt>
                <c:pt idx="6">
                  <c:v>85.676599999999993</c:v>
                </c:pt>
                <c:pt idx="7">
                  <c:v>85.69</c:v>
                </c:pt>
                <c:pt idx="8">
                  <c:v>85.700599999999994</c:v>
                </c:pt>
                <c:pt idx="9">
                  <c:v>85.714600000000004</c:v>
                </c:pt>
                <c:pt idx="10">
                  <c:v>85.723600000000005</c:v>
                </c:pt>
                <c:pt idx="11">
                  <c:v>85.735200000000006</c:v>
                </c:pt>
                <c:pt idx="12">
                  <c:v>85.743799999999993</c:v>
                </c:pt>
                <c:pt idx="13">
                  <c:v>85.757800000000003</c:v>
                </c:pt>
                <c:pt idx="14">
                  <c:v>85.768000000000001</c:v>
                </c:pt>
                <c:pt idx="15">
                  <c:v>85.779399999999995</c:v>
                </c:pt>
                <c:pt idx="16">
                  <c:v>85.7864</c:v>
                </c:pt>
                <c:pt idx="17">
                  <c:v>85.793000000000006</c:v>
                </c:pt>
                <c:pt idx="18">
                  <c:v>85.796800000000005</c:v>
                </c:pt>
                <c:pt idx="19">
                  <c:v>85.800200000000004</c:v>
                </c:pt>
                <c:pt idx="20">
                  <c:v>85.801599999999993</c:v>
                </c:pt>
                <c:pt idx="21">
                  <c:v>85.799800000000005</c:v>
                </c:pt>
                <c:pt idx="22">
                  <c:v>85.784000000000006</c:v>
                </c:pt>
                <c:pt idx="23">
                  <c:v>85.758600000000001</c:v>
                </c:pt>
                <c:pt idx="24">
                  <c:v>85.731800000000007</c:v>
                </c:pt>
                <c:pt idx="25">
                  <c:v>85.709199999999996</c:v>
                </c:pt>
                <c:pt idx="26">
                  <c:v>85.691999999999993</c:v>
                </c:pt>
                <c:pt idx="27">
                  <c:v>85.680800000000005</c:v>
                </c:pt>
                <c:pt idx="28">
                  <c:v>85.670199999999994</c:v>
                </c:pt>
                <c:pt idx="29">
                  <c:v>85.660600000000002</c:v>
                </c:pt>
                <c:pt idx="30">
                  <c:v>85.653000000000006</c:v>
                </c:pt>
                <c:pt idx="31">
                  <c:v>85.646000000000001</c:v>
                </c:pt>
                <c:pt idx="32">
                  <c:v>85.647199999999998</c:v>
                </c:pt>
                <c:pt idx="33">
                  <c:v>85.651600000000002</c:v>
                </c:pt>
                <c:pt idx="34">
                  <c:v>85.6648</c:v>
                </c:pt>
                <c:pt idx="35">
                  <c:v>85.680999999999997</c:v>
                </c:pt>
                <c:pt idx="36">
                  <c:v>85.7072</c:v>
                </c:pt>
                <c:pt idx="37">
                  <c:v>85.7316</c:v>
                </c:pt>
                <c:pt idx="38">
                  <c:v>85.760800000000003</c:v>
                </c:pt>
                <c:pt idx="39">
                  <c:v>85.788200000000003</c:v>
                </c:pt>
                <c:pt idx="40">
                  <c:v>85.822000000000003</c:v>
                </c:pt>
                <c:pt idx="41">
                  <c:v>85.8536</c:v>
                </c:pt>
                <c:pt idx="42">
                  <c:v>85.892600000000002</c:v>
                </c:pt>
                <c:pt idx="43">
                  <c:v>85.937600000000003</c:v>
                </c:pt>
                <c:pt idx="44">
                  <c:v>85.988399999999999</c:v>
                </c:pt>
                <c:pt idx="45">
                  <c:v>86.032399999999996</c:v>
                </c:pt>
                <c:pt idx="46">
                  <c:v>86.077399999999997</c:v>
                </c:pt>
                <c:pt idx="47">
                  <c:v>86.119</c:v>
                </c:pt>
                <c:pt idx="48">
                  <c:v>86.168999999999997</c:v>
                </c:pt>
                <c:pt idx="49">
                  <c:v>86.195999999999998</c:v>
                </c:pt>
                <c:pt idx="50">
                  <c:v>86.205799999999996</c:v>
                </c:pt>
                <c:pt idx="51">
                  <c:v>86.215000000000003</c:v>
                </c:pt>
                <c:pt idx="52">
                  <c:v>86.227199999999996</c:v>
                </c:pt>
                <c:pt idx="53">
                  <c:v>86.245999999999995</c:v>
                </c:pt>
                <c:pt idx="54">
                  <c:v>86.280600000000007</c:v>
                </c:pt>
                <c:pt idx="55">
                  <c:v>86.329599999999999</c:v>
                </c:pt>
                <c:pt idx="56">
                  <c:v>86.367800000000003</c:v>
                </c:pt>
                <c:pt idx="57">
                  <c:v>86.397199999999998</c:v>
                </c:pt>
                <c:pt idx="58">
                  <c:v>86.421599999999998</c:v>
                </c:pt>
                <c:pt idx="59">
                  <c:v>86.447800000000001</c:v>
                </c:pt>
                <c:pt idx="60">
                  <c:v>86.469399999999993</c:v>
                </c:pt>
                <c:pt idx="61">
                  <c:v>86.492800000000003</c:v>
                </c:pt>
                <c:pt idx="62">
                  <c:v>86.5184</c:v>
                </c:pt>
                <c:pt idx="63">
                  <c:v>86.546400000000006</c:v>
                </c:pt>
                <c:pt idx="64">
                  <c:v>86.572599999999994</c:v>
                </c:pt>
                <c:pt idx="65">
                  <c:v>86.594800000000006</c:v>
                </c:pt>
                <c:pt idx="66">
                  <c:v>86.614599999999996</c:v>
                </c:pt>
                <c:pt idx="67">
                  <c:v>86.635199999999998</c:v>
                </c:pt>
                <c:pt idx="68">
                  <c:v>86.651799999999994</c:v>
                </c:pt>
                <c:pt idx="69">
                  <c:v>86.668599999999998</c:v>
                </c:pt>
                <c:pt idx="70">
                  <c:v>86.687600000000003</c:v>
                </c:pt>
                <c:pt idx="71">
                  <c:v>86.705799999999996</c:v>
                </c:pt>
                <c:pt idx="72">
                  <c:v>86.719800000000006</c:v>
                </c:pt>
                <c:pt idx="73">
                  <c:v>86.728800000000007</c:v>
                </c:pt>
                <c:pt idx="74">
                  <c:v>86.733400000000003</c:v>
                </c:pt>
                <c:pt idx="75">
                  <c:v>86.736000000000004</c:v>
                </c:pt>
                <c:pt idx="76">
                  <c:v>86.738399999999999</c:v>
                </c:pt>
                <c:pt idx="77">
                  <c:v>86.741600000000005</c:v>
                </c:pt>
                <c:pt idx="78">
                  <c:v>86.748000000000005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F3-5444-B6F7-682FDAD17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440048"/>
        <c:axId val="494499872"/>
      </c:scatterChart>
      <c:scatterChart>
        <c:scatterStyle val="lineMarker"/>
        <c:varyColors val="0"/>
        <c:ser>
          <c:idx val="1"/>
          <c:order val="1"/>
          <c:tx>
            <c:v>Day350</c:v>
          </c:tx>
          <c:spPr>
            <a:ln w="3810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xVal>
            <c:numRef>
              <c:f>(Sheet1!$K$5,Sheet1!$C$4)</c:f>
              <c:numCache>
                <c:formatCode>General</c:formatCode>
                <c:ptCount val="2"/>
                <c:pt idx="0">
                  <c:v>149.60297856899919</c:v>
                </c:pt>
                <c:pt idx="1">
                  <c:v>149.8064</c:v>
                </c:pt>
              </c:numCache>
            </c:numRef>
          </c:xVal>
          <c:yVal>
            <c:numRef>
              <c:f>(Sheet1!$J$5,Sheet1!$B$4)</c:f>
              <c:numCache>
                <c:formatCode>General</c:formatCode>
                <c:ptCount val="2"/>
                <c:pt idx="0">
                  <c:v>85.697000000000003</c:v>
                </c:pt>
                <c:pt idx="1">
                  <c:v>85.6494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6F3-5444-B6F7-682FDAD174B1}"/>
            </c:ext>
          </c:extLst>
        </c:ser>
        <c:ser>
          <c:idx val="2"/>
          <c:order val="2"/>
          <c:tx>
            <c:v>Day352</c:v>
          </c:tx>
          <c:spPr>
            <a:ln w="1905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5400" cap="rnd">
                <a:solidFill>
                  <a:srgbClr val="1601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F3-5444-B6F7-682FDAD174B1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1601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F3-5444-B6F7-682FDAD174B1}"/>
              </c:ext>
            </c:extLst>
          </c:dPt>
          <c:xVal>
            <c:numRef>
              <c:f>(Sheet1!$K$7,Sheet1!$C$6)</c:f>
              <c:numCache>
                <c:formatCode>General</c:formatCode>
                <c:ptCount val="2"/>
                <c:pt idx="0">
                  <c:v>149.39202582472282</c:v>
                </c:pt>
                <c:pt idx="1">
                  <c:v>149.54740000000001</c:v>
                </c:pt>
              </c:numCache>
            </c:numRef>
          </c:xVal>
          <c:yVal>
            <c:numRef>
              <c:f>(Sheet1!$J$7,Sheet1!$B$6)</c:f>
              <c:numCache>
                <c:formatCode>General</c:formatCode>
                <c:ptCount val="2"/>
                <c:pt idx="0">
                  <c:v>85.786999999999992</c:v>
                </c:pt>
                <c:pt idx="1">
                  <c:v>85.743799999999993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6F3-5444-B6F7-682FDAD174B1}"/>
            </c:ext>
          </c:extLst>
        </c:ser>
        <c:ser>
          <c:idx val="4"/>
          <c:order val="3"/>
          <c:tx>
            <c:v>Day354</c:v>
          </c:tx>
          <c:spPr>
            <a:ln w="3810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xVal>
            <c:numRef>
              <c:f>(Sheet1!$K$9,Sheet1!$C$8)</c:f>
              <c:numCache>
                <c:formatCode>General</c:formatCode>
                <c:ptCount val="2"/>
                <c:pt idx="0">
                  <c:v>148.21289235726675</c:v>
                </c:pt>
                <c:pt idx="1">
                  <c:v>148.68539999999999</c:v>
                </c:pt>
              </c:numCache>
            </c:numRef>
          </c:xVal>
          <c:yVal>
            <c:numRef>
              <c:f>(Sheet1!$J$9,Sheet1!$B$8)</c:f>
              <c:numCache>
                <c:formatCode>General</c:formatCode>
                <c:ptCount val="2"/>
                <c:pt idx="0">
                  <c:v>85.816799999999986</c:v>
                </c:pt>
                <c:pt idx="1">
                  <c:v>85.801599999999993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46F3-5444-B6F7-682FDAD174B1}"/>
            </c:ext>
          </c:extLst>
        </c:ser>
        <c:ser>
          <c:idx val="5"/>
          <c:order val="4"/>
          <c:tx>
            <c:v>Day356</c:v>
          </c:tx>
          <c:spPr>
            <a:ln w="3810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xVal>
            <c:numRef>
              <c:f>(Sheet1!$K$11,Sheet1!$C$10)</c:f>
              <c:numCache>
                <c:formatCode>General</c:formatCode>
                <c:ptCount val="2"/>
                <c:pt idx="0">
                  <c:v>143.78711435823126</c:v>
                </c:pt>
                <c:pt idx="1">
                  <c:v>145.61199999999999</c:v>
                </c:pt>
              </c:numCache>
            </c:numRef>
          </c:xVal>
          <c:yVal>
            <c:numRef>
              <c:f>(Sheet1!$J$11,Sheet1!$B$10)</c:f>
              <c:numCache>
                <c:formatCode>General</c:formatCode>
                <c:ptCount val="2"/>
                <c:pt idx="0">
                  <c:v>85.608599999999981</c:v>
                </c:pt>
                <c:pt idx="1">
                  <c:v>85.670199999999994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6F3-5444-B6F7-682FDAD174B1}"/>
            </c:ext>
          </c:extLst>
        </c:ser>
        <c:ser>
          <c:idx val="6"/>
          <c:order val="5"/>
          <c:tx>
            <c:v>Day358</c:v>
          </c:tx>
          <c:spPr>
            <a:ln w="3810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xVal>
            <c:numRef>
              <c:f>(Sheet1!$K$13,Sheet1!$C$12)</c:f>
              <c:numCache>
                <c:formatCode>General</c:formatCode>
                <c:ptCount val="2"/>
                <c:pt idx="0">
                  <c:v>146.3781940625627</c:v>
                </c:pt>
                <c:pt idx="1">
                  <c:v>145.80520000000001</c:v>
                </c:pt>
              </c:numCache>
            </c:numRef>
          </c:xVal>
          <c:yVal>
            <c:numRef>
              <c:f>(Sheet1!$J$13,Sheet1!$B$12)</c:f>
              <c:numCache>
                <c:formatCode>General</c:formatCode>
                <c:ptCount val="2"/>
                <c:pt idx="0">
                  <c:v>85.767200000000003</c:v>
                </c:pt>
                <c:pt idx="1">
                  <c:v>85.7072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46F3-5444-B6F7-682FDAD174B1}"/>
            </c:ext>
          </c:extLst>
        </c:ser>
        <c:ser>
          <c:idx val="7"/>
          <c:order val="6"/>
          <c:tx>
            <c:v>Day360</c:v>
          </c:tx>
          <c:spPr>
            <a:ln w="3810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xVal>
            <c:numRef>
              <c:f>(Sheet1!$K$15,Sheet1!$C$14)</c:f>
              <c:numCache>
                <c:formatCode>General</c:formatCode>
                <c:ptCount val="2"/>
                <c:pt idx="0">
                  <c:v>144.48857957871721</c:v>
                </c:pt>
                <c:pt idx="1">
                  <c:v>145.3776</c:v>
                </c:pt>
              </c:numCache>
            </c:numRef>
          </c:xVal>
          <c:yVal>
            <c:numRef>
              <c:f>(Sheet1!$J$15,Sheet1!$B$14)</c:f>
              <c:numCache>
                <c:formatCode>General</c:formatCode>
                <c:ptCount val="2"/>
                <c:pt idx="0">
                  <c:v>86.154799999999994</c:v>
                </c:pt>
                <c:pt idx="1">
                  <c:v>85.988399999999999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46F3-5444-B6F7-682FDAD174B1}"/>
            </c:ext>
          </c:extLst>
        </c:ser>
        <c:ser>
          <c:idx val="8"/>
          <c:order val="7"/>
          <c:tx>
            <c:v>Day362</c:v>
          </c:tx>
          <c:spPr>
            <a:ln w="3810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xVal>
            <c:numRef>
              <c:f>(Sheet1!$K$17,Sheet1!$C$16)</c:f>
              <c:numCache>
                <c:formatCode>General</c:formatCode>
                <c:ptCount val="2"/>
                <c:pt idx="0">
                  <c:v>147.84968363557084</c:v>
                </c:pt>
                <c:pt idx="1">
                  <c:v>147.1172</c:v>
                </c:pt>
              </c:numCache>
            </c:numRef>
          </c:xVal>
          <c:yVal>
            <c:numRef>
              <c:f>(Sheet1!$J$17,Sheet1!$B$16)</c:f>
              <c:numCache>
                <c:formatCode>General</c:formatCode>
                <c:ptCount val="2"/>
                <c:pt idx="0">
                  <c:v>86.285399999999996</c:v>
                </c:pt>
                <c:pt idx="1">
                  <c:v>86.227199999999996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46F3-5444-B6F7-682FDAD174B1}"/>
            </c:ext>
          </c:extLst>
        </c:ser>
        <c:ser>
          <c:idx val="9"/>
          <c:order val="8"/>
          <c:tx>
            <c:v>Day364</c:v>
          </c:tx>
          <c:spPr>
            <a:ln w="3810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xVal>
            <c:numRef>
              <c:f>(Sheet1!$K$19,Sheet1!$C$18)</c:f>
              <c:numCache>
                <c:formatCode>General</c:formatCode>
                <c:ptCount val="2"/>
                <c:pt idx="0">
                  <c:v>147.3265671809047</c:v>
                </c:pt>
                <c:pt idx="1">
                  <c:v>147.279</c:v>
                </c:pt>
              </c:numCache>
            </c:numRef>
          </c:xVal>
          <c:yVal>
            <c:numRef>
              <c:f>(Sheet1!$J$19,Sheet1!$B$18)</c:f>
              <c:numCache>
                <c:formatCode>General</c:formatCode>
                <c:ptCount val="2"/>
                <c:pt idx="0">
                  <c:v>86.570999999999984</c:v>
                </c:pt>
                <c:pt idx="1">
                  <c:v>86.469399999999993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46F3-5444-B6F7-682FDAD174B1}"/>
            </c:ext>
          </c:extLst>
        </c:ser>
        <c:ser>
          <c:idx val="10"/>
          <c:order val="9"/>
          <c:tx>
            <c:v>Day1</c:v>
          </c:tx>
          <c:spPr>
            <a:ln w="3810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xVal>
            <c:numRef>
              <c:f>(Sheet1!$K$21,Sheet1!$C$20)</c:f>
              <c:numCache>
                <c:formatCode>General</c:formatCode>
                <c:ptCount val="2"/>
                <c:pt idx="0">
                  <c:v>145.73839571253779</c:v>
                </c:pt>
                <c:pt idx="1">
                  <c:v>146.13640000000001</c:v>
                </c:pt>
              </c:numCache>
            </c:numRef>
          </c:xVal>
          <c:yVal>
            <c:numRef>
              <c:f>(Sheet1!$J$21,Sheet1!$B$20)</c:f>
              <c:numCache>
                <c:formatCode>General</c:formatCode>
                <c:ptCount val="2"/>
                <c:pt idx="0">
                  <c:v>86.730999999999995</c:v>
                </c:pt>
                <c:pt idx="1">
                  <c:v>86.651799999999994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46F3-5444-B6F7-682FDAD17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440048"/>
        <c:axId val="494499872"/>
      </c:scatterChart>
      <c:valAx>
        <c:axId val="494440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r>
                  <a:rPr lang="en-US" sz="1200" dirty="0">
                    <a:latin typeface="Georgia" panose="02040502050405020303" pitchFamily="18" charset="0"/>
                  </a:rPr>
                  <a:t>Longitude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499872"/>
        <c:crosses val="autoZero"/>
        <c:crossBetween val="midCat"/>
      </c:valAx>
      <c:valAx>
        <c:axId val="49449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latin typeface="Georgia" panose="02040502050405020303" pitchFamily="18" charset="0"/>
                  </a:rPr>
                  <a:t>Latitude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440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Georgia" panose="02040502050405020303" pitchFamily="18" charset="0"/>
              </a:rPr>
              <a:t>1/4-Day Forecast</a:t>
            </a:r>
            <a:endParaRPr lang="en-US" dirty="0">
              <a:effectLst/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0.18467574428802214"/>
          <c:y val="3.7358874644796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208702304780562"/>
          <c:y val="0.16794512283501711"/>
          <c:w val="0.64005020158686199"/>
          <c:h val="0.68384791595242667"/>
        </c:manualLayout>
      </c:layout>
      <c:scatterChart>
        <c:scatterStyle val="smoothMarker"/>
        <c:varyColors val="0"/>
        <c:ser>
          <c:idx val="3"/>
          <c:order val="0"/>
          <c:tx>
            <c:v>IABP</c:v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Sheet1!$C$26:$C$104</c:f>
              <c:numCache>
                <c:formatCode>General</c:formatCode>
                <c:ptCount val="79"/>
                <c:pt idx="0">
                  <c:v>150.0076</c:v>
                </c:pt>
                <c:pt idx="1">
                  <c:v>149.9838</c:v>
                </c:pt>
                <c:pt idx="2">
                  <c:v>149.92699999999999</c:v>
                </c:pt>
                <c:pt idx="3">
                  <c:v>149.8698</c:v>
                </c:pt>
                <c:pt idx="4">
                  <c:v>149.8064</c:v>
                </c:pt>
                <c:pt idx="5">
                  <c:v>149.77340000000001</c:v>
                </c:pt>
                <c:pt idx="6">
                  <c:v>149.744</c:v>
                </c:pt>
                <c:pt idx="7">
                  <c:v>149.73480000000001</c:v>
                </c:pt>
                <c:pt idx="8">
                  <c:v>149.7012</c:v>
                </c:pt>
                <c:pt idx="9">
                  <c:v>149.70959999999999</c:v>
                </c:pt>
                <c:pt idx="10">
                  <c:v>149.65860000000001</c:v>
                </c:pt>
                <c:pt idx="11">
                  <c:v>149.6208</c:v>
                </c:pt>
                <c:pt idx="12">
                  <c:v>149.54740000000001</c:v>
                </c:pt>
                <c:pt idx="13">
                  <c:v>149.46639999999999</c:v>
                </c:pt>
                <c:pt idx="14">
                  <c:v>149.363</c:v>
                </c:pt>
                <c:pt idx="15">
                  <c:v>149.2662</c:v>
                </c:pt>
                <c:pt idx="16">
                  <c:v>149.15620000000001</c:v>
                </c:pt>
                <c:pt idx="17">
                  <c:v>149.04159999999999</c:v>
                </c:pt>
                <c:pt idx="18">
                  <c:v>148.91839999999999</c:v>
                </c:pt>
                <c:pt idx="19">
                  <c:v>148.8066</c:v>
                </c:pt>
                <c:pt idx="20">
                  <c:v>148.68539999999999</c:v>
                </c:pt>
                <c:pt idx="21">
                  <c:v>148.53980000000001</c:v>
                </c:pt>
                <c:pt idx="22">
                  <c:v>148.2724</c:v>
                </c:pt>
                <c:pt idx="23">
                  <c:v>147.8946</c:v>
                </c:pt>
                <c:pt idx="24">
                  <c:v>147.46279999999999</c:v>
                </c:pt>
                <c:pt idx="25">
                  <c:v>146.9828</c:v>
                </c:pt>
                <c:pt idx="26">
                  <c:v>146.49940000000001</c:v>
                </c:pt>
                <c:pt idx="27">
                  <c:v>146.0112</c:v>
                </c:pt>
                <c:pt idx="28">
                  <c:v>145.61199999999999</c:v>
                </c:pt>
                <c:pt idx="29">
                  <c:v>145.32400000000001</c:v>
                </c:pt>
                <c:pt idx="30">
                  <c:v>145.18940000000001</c:v>
                </c:pt>
                <c:pt idx="31">
                  <c:v>145.15940000000001</c:v>
                </c:pt>
                <c:pt idx="32">
                  <c:v>145.24019999999999</c:v>
                </c:pt>
                <c:pt idx="33">
                  <c:v>145.3434</c:v>
                </c:pt>
                <c:pt idx="34">
                  <c:v>145.50559999999999</c:v>
                </c:pt>
                <c:pt idx="35">
                  <c:v>145.65199999999999</c:v>
                </c:pt>
                <c:pt idx="36">
                  <c:v>145.80520000000001</c:v>
                </c:pt>
                <c:pt idx="37">
                  <c:v>145.922</c:v>
                </c:pt>
                <c:pt idx="38">
                  <c:v>146.1044</c:v>
                </c:pt>
                <c:pt idx="39">
                  <c:v>146.23699999999999</c:v>
                </c:pt>
                <c:pt idx="40">
                  <c:v>146.22980000000001</c:v>
                </c:pt>
                <c:pt idx="41">
                  <c:v>146.06479999999999</c:v>
                </c:pt>
                <c:pt idx="42">
                  <c:v>145.9342</c:v>
                </c:pt>
                <c:pt idx="43">
                  <c:v>145.65960000000001</c:v>
                </c:pt>
                <c:pt idx="44">
                  <c:v>145.3776</c:v>
                </c:pt>
                <c:pt idx="45">
                  <c:v>145.529</c:v>
                </c:pt>
                <c:pt idx="46">
                  <c:v>145.898</c:v>
                </c:pt>
                <c:pt idx="47">
                  <c:v>146.14279999999999</c:v>
                </c:pt>
                <c:pt idx="48">
                  <c:v>146.39599999999999</c:v>
                </c:pt>
                <c:pt idx="49">
                  <c:v>146.637</c:v>
                </c:pt>
                <c:pt idx="50">
                  <c:v>146.9564</c:v>
                </c:pt>
                <c:pt idx="51">
                  <c:v>147.04320000000001</c:v>
                </c:pt>
                <c:pt idx="52">
                  <c:v>147.1172</c:v>
                </c:pt>
                <c:pt idx="53">
                  <c:v>147.096</c:v>
                </c:pt>
                <c:pt idx="54">
                  <c:v>147.02000000000001</c:v>
                </c:pt>
                <c:pt idx="55">
                  <c:v>147.11099999999999</c:v>
                </c:pt>
                <c:pt idx="56">
                  <c:v>147.2328</c:v>
                </c:pt>
                <c:pt idx="57">
                  <c:v>147.31139999999999</c:v>
                </c:pt>
                <c:pt idx="58">
                  <c:v>147.3244</c:v>
                </c:pt>
                <c:pt idx="59">
                  <c:v>147.34540000000001</c:v>
                </c:pt>
                <c:pt idx="60">
                  <c:v>147.279</c:v>
                </c:pt>
                <c:pt idx="61">
                  <c:v>147.17619999999999</c:v>
                </c:pt>
                <c:pt idx="62">
                  <c:v>146.99879999999999</c:v>
                </c:pt>
                <c:pt idx="63">
                  <c:v>146.76140000000001</c:v>
                </c:pt>
                <c:pt idx="64">
                  <c:v>146.52500000000001</c:v>
                </c:pt>
                <c:pt idx="65">
                  <c:v>146.46</c:v>
                </c:pt>
                <c:pt idx="66">
                  <c:v>146.3974</c:v>
                </c:pt>
                <c:pt idx="67">
                  <c:v>146.27279999999999</c:v>
                </c:pt>
                <c:pt idx="68">
                  <c:v>146.13640000000001</c:v>
                </c:pt>
                <c:pt idx="69">
                  <c:v>146.0462</c:v>
                </c:pt>
                <c:pt idx="70">
                  <c:v>145.99539999999999</c:v>
                </c:pt>
                <c:pt idx="71">
                  <c:v>145.90819999999999</c:v>
                </c:pt>
                <c:pt idx="72">
                  <c:v>145.7782</c:v>
                </c:pt>
                <c:pt idx="73">
                  <c:v>145.5728</c:v>
                </c:pt>
                <c:pt idx="74">
                  <c:v>145.29560000000001</c:v>
                </c:pt>
                <c:pt idx="75">
                  <c:v>145.0224</c:v>
                </c:pt>
                <c:pt idx="76">
                  <c:v>144.77199999999999</c:v>
                </c:pt>
                <c:pt idx="77">
                  <c:v>144.61539999999999</c:v>
                </c:pt>
                <c:pt idx="78">
                  <c:v>144.5316</c:v>
                </c:pt>
              </c:numCache>
            </c:numRef>
          </c:xVal>
          <c:yVal>
            <c:numRef>
              <c:f>Sheet1!$B$26:$B$104</c:f>
              <c:numCache>
                <c:formatCode>General</c:formatCode>
                <c:ptCount val="79"/>
                <c:pt idx="0">
                  <c:v>85.601799999999997</c:v>
                </c:pt>
                <c:pt idx="1">
                  <c:v>85.614599999999996</c:v>
                </c:pt>
                <c:pt idx="2">
                  <c:v>85.624799999999993</c:v>
                </c:pt>
                <c:pt idx="3">
                  <c:v>85.637200000000007</c:v>
                </c:pt>
                <c:pt idx="4">
                  <c:v>85.6494</c:v>
                </c:pt>
                <c:pt idx="5">
                  <c:v>85.663799999999995</c:v>
                </c:pt>
                <c:pt idx="6">
                  <c:v>85.676599999999993</c:v>
                </c:pt>
                <c:pt idx="7">
                  <c:v>85.69</c:v>
                </c:pt>
                <c:pt idx="8">
                  <c:v>85.700599999999994</c:v>
                </c:pt>
                <c:pt idx="9">
                  <c:v>85.714600000000004</c:v>
                </c:pt>
                <c:pt idx="10">
                  <c:v>85.723600000000005</c:v>
                </c:pt>
                <c:pt idx="11">
                  <c:v>85.735200000000006</c:v>
                </c:pt>
                <c:pt idx="12">
                  <c:v>85.743799999999993</c:v>
                </c:pt>
                <c:pt idx="13">
                  <c:v>85.757800000000003</c:v>
                </c:pt>
                <c:pt idx="14">
                  <c:v>85.768000000000001</c:v>
                </c:pt>
                <c:pt idx="15">
                  <c:v>85.779399999999995</c:v>
                </c:pt>
                <c:pt idx="16">
                  <c:v>85.7864</c:v>
                </c:pt>
                <c:pt idx="17">
                  <c:v>85.793000000000006</c:v>
                </c:pt>
                <c:pt idx="18">
                  <c:v>85.796800000000005</c:v>
                </c:pt>
                <c:pt idx="19">
                  <c:v>85.800200000000004</c:v>
                </c:pt>
                <c:pt idx="20">
                  <c:v>85.801599999999993</c:v>
                </c:pt>
                <c:pt idx="21">
                  <c:v>85.799800000000005</c:v>
                </c:pt>
                <c:pt idx="22">
                  <c:v>85.784000000000006</c:v>
                </c:pt>
                <c:pt idx="23">
                  <c:v>85.758600000000001</c:v>
                </c:pt>
                <c:pt idx="24">
                  <c:v>85.731800000000007</c:v>
                </c:pt>
                <c:pt idx="25">
                  <c:v>85.709199999999996</c:v>
                </c:pt>
                <c:pt idx="26">
                  <c:v>85.691999999999993</c:v>
                </c:pt>
                <c:pt idx="27">
                  <c:v>85.680800000000005</c:v>
                </c:pt>
                <c:pt idx="28">
                  <c:v>85.670199999999994</c:v>
                </c:pt>
                <c:pt idx="29">
                  <c:v>85.660600000000002</c:v>
                </c:pt>
                <c:pt idx="30">
                  <c:v>85.653000000000006</c:v>
                </c:pt>
                <c:pt idx="31">
                  <c:v>85.646000000000001</c:v>
                </c:pt>
                <c:pt idx="32">
                  <c:v>85.647199999999998</c:v>
                </c:pt>
                <c:pt idx="33">
                  <c:v>85.651600000000002</c:v>
                </c:pt>
                <c:pt idx="34">
                  <c:v>85.6648</c:v>
                </c:pt>
                <c:pt idx="35">
                  <c:v>85.680999999999997</c:v>
                </c:pt>
                <c:pt idx="36">
                  <c:v>85.7072</c:v>
                </c:pt>
                <c:pt idx="37">
                  <c:v>85.7316</c:v>
                </c:pt>
                <c:pt idx="38">
                  <c:v>85.760800000000003</c:v>
                </c:pt>
                <c:pt idx="39">
                  <c:v>85.788200000000003</c:v>
                </c:pt>
                <c:pt idx="40">
                  <c:v>85.822000000000003</c:v>
                </c:pt>
                <c:pt idx="41">
                  <c:v>85.8536</c:v>
                </c:pt>
                <c:pt idx="42">
                  <c:v>85.892600000000002</c:v>
                </c:pt>
                <c:pt idx="43">
                  <c:v>85.937600000000003</c:v>
                </c:pt>
                <c:pt idx="44">
                  <c:v>85.988399999999999</c:v>
                </c:pt>
                <c:pt idx="45">
                  <c:v>86.032399999999996</c:v>
                </c:pt>
                <c:pt idx="46">
                  <c:v>86.077399999999997</c:v>
                </c:pt>
                <c:pt idx="47">
                  <c:v>86.119</c:v>
                </c:pt>
                <c:pt idx="48">
                  <c:v>86.168999999999997</c:v>
                </c:pt>
                <c:pt idx="49">
                  <c:v>86.195999999999998</c:v>
                </c:pt>
                <c:pt idx="50">
                  <c:v>86.205799999999996</c:v>
                </c:pt>
                <c:pt idx="51">
                  <c:v>86.215000000000003</c:v>
                </c:pt>
                <c:pt idx="52">
                  <c:v>86.227199999999996</c:v>
                </c:pt>
                <c:pt idx="53">
                  <c:v>86.245999999999995</c:v>
                </c:pt>
                <c:pt idx="54">
                  <c:v>86.280600000000007</c:v>
                </c:pt>
                <c:pt idx="55">
                  <c:v>86.329599999999999</c:v>
                </c:pt>
                <c:pt idx="56">
                  <c:v>86.367800000000003</c:v>
                </c:pt>
                <c:pt idx="57">
                  <c:v>86.397199999999998</c:v>
                </c:pt>
                <c:pt idx="58">
                  <c:v>86.421599999999998</c:v>
                </c:pt>
                <c:pt idx="59">
                  <c:v>86.447800000000001</c:v>
                </c:pt>
                <c:pt idx="60">
                  <c:v>86.469399999999993</c:v>
                </c:pt>
                <c:pt idx="61">
                  <c:v>86.492800000000003</c:v>
                </c:pt>
                <c:pt idx="62">
                  <c:v>86.5184</c:v>
                </c:pt>
                <c:pt idx="63">
                  <c:v>86.546400000000006</c:v>
                </c:pt>
                <c:pt idx="64">
                  <c:v>86.572599999999994</c:v>
                </c:pt>
                <c:pt idx="65">
                  <c:v>86.594800000000006</c:v>
                </c:pt>
                <c:pt idx="66">
                  <c:v>86.614599999999996</c:v>
                </c:pt>
                <c:pt idx="67">
                  <c:v>86.635199999999998</c:v>
                </c:pt>
                <c:pt idx="68">
                  <c:v>86.651799999999994</c:v>
                </c:pt>
                <c:pt idx="69">
                  <c:v>86.668599999999998</c:v>
                </c:pt>
                <c:pt idx="70">
                  <c:v>86.687600000000003</c:v>
                </c:pt>
                <c:pt idx="71">
                  <c:v>86.705799999999996</c:v>
                </c:pt>
                <c:pt idx="72">
                  <c:v>86.719800000000006</c:v>
                </c:pt>
                <c:pt idx="73">
                  <c:v>86.728800000000007</c:v>
                </c:pt>
                <c:pt idx="74">
                  <c:v>86.733400000000003</c:v>
                </c:pt>
                <c:pt idx="75">
                  <c:v>86.736000000000004</c:v>
                </c:pt>
                <c:pt idx="76">
                  <c:v>86.738399999999999</c:v>
                </c:pt>
                <c:pt idx="77">
                  <c:v>86.741600000000005</c:v>
                </c:pt>
                <c:pt idx="78">
                  <c:v>86.748000000000005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93B-B946-9631-E7ED36BB5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440048"/>
        <c:axId val="494499872"/>
      </c:scatterChart>
      <c:scatterChart>
        <c:scatterStyle val="lineMarker"/>
        <c:varyColors val="0"/>
        <c:ser>
          <c:idx val="1"/>
          <c:order val="1"/>
          <c:tx>
            <c:v>Day350</c:v>
          </c:tx>
          <c:spPr>
            <a:ln w="3810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38100" cap="rnd">
                <a:solidFill>
                  <a:srgbClr val="1601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3B-B946-9631-E7ED36BB5EEF}"/>
              </c:ext>
            </c:extLst>
          </c:dPt>
          <c:xVal>
            <c:numRef>
              <c:f>(Sheet1!$K$34,Sheet1!$C$33)</c:f>
              <c:numCache>
                <c:formatCode>General</c:formatCode>
                <c:ptCount val="2"/>
                <c:pt idx="0">
                  <c:v>149.72557136160123</c:v>
                </c:pt>
                <c:pt idx="1">
                  <c:v>149.73480000000001</c:v>
                </c:pt>
              </c:numCache>
            </c:numRef>
          </c:xVal>
          <c:yVal>
            <c:numRef>
              <c:f>(Sheet1!$J$34,Sheet1!$B$33)</c:f>
              <c:numCache>
                <c:formatCode>General</c:formatCode>
                <c:ptCount val="2"/>
                <c:pt idx="0">
                  <c:v>85.703400000000002</c:v>
                </c:pt>
                <c:pt idx="1">
                  <c:v>85.69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93B-B946-9631-E7ED36BB5EEF}"/>
            </c:ext>
          </c:extLst>
        </c:ser>
        <c:ser>
          <c:idx val="2"/>
          <c:order val="2"/>
          <c:tx>
            <c:v>Day352</c:v>
          </c:tx>
          <c:spPr>
            <a:ln w="1905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5400" cap="rnd">
                <a:solidFill>
                  <a:srgbClr val="1601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3B-B946-9631-E7ED36BB5EEF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1601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3B-B946-9631-E7ED36BB5EEF}"/>
              </c:ext>
            </c:extLst>
          </c:dPt>
          <c:xVal>
            <c:numRef>
              <c:f>(Sheet1!$K$7,Sheet1!$C$6)</c:f>
              <c:numCache>
                <c:formatCode>General</c:formatCode>
                <c:ptCount val="2"/>
                <c:pt idx="0">
                  <c:v>149.39202582472282</c:v>
                </c:pt>
                <c:pt idx="1">
                  <c:v>149.54740000000001</c:v>
                </c:pt>
              </c:numCache>
            </c:numRef>
          </c:xVal>
          <c:yVal>
            <c:numRef>
              <c:f>(Sheet1!$J$7,Sheet1!$B$6)</c:f>
              <c:numCache>
                <c:formatCode>General</c:formatCode>
                <c:ptCount val="2"/>
                <c:pt idx="0">
                  <c:v>85.786999999999992</c:v>
                </c:pt>
                <c:pt idx="1">
                  <c:v>85.743799999999993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93B-B946-9631-E7ED36BB5EEF}"/>
            </c:ext>
          </c:extLst>
        </c:ser>
        <c:ser>
          <c:idx val="4"/>
          <c:order val="3"/>
          <c:tx>
            <c:v>Day354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1601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393B-B946-9631-E7ED36BB5EEF}"/>
              </c:ext>
            </c:extLst>
          </c:dPt>
          <c:xVal>
            <c:numRef>
              <c:f>(Sheet1!$K$50,Sheet1!$C$49)</c:f>
              <c:numCache>
                <c:formatCode>General</c:formatCode>
                <c:ptCount val="2"/>
                <c:pt idx="0">
                  <c:v>147.51904490642497</c:v>
                </c:pt>
                <c:pt idx="1">
                  <c:v>147.8946</c:v>
                </c:pt>
              </c:numCache>
            </c:numRef>
          </c:xVal>
          <c:yVal>
            <c:numRef>
              <c:f>(Sheet1!$J$50,Sheet1!$B$49)</c:f>
              <c:numCache>
                <c:formatCode>General</c:formatCode>
                <c:ptCount val="2"/>
                <c:pt idx="0">
                  <c:v>85.733199999999997</c:v>
                </c:pt>
                <c:pt idx="1">
                  <c:v>85.758600000000001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393B-B946-9631-E7ED36BB5EEF}"/>
            </c:ext>
          </c:extLst>
        </c:ser>
        <c:ser>
          <c:idx val="5"/>
          <c:order val="4"/>
          <c:tx>
            <c:v>Day356</c:v>
          </c:tx>
          <c:spPr>
            <a:ln w="3810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xVal>
            <c:numRef>
              <c:f>(Sheet1!$K$58,Sheet1!$C$57)</c:f>
              <c:numCache>
                <c:formatCode>General</c:formatCode>
                <c:ptCount val="2"/>
                <c:pt idx="0">
                  <c:v>145.12944806129147</c:v>
                </c:pt>
                <c:pt idx="1">
                  <c:v>145.15940000000001</c:v>
                </c:pt>
              </c:numCache>
            </c:numRef>
          </c:xVal>
          <c:yVal>
            <c:numRef>
              <c:f>(Sheet1!$J$58,Sheet1!$B$57)</c:f>
              <c:numCache>
                <c:formatCode>General</c:formatCode>
                <c:ptCount val="2"/>
                <c:pt idx="0">
                  <c:v>85.638999999999996</c:v>
                </c:pt>
                <c:pt idx="1">
                  <c:v>85.646000000000001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393B-B946-9631-E7ED36BB5EEF}"/>
            </c:ext>
          </c:extLst>
        </c:ser>
        <c:ser>
          <c:idx val="6"/>
          <c:order val="5"/>
          <c:tx>
            <c:v>Day358</c:v>
          </c:tx>
          <c:spPr>
            <a:ln w="3810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xVal>
            <c:numRef>
              <c:f>(Sheet1!$K$13,Sheet1!$C$12)</c:f>
              <c:numCache>
                <c:formatCode>General</c:formatCode>
                <c:ptCount val="2"/>
                <c:pt idx="0">
                  <c:v>146.3781940625627</c:v>
                </c:pt>
                <c:pt idx="1">
                  <c:v>145.80520000000001</c:v>
                </c:pt>
              </c:numCache>
            </c:numRef>
          </c:xVal>
          <c:yVal>
            <c:numRef>
              <c:f>(Sheet1!$J$13,Sheet1!$B$12)</c:f>
              <c:numCache>
                <c:formatCode>General</c:formatCode>
                <c:ptCount val="2"/>
                <c:pt idx="0">
                  <c:v>85.767200000000003</c:v>
                </c:pt>
                <c:pt idx="1">
                  <c:v>85.7072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393B-B946-9631-E7ED36BB5EEF}"/>
            </c:ext>
          </c:extLst>
        </c:ser>
        <c:ser>
          <c:idx val="8"/>
          <c:order val="6"/>
          <c:tx>
            <c:v>Day362</c:v>
          </c:tx>
          <c:spPr>
            <a:ln w="1905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1601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393B-B946-9631-E7ED36BB5EEF}"/>
              </c:ext>
            </c:extLst>
          </c:dPt>
          <c:xVal>
            <c:numRef>
              <c:f>(Sheet1!$K$82,Sheet1!$C$81)</c:f>
              <c:numCache>
                <c:formatCode>General</c:formatCode>
                <c:ptCount val="2"/>
                <c:pt idx="0">
                  <c:v>147.2032296185285</c:v>
                </c:pt>
                <c:pt idx="1">
                  <c:v>147.11099999999999</c:v>
                </c:pt>
              </c:numCache>
            </c:numRef>
          </c:xVal>
          <c:yVal>
            <c:numRef>
              <c:f>(Sheet1!$J$82,Sheet1!$B$81)</c:f>
              <c:numCache>
                <c:formatCode>General</c:formatCode>
                <c:ptCount val="2"/>
                <c:pt idx="0">
                  <c:v>86.378599999999992</c:v>
                </c:pt>
                <c:pt idx="1">
                  <c:v>86.329599999999999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393B-B946-9631-E7ED36BB5EEF}"/>
            </c:ext>
          </c:extLst>
        </c:ser>
        <c:ser>
          <c:idx val="9"/>
          <c:order val="7"/>
          <c:tx>
            <c:v>Day364</c:v>
          </c:tx>
          <c:spPr>
            <a:ln w="1905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1601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393B-B946-9631-E7ED36BB5EEF}"/>
              </c:ext>
            </c:extLst>
          </c:dPt>
          <c:xVal>
            <c:numRef>
              <c:f>(Sheet1!$K$90,Sheet1!$C$89)</c:f>
              <c:numCache>
                <c:formatCode>General</c:formatCode>
                <c:ptCount val="2"/>
                <c:pt idx="0">
                  <c:v>146.52206188989291</c:v>
                </c:pt>
                <c:pt idx="1">
                  <c:v>146.76140000000001</c:v>
                </c:pt>
              </c:numCache>
            </c:numRef>
          </c:xVal>
          <c:yVal>
            <c:numRef>
              <c:f>(Sheet1!$J$90,Sheet1!$B$89)</c:f>
              <c:numCache>
                <c:formatCode>General</c:formatCode>
                <c:ptCount val="2"/>
                <c:pt idx="0">
                  <c:v>86.574400000000011</c:v>
                </c:pt>
                <c:pt idx="1">
                  <c:v>86.546400000000006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393B-B946-9631-E7ED36BB5EEF}"/>
            </c:ext>
          </c:extLst>
        </c:ser>
        <c:ser>
          <c:idx val="10"/>
          <c:order val="8"/>
          <c:tx>
            <c:v>Day1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1601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0BD6-764B-B2F6-431C0F075919}"/>
              </c:ext>
            </c:extLst>
          </c:dPt>
          <c:xVal>
            <c:numRef>
              <c:f>(Sheet1!$K$98,Sheet1!$C$97)</c:f>
              <c:numCache>
                <c:formatCode>General</c:formatCode>
                <c:ptCount val="2"/>
                <c:pt idx="0">
                  <c:v>145.82051608790042</c:v>
                </c:pt>
                <c:pt idx="1">
                  <c:v>145.90819999999999</c:v>
                </c:pt>
              </c:numCache>
            </c:numRef>
          </c:xVal>
          <c:yVal>
            <c:numRef>
              <c:f>(Sheet1!$J$98,Sheet1!$B$97)</c:f>
              <c:numCache>
                <c:formatCode>General</c:formatCode>
                <c:ptCount val="2"/>
                <c:pt idx="0">
                  <c:v>86.72399999999999</c:v>
                </c:pt>
                <c:pt idx="1">
                  <c:v>86.705799999999996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393B-B946-9631-E7ED36BB5EEF}"/>
            </c:ext>
          </c:extLst>
        </c:ser>
        <c:ser>
          <c:idx val="0"/>
          <c:order val="9"/>
          <c:tx>
            <c:v>Day360</c:v>
          </c:tx>
          <c:spPr>
            <a:ln w="1905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5400" cap="rnd">
                <a:solidFill>
                  <a:srgbClr val="1601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393B-B946-9631-E7ED36BB5EEF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1601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393B-B946-9631-E7ED36BB5EEF}"/>
              </c:ext>
            </c:extLst>
          </c:dPt>
          <c:xVal>
            <c:numRef>
              <c:f>(Sheet1!$K$74,Sheet1!$C$73)</c:f>
              <c:numCache>
                <c:formatCode>General</c:formatCode>
                <c:ptCount val="2"/>
                <c:pt idx="0">
                  <c:v>146.39024838248699</c:v>
                </c:pt>
                <c:pt idx="1">
                  <c:v>146.14279999999999</c:v>
                </c:pt>
              </c:numCache>
            </c:numRef>
          </c:xVal>
          <c:yVal>
            <c:numRef>
              <c:f>(Sheet1!$J$74,Sheet1!$B$73)</c:f>
              <c:numCache>
                <c:formatCode>General</c:formatCode>
                <c:ptCount val="2"/>
                <c:pt idx="0">
                  <c:v>86.160600000000002</c:v>
                </c:pt>
                <c:pt idx="1">
                  <c:v>86.119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393B-B946-9631-E7ED36BB5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440048"/>
        <c:axId val="494499872"/>
      </c:scatterChart>
      <c:valAx>
        <c:axId val="494440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latin typeface="Georgia" panose="02040502050405020303" pitchFamily="18" charset="0"/>
                  </a:rPr>
                  <a:t>Longitude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499872"/>
        <c:crosses val="autoZero"/>
        <c:crossBetween val="midCat"/>
      </c:valAx>
      <c:valAx>
        <c:axId val="49449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latin typeface="Georgia" panose="02040502050405020303" pitchFamily="18" charset="0"/>
                  </a:rPr>
                  <a:t>Latitude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440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Georgia" panose="02040502050405020303" pitchFamily="18" charset="0"/>
              </a:rPr>
              <a:t>1-Day Forecast</a:t>
            </a:r>
          </a:p>
        </c:rich>
      </c:tx>
      <c:layout>
        <c:manualLayout>
          <c:xMode val="edge"/>
          <c:yMode val="edge"/>
          <c:x val="0.24690465431540895"/>
          <c:y val="3.73118183648930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900430882651191"/>
          <c:y val="0.15755763300448009"/>
          <c:w val="0.68238033435030465"/>
          <c:h val="0.69442208346843404"/>
        </c:manualLayout>
      </c:layout>
      <c:scatterChart>
        <c:scatterStyle val="smoothMarker"/>
        <c:varyColors val="0"/>
        <c:ser>
          <c:idx val="3"/>
          <c:order val="0"/>
          <c:tx>
            <c:v>IABP</c:v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Sheet1!$C$26:$C$104</c:f>
              <c:numCache>
                <c:formatCode>General</c:formatCode>
                <c:ptCount val="79"/>
                <c:pt idx="0">
                  <c:v>150.0076</c:v>
                </c:pt>
                <c:pt idx="1">
                  <c:v>149.9838</c:v>
                </c:pt>
                <c:pt idx="2">
                  <c:v>149.92699999999999</c:v>
                </c:pt>
                <c:pt idx="3">
                  <c:v>149.8698</c:v>
                </c:pt>
                <c:pt idx="4">
                  <c:v>149.8064</c:v>
                </c:pt>
                <c:pt idx="5">
                  <c:v>149.77340000000001</c:v>
                </c:pt>
                <c:pt idx="6">
                  <c:v>149.744</c:v>
                </c:pt>
                <c:pt idx="7">
                  <c:v>149.73480000000001</c:v>
                </c:pt>
                <c:pt idx="8">
                  <c:v>149.7012</c:v>
                </c:pt>
                <c:pt idx="9">
                  <c:v>149.70959999999999</c:v>
                </c:pt>
                <c:pt idx="10">
                  <c:v>149.65860000000001</c:v>
                </c:pt>
                <c:pt idx="11">
                  <c:v>149.6208</c:v>
                </c:pt>
                <c:pt idx="12">
                  <c:v>149.54740000000001</c:v>
                </c:pt>
                <c:pt idx="13">
                  <c:v>149.46639999999999</c:v>
                </c:pt>
                <c:pt idx="14">
                  <c:v>149.363</c:v>
                </c:pt>
                <c:pt idx="15">
                  <c:v>149.2662</c:v>
                </c:pt>
                <c:pt idx="16">
                  <c:v>149.15620000000001</c:v>
                </c:pt>
                <c:pt idx="17">
                  <c:v>149.04159999999999</c:v>
                </c:pt>
                <c:pt idx="18">
                  <c:v>148.91839999999999</c:v>
                </c:pt>
                <c:pt idx="19">
                  <c:v>148.8066</c:v>
                </c:pt>
                <c:pt idx="20">
                  <c:v>148.68539999999999</c:v>
                </c:pt>
                <c:pt idx="21">
                  <c:v>148.53980000000001</c:v>
                </c:pt>
                <c:pt idx="22">
                  <c:v>148.2724</c:v>
                </c:pt>
                <c:pt idx="23">
                  <c:v>147.8946</c:v>
                </c:pt>
                <c:pt idx="24">
                  <c:v>147.46279999999999</c:v>
                </c:pt>
                <c:pt idx="25">
                  <c:v>146.9828</c:v>
                </c:pt>
                <c:pt idx="26">
                  <c:v>146.49940000000001</c:v>
                </c:pt>
                <c:pt idx="27">
                  <c:v>146.0112</c:v>
                </c:pt>
                <c:pt idx="28">
                  <c:v>145.61199999999999</c:v>
                </c:pt>
                <c:pt idx="29">
                  <c:v>145.32400000000001</c:v>
                </c:pt>
                <c:pt idx="30">
                  <c:v>145.18940000000001</c:v>
                </c:pt>
                <c:pt idx="31">
                  <c:v>145.15940000000001</c:v>
                </c:pt>
                <c:pt idx="32">
                  <c:v>145.24019999999999</c:v>
                </c:pt>
                <c:pt idx="33">
                  <c:v>145.3434</c:v>
                </c:pt>
                <c:pt idx="34">
                  <c:v>145.50559999999999</c:v>
                </c:pt>
                <c:pt idx="35">
                  <c:v>145.65199999999999</c:v>
                </c:pt>
                <c:pt idx="36">
                  <c:v>145.80520000000001</c:v>
                </c:pt>
                <c:pt idx="37">
                  <c:v>145.922</c:v>
                </c:pt>
                <c:pt idx="38">
                  <c:v>146.1044</c:v>
                </c:pt>
                <c:pt idx="39">
                  <c:v>146.23699999999999</c:v>
                </c:pt>
                <c:pt idx="40">
                  <c:v>146.22980000000001</c:v>
                </c:pt>
                <c:pt idx="41">
                  <c:v>146.06479999999999</c:v>
                </c:pt>
                <c:pt idx="42">
                  <c:v>145.9342</c:v>
                </c:pt>
                <c:pt idx="43">
                  <c:v>145.65960000000001</c:v>
                </c:pt>
                <c:pt idx="44">
                  <c:v>145.3776</c:v>
                </c:pt>
                <c:pt idx="45">
                  <c:v>145.529</c:v>
                </c:pt>
                <c:pt idx="46">
                  <c:v>145.898</c:v>
                </c:pt>
                <c:pt idx="47">
                  <c:v>146.14279999999999</c:v>
                </c:pt>
                <c:pt idx="48">
                  <c:v>146.39599999999999</c:v>
                </c:pt>
                <c:pt idx="49">
                  <c:v>146.637</c:v>
                </c:pt>
                <c:pt idx="50">
                  <c:v>146.9564</c:v>
                </c:pt>
                <c:pt idx="51">
                  <c:v>147.04320000000001</c:v>
                </c:pt>
                <c:pt idx="52">
                  <c:v>147.1172</c:v>
                </c:pt>
                <c:pt idx="53">
                  <c:v>147.096</c:v>
                </c:pt>
                <c:pt idx="54">
                  <c:v>147.02000000000001</c:v>
                </c:pt>
                <c:pt idx="55">
                  <c:v>147.11099999999999</c:v>
                </c:pt>
                <c:pt idx="56">
                  <c:v>147.2328</c:v>
                </c:pt>
                <c:pt idx="57">
                  <c:v>147.31139999999999</c:v>
                </c:pt>
                <c:pt idx="58">
                  <c:v>147.3244</c:v>
                </c:pt>
                <c:pt idx="59">
                  <c:v>147.34540000000001</c:v>
                </c:pt>
                <c:pt idx="60">
                  <c:v>147.279</c:v>
                </c:pt>
                <c:pt idx="61">
                  <c:v>147.17619999999999</c:v>
                </c:pt>
                <c:pt idx="62">
                  <c:v>146.99879999999999</c:v>
                </c:pt>
                <c:pt idx="63">
                  <c:v>146.76140000000001</c:v>
                </c:pt>
                <c:pt idx="64">
                  <c:v>146.52500000000001</c:v>
                </c:pt>
                <c:pt idx="65">
                  <c:v>146.46</c:v>
                </c:pt>
                <c:pt idx="66">
                  <c:v>146.3974</c:v>
                </c:pt>
                <c:pt idx="67">
                  <c:v>146.27279999999999</c:v>
                </c:pt>
                <c:pt idx="68">
                  <c:v>146.13640000000001</c:v>
                </c:pt>
                <c:pt idx="69">
                  <c:v>146.0462</c:v>
                </c:pt>
                <c:pt idx="70">
                  <c:v>145.99539999999999</c:v>
                </c:pt>
                <c:pt idx="71">
                  <c:v>145.90819999999999</c:v>
                </c:pt>
                <c:pt idx="72">
                  <c:v>145.7782</c:v>
                </c:pt>
                <c:pt idx="73">
                  <c:v>145.5728</c:v>
                </c:pt>
                <c:pt idx="74">
                  <c:v>145.29560000000001</c:v>
                </c:pt>
                <c:pt idx="75">
                  <c:v>145.0224</c:v>
                </c:pt>
                <c:pt idx="76">
                  <c:v>144.77199999999999</c:v>
                </c:pt>
                <c:pt idx="77">
                  <c:v>144.61539999999999</c:v>
                </c:pt>
                <c:pt idx="78">
                  <c:v>144.5316</c:v>
                </c:pt>
              </c:numCache>
            </c:numRef>
          </c:xVal>
          <c:yVal>
            <c:numRef>
              <c:f>Sheet1!$B$26:$B$104</c:f>
              <c:numCache>
                <c:formatCode>General</c:formatCode>
                <c:ptCount val="79"/>
                <c:pt idx="0">
                  <c:v>85.601799999999997</c:v>
                </c:pt>
                <c:pt idx="1">
                  <c:v>85.614599999999996</c:v>
                </c:pt>
                <c:pt idx="2">
                  <c:v>85.624799999999993</c:v>
                </c:pt>
                <c:pt idx="3">
                  <c:v>85.637200000000007</c:v>
                </c:pt>
                <c:pt idx="4">
                  <c:v>85.6494</c:v>
                </c:pt>
                <c:pt idx="5">
                  <c:v>85.663799999999995</c:v>
                </c:pt>
                <c:pt idx="6">
                  <c:v>85.676599999999993</c:v>
                </c:pt>
                <c:pt idx="7">
                  <c:v>85.69</c:v>
                </c:pt>
                <c:pt idx="8">
                  <c:v>85.700599999999994</c:v>
                </c:pt>
                <c:pt idx="9">
                  <c:v>85.714600000000004</c:v>
                </c:pt>
                <c:pt idx="10">
                  <c:v>85.723600000000005</c:v>
                </c:pt>
                <c:pt idx="11">
                  <c:v>85.735200000000006</c:v>
                </c:pt>
                <c:pt idx="12">
                  <c:v>85.743799999999993</c:v>
                </c:pt>
                <c:pt idx="13">
                  <c:v>85.757800000000003</c:v>
                </c:pt>
                <c:pt idx="14">
                  <c:v>85.768000000000001</c:v>
                </c:pt>
                <c:pt idx="15">
                  <c:v>85.779399999999995</c:v>
                </c:pt>
                <c:pt idx="16">
                  <c:v>85.7864</c:v>
                </c:pt>
                <c:pt idx="17">
                  <c:v>85.793000000000006</c:v>
                </c:pt>
                <c:pt idx="18">
                  <c:v>85.796800000000005</c:v>
                </c:pt>
                <c:pt idx="19">
                  <c:v>85.800200000000004</c:v>
                </c:pt>
                <c:pt idx="20">
                  <c:v>85.801599999999993</c:v>
                </c:pt>
                <c:pt idx="21">
                  <c:v>85.799800000000005</c:v>
                </c:pt>
                <c:pt idx="22">
                  <c:v>85.784000000000006</c:v>
                </c:pt>
                <c:pt idx="23">
                  <c:v>85.758600000000001</c:v>
                </c:pt>
                <c:pt idx="24">
                  <c:v>85.731800000000007</c:v>
                </c:pt>
                <c:pt idx="25">
                  <c:v>85.709199999999996</c:v>
                </c:pt>
                <c:pt idx="26">
                  <c:v>85.691999999999993</c:v>
                </c:pt>
                <c:pt idx="27">
                  <c:v>85.680800000000005</c:v>
                </c:pt>
                <c:pt idx="28">
                  <c:v>85.670199999999994</c:v>
                </c:pt>
                <c:pt idx="29">
                  <c:v>85.660600000000002</c:v>
                </c:pt>
                <c:pt idx="30">
                  <c:v>85.653000000000006</c:v>
                </c:pt>
                <c:pt idx="31">
                  <c:v>85.646000000000001</c:v>
                </c:pt>
                <c:pt idx="32">
                  <c:v>85.647199999999998</c:v>
                </c:pt>
                <c:pt idx="33">
                  <c:v>85.651600000000002</c:v>
                </c:pt>
                <c:pt idx="34">
                  <c:v>85.6648</c:v>
                </c:pt>
                <c:pt idx="35">
                  <c:v>85.680999999999997</c:v>
                </c:pt>
                <c:pt idx="36">
                  <c:v>85.7072</c:v>
                </c:pt>
                <c:pt idx="37">
                  <c:v>85.7316</c:v>
                </c:pt>
                <c:pt idx="38">
                  <c:v>85.760800000000003</c:v>
                </c:pt>
                <c:pt idx="39">
                  <c:v>85.788200000000003</c:v>
                </c:pt>
                <c:pt idx="40">
                  <c:v>85.822000000000003</c:v>
                </c:pt>
                <c:pt idx="41">
                  <c:v>85.8536</c:v>
                </c:pt>
                <c:pt idx="42">
                  <c:v>85.892600000000002</c:v>
                </c:pt>
                <c:pt idx="43">
                  <c:v>85.937600000000003</c:v>
                </c:pt>
                <c:pt idx="44">
                  <c:v>85.988399999999999</c:v>
                </c:pt>
                <c:pt idx="45">
                  <c:v>86.032399999999996</c:v>
                </c:pt>
                <c:pt idx="46">
                  <c:v>86.077399999999997</c:v>
                </c:pt>
                <c:pt idx="47">
                  <c:v>86.119</c:v>
                </c:pt>
                <c:pt idx="48">
                  <c:v>86.168999999999997</c:v>
                </c:pt>
                <c:pt idx="49">
                  <c:v>86.195999999999998</c:v>
                </c:pt>
                <c:pt idx="50">
                  <c:v>86.205799999999996</c:v>
                </c:pt>
                <c:pt idx="51">
                  <c:v>86.215000000000003</c:v>
                </c:pt>
                <c:pt idx="52">
                  <c:v>86.227199999999996</c:v>
                </c:pt>
                <c:pt idx="53">
                  <c:v>86.245999999999995</c:v>
                </c:pt>
                <c:pt idx="54">
                  <c:v>86.280600000000007</c:v>
                </c:pt>
                <c:pt idx="55">
                  <c:v>86.329599999999999</c:v>
                </c:pt>
                <c:pt idx="56">
                  <c:v>86.367800000000003</c:v>
                </c:pt>
                <c:pt idx="57">
                  <c:v>86.397199999999998</c:v>
                </c:pt>
                <c:pt idx="58">
                  <c:v>86.421599999999998</c:v>
                </c:pt>
                <c:pt idx="59">
                  <c:v>86.447800000000001</c:v>
                </c:pt>
                <c:pt idx="60">
                  <c:v>86.469399999999993</c:v>
                </c:pt>
                <c:pt idx="61">
                  <c:v>86.492800000000003</c:v>
                </c:pt>
                <c:pt idx="62">
                  <c:v>86.5184</c:v>
                </c:pt>
                <c:pt idx="63">
                  <c:v>86.546400000000006</c:v>
                </c:pt>
                <c:pt idx="64">
                  <c:v>86.572599999999994</c:v>
                </c:pt>
                <c:pt idx="65">
                  <c:v>86.594800000000006</c:v>
                </c:pt>
                <c:pt idx="66">
                  <c:v>86.614599999999996</c:v>
                </c:pt>
                <c:pt idx="67">
                  <c:v>86.635199999999998</c:v>
                </c:pt>
                <c:pt idx="68">
                  <c:v>86.651799999999994</c:v>
                </c:pt>
                <c:pt idx="69">
                  <c:v>86.668599999999998</c:v>
                </c:pt>
                <c:pt idx="70">
                  <c:v>86.687600000000003</c:v>
                </c:pt>
                <c:pt idx="71">
                  <c:v>86.705799999999996</c:v>
                </c:pt>
                <c:pt idx="72">
                  <c:v>86.719800000000006</c:v>
                </c:pt>
                <c:pt idx="73">
                  <c:v>86.728800000000007</c:v>
                </c:pt>
                <c:pt idx="74">
                  <c:v>86.733400000000003</c:v>
                </c:pt>
                <c:pt idx="75">
                  <c:v>86.736000000000004</c:v>
                </c:pt>
                <c:pt idx="76">
                  <c:v>86.738399999999999</c:v>
                </c:pt>
                <c:pt idx="77">
                  <c:v>86.741600000000005</c:v>
                </c:pt>
                <c:pt idx="78">
                  <c:v>86.748000000000005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65D-0341-8399-D28FFE8B9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440048"/>
        <c:axId val="494499872"/>
      </c:scatterChart>
      <c:scatterChart>
        <c:scatterStyle val="lineMarker"/>
        <c:varyColors val="0"/>
        <c:ser>
          <c:idx val="1"/>
          <c:order val="1"/>
          <c:tx>
            <c:v>Day350</c:v>
          </c:tx>
          <c:spPr>
            <a:ln w="3810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xVal>
            <c:numRef>
              <c:f>(Sheet1!$K$5,Sheet1!$C$4)</c:f>
              <c:numCache>
                <c:formatCode>General</c:formatCode>
                <c:ptCount val="2"/>
                <c:pt idx="0">
                  <c:v>149.60297856899919</c:v>
                </c:pt>
                <c:pt idx="1">
                  <c:v>149.8064</c:v>
                </c:pt>
              </c:numCache>
            </c:numRef>
          </c:xVal>
          <c:yVal>
            <c:numRef>
              <c:f>(Sheet1!$J$5,Sheet1!$B$4)</c:f>
              <c:numCache>
                <c:formatCode>General</c:formatCode>
                <c:ptCount val="2"/>
                <c:pt idx="0">
                  <c:v>85.697000000000003</c:v>
                </c:pt>
                <c:pt idx="1">
                  <c:v>85.6494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65D-0341-8399-D28FFE8B913E}"/>
            </c:ext>
          </c:extLst>
        </c:ser>
        <c:ser>
          <c:idx val="2"/>
          <c:order val="2"/>
          <c:tx>
            <c:v>Day352</c:v>
          </c:tx>
          <c:spPr>
            <a:ln w="1905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5400" cap="rnd">
                <a:solidFill>
                  <a:srgbClr val="1601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5D-0341-8399-D28FFE8B913E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1601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5D-0341-8399-D28FFE8B913E}"/>
              </c:ext>
            </c:extLst>
          </c:dPt>
          <c:xVal>
            <c:numRef>
              <c:f>(Sheet1!$K$7,Sheet1!$C$6)</c:f>
              <c:numCache>
                <c:formatCode>General</c:formatCode>
                <c:ptCount val="2"/>
                <c:pt idx="0">
                  <c:v>149.39202582472282</c:v>
                </c:pt>
                <c:pt idx="1">
                  <c:v>149.54740000000001</c:v>
                </c:pt>
              </c:numCache>
            </c:numRef>
          </c:xVal>
          <c:yVal>
            <c:numRef>
              <c:f>(Sheet1!$J$7,Sheet1!$B$6)</c:f>
              <c:numCache>
                <c:formatCode>General</c:formatCode>
                <c:ptCount val="2"/>
                <c:pt idx="0">
                  <c:v>85.786999999999992</c:v>
                </c:pt>
                <c:pt idx="1">
                  <c:v>85.743799999999993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65D-0341-8399-D28FFE8B913E}"/>
            </c:ext>
          </c:extLst>
        </c:ser>
        <c:ser>
          <c:idx val="4"/>
          <c:order val="3"/>
          <c:tx>
            <c:v>Day354</c:v>
          </c:tx>
          <c:spPr>
            <a:ln w="3810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xVal>
            <c:numRef>
              <c:f>(Sheet1!$K$9,Sheet1!$C$8)</c:f>
              <c:numCache>
                <c:formatCode>General</c:formatCode>
                <c:ptCount val="2"/>
                <c:pt idx="0">
                  <c:v>148.21289235726675</c:v>
                </c:pt>
                <c:pt idx="1">
                  <c:v>148.68539999999999</c:v>
                </c:pt>
              </c:numCache>
            </c:numRef>
          </c:xVal>
          <c:yVal>
            <c:numRef>
              <c:f>(Sheet1!$J$9,Sheet1!$B$8)</c:f>
              <c:numCache>
                <c:formatCode>General</c:formatCode>
                <c:ptCount val="2"/>
                <c:pt idx="0">
                  <c:v>85.816799999999986</c:v>
                </c:pt>
                <c:pt idx="1">
                  <c:v>85.801599999999993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65D-0341-8399-D28FFE8B913E}"/>
            </c:ext>
          </c:extLst>
        </c:ser>
        <c:ser>
          <c:idx val="5"/>
          <c:order val="4"/>
          <c:tx>
            <c:v>Day356</c:v>
          </c:tx>
          <c:spPr>
            <a:ln w="3810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xVal>
            <c:numRef>
              <c:f>(Sheet1!$K$11,Sheet1!$C$10)</c:f>
              <c:numCache>
                <c:formatCode>General</c:formatCode>
                <c:ptCount val="2"/>
                <c:pt idx="0">
                  <c:v>143.78711435823126</c:v>
                </c:pt>
                <c:pt idx="1">
                  <c:v>145.61199999999999</c:v>
                </c:pt>
              </c:numCache>
            </c:numRef>
          </c:xVal>
          <c:yVal>
            <c:numRef>
              <c:f>(Sheet1!$J$11,Sheet1!$B$10)</c:f>
              <c:numCache>
                <c:formatCode>General</c:formatCode>
                <c:ptCount val="2"/>
                <c:pt idx="0">
                  <c:v>85.608599999999981</c:v>
                </c:pt>
                <c:pt idx="1">
                  <c:v>85.670199999999994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65D-0341-8399-D28FFE8B913E}"/>
            </c:ext>
          </c:extLst>
        </c:ser>
        <c:ser>
          <c:idx val="6"/>
          <c:order val="5"/>
          <c:tx>
            <c:v>Day358</c:v>
          </c:tx>
          <c:spPr>
            <a:ln w="3810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xVal>
            <c:numRef>
              <c:f>(Sheet1!$K$13,Sheet1!$C$12)</c:f>
              <c:numCache>
                <c:formatCode>General</c:formatCode>
                <c:ptCount val="2"/>
                <c:pt idx="0">
                  <c:v>146.3781940625627</c:v>
                </c:pt>
                <c:pt idx="1">
                  <c:v>145.80520000000001</c:v>
                </c:pt>
              </c:numCache>
            </c:numRef>
          </c:xVal>
          <c:yVal>
            <c:numRef>
              <c:f>(Sheet1!$J$13,Sheet1!$B$12)</c:f>
              <c:numCache>
                <c:formatCode>General</c:formatCode>
                <c:ptCount val="2"/>
                <c:pt idx="0">
                  <c:v>85.767200000000003</c:v>
                </c:pt>
                <c:pt idx="1">
                  <c:v>85.7072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665D-0341-8399-D28FFE8B913E}"/>
            </c:ext>
          </c:extLst>
        </c:ser>
        <c:ser>
          <c:idx val="7"/>
          <c:order val="6"/>
          <c:tx>
            <c:v>Day360</c:v>
          </c:tx>
          <c:spPr>
            <a:ln w="3810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xVal>
            <c:numRef>
              <c:f>(Sheet1!$K$15,Sheet1!$C$14)</c:f>
              <c:numCache>
                <c:formatCode>General</c:formatCode>
                <c:ptCount val="2"/>
                <c:pt idx="0">
                  <c:v>144.48857957871721</c:v>
                </c:pt>
                <c:pt idx="1">
                  <c:v>145.3776</c:v>
                </c:pt>
              </c:numCache>
            </c:numRef>
          </c:xVal>
          <c:yVal>
            <c:numRef>
              <c:f>(Sheet1!$J$15,Sheet1!$B$14)</c:f>
              <c:numCache>
                <c:formatCode>General</c:formatCode>
                <c:ptCount val="2"/>
                <c:pt idx="0">
                  <c:v>86.154799999999994</c:v>
                </c:pt>
                <c:pt idx="1">
                  <c:v>85.988399999999999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665D-0341-8399-D28FFE8B913E}"/>
            </c:ext>
          </c:extLst>
        </c:ser>
        <c:ser>
          <c:idx val="8"/>
          <c:order val="7"/>
          <c:tx>
            <c:v>Day362</c:v>
          </c:tx>
          <c:spPr>
            <a:ln w="3810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xVal>
            <c:numRef>
              <c:f>(Sheet1!$K$17,Sheet1!$C$16)</c:f>
              <c:numCache>
                <c:formatCode>General</c:formatCode>
                <c:ptCount val="2"/>
                <c:pt idx="0">
                  <c:v>147.84968363557084</c:v>
                </c:pt>
                <c:pt idx="1">
                  <c:v>147.1172</c:v>
                </c:pt>
              </c:numCache>
            </c:numRef>
          </c:xVal>
          <c:yVal>
            <c:numRef>
              <c:f>(Sheet1!$J$17,Sheet1!$B$16)</c:f>
              <c:numCache>
                <c:formatCode>General</c:formatCode>
                <c:ptCount val="2"/>
                <c:pt idx="0">
                  <c:v>86.285399999999996</c:v>
                </c:pt>
                <c:pt idx="1">
                  <c:v>86.227199999999996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665D-0341-8399-D28FFE8B913E}"/>
            </c:ext>
          </c:extLst>
        </c:ser>
        <c:ser>
          <c:idx val="9"/>
          <c:order val="8"/>
          <c:tx>
            <c:v>Day364</c:v>
          </c:tx>
          <c:spPr>
            <a:ln w="3810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xVal>
            <c:numRef>
              <c:f>(Sheet1!$K$19,Sheet1!$C$18)</c:f>
              <c:numCache>
                <c:formatCode>General</c:formatCode>
                <c:ptCount val="2"/>
                <c:pt idx="0">
                  <c:v>147.3265671809047</c:v>
                </c:pt>
                <c:pt idx="1">
                  <c:v>147.279</c:v>
                </c:pt>
              </c:numCache>
            </c:numRef>
          </c:xVal>
          <c:yVal>
            <c:numRef>
              <c:f>(Sheet1!$J$19,Sheet1!$B$18)</c:f>
              <c:numCache>
                <c:formatCode>General</c:formatCode>
                <c:ptCount val="2"/>
                <c:pt idx="0">
                  <c:v>86.570999999999984</c:v>
                </c:pt>
                <c:pt idx="1">
                  <c:v>86.469399999999993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665D-0341-8399-D28FFE8B913E}"/>
            </c:ext>
          </c:extLst>
        </c:ser>
        <c:ser>
          <c:idx val="10"/>
          <c:order val="9"/>
          <c:tx>
            <c:v>Day1</c:v>
          </c:tx>
          <c:spPr>
            <a:ln w="38100" cap="rnd">
              <a:solidFill>
                <a:srgbClr val="1601FF"/>
              </a:solidFill>
              <a:round/>
            </a:ln>
            <a:effectLst/>
          </c:spPr>
          <c:marker>
            <c:symbol val="none"/>
          </c:marker>
          <c:xVal>
            <c:numRef>
              <c:f>(Sheet1!$K$21,Sheet1!$C$20)</c:f>
              <c:numCache>
                <c:formatCode>General</c:formatCode>
                <c:ptCount val="2"/>
                <c:pt idx="0">
                  <c:v>145.73839571253779</c:v>
                </c:pt>
                <c:pt idx="1">
                  <c:v>146.13640000000001</c:v>
                </c:pt>
              </c:numCache>
            </c:numRef>
          </c:xVal>
          <c:yVal>
            <c:numRef>
              <c:f>(Sheet1!$J$21,Sheet1!$B$20)</c:f>
              <c:numCache>
                <c:formatCode>General</c:formatCode>
                <c:ptCount val="2"/>
                <c:pt idx="0">
                  <c:v>86.730999999999995</c:v>
                </c:pt>
                <c:pt idx="1">
                  <c:v>86.651799999999994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665D-0341-8399-D28FFE8B9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440048"/>
        <c:axId val="494499872"/>
      </c:scatterChart>
      <c:valAx>
        <c:axId val="494440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r>
                  <a:rPr lang="en-US" sz="1200" dirty="0">
                    <a:latin typeface="Georgia" panose="02040502050405020303" pitchFamily="18" charset="0"/>
                  </a:rPr>
                  <a:t>Longitude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499872"/>
        <c:crosses val="autoZero"/>
        <c:crossBetween val="midCat"/>
      </c:valAx>
      <c:valAx>
        <c:axId val="49449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latin typeface="Georgia" panose="02040502050405020303" pitchFamily="18" charset="0"/>
                  </a:rPr>
                  <a:t>Latitude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440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467B2-F47C-754A-B3E2-B2D8930BB243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FADA3-53C3-CD43-9618-B47303F72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6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Multidisciplinary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drifting Observatory for the Study of Arctic Climate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MOSAiC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expedition is a modern sea ice drift experiment. Follow the link for more information (as well as addition outreach and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curriculum resources).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ADA3-53C3-CD43-9618-B47303F724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6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ADA3-53C3-CD43-9618-B47303F724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44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E6207-0DED-2B4C-A345-CF5190C7E4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83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ADA3-53C3-CD43-9618-B47303F724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9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ADA3-53C3-CD43-9618-B47303F724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1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ADA3-53C3-CD43-9618-B47303F724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83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E6207-0DED-2B4C-A345-CF5190C7E4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46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E6207-0DED-2B4C-A345-CF5190C7E4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16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E6207-0DED-2B4C-A345-CF5190C7E4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44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E6207-0DED-2B4C-A345-CF5190C7E4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6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E6207-0DED-2B4C-A345-CF5190C7E4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41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ADA3-53C3-CD43-9618-B47303F724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7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A125-3BBC-DC48-8B86-658D3A9CF43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6ABD-0B5B-9843-B944-0FA7FA53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01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A125-3BBC-DC48-8B86-658D3A9CF43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6ABD-0B5B-9843-B944-0FA7FA53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A125-3BBC-DC48-8B86-658D3A9CF43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6ABD-0B5B-9843-B944-0FA7FA53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8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A125-3BBC-DC48-8B86-658D3A9CF43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6ABD-0B5B-9843-B944-0FA7FA53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A125-3BBC-DC48-8B86-658D3A9CF43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6ABD-0B5B-9843-B944-0FA7FA53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70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A125-3BBC-DC48-8B86-658D3A9CF43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6ABD-0B5B-9843-B944-0FA7FA53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0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A125-3BBC-DC48-8B86-658D3A9CF43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6ABD-0B5B-9843-B944-0FA7FA5380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0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A125-3BBC-DC48-8B86-658D3A9CF43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6ABD-0B5B-9843-B944-0FA7FA53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A125-3BBC-DC48-8B86-658D3A9CF43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6ABD-0B5B-9843-B944-0FA7FA53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0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A125-3BBC-DC48-8B86-658D3A9CF43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6ABD-0B5B-9843-B944-0FA7FA53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8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34A125-3BBC-DC48-8B86-658D3A9CF43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6ABD-0B5B-9843-B944-0FA7FA53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6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34A125-3BBC-DC48-8B86-658D3A9CF437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2106ABD-0B5B-9843-B944-0FA7FA538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5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saic-expedition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4D6A-930A-C34B-A5A7-D4AAEDE9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977" y="5602002"/>
            <a:ext cx="6550258" cy="905241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3"/>
              </a:rPr>
              <a:t>https://mosaic-expedition.org/</a:t>
            </a:r>
            <a:endParaRPr lang="en-US" dirty="0"/>
          </a:p>
        </p:txBody>
      </p:sp>
      <p:pic>
        <p:nvPicPr>
          <p:cNvPr id="5" name="Content Placeholder 4" descr="A white sign with black text&#10;&#10;Description automatically generated">
            <a:extLst>
              <a:ext uri="{FF2B5EF4-FFF2-40B4-BE49-F238E27FC236}">
                <a16:creationId xmlns:a16="http://schemas.microsoft.com/office/drawing/2014/main" id="{34AEF8B3-900C-614C-A1D5-6ACEA1AC2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1469" y="350757"/>
            <a:ext cx="8363273" cy="5043141"/>
          </a:xfrm>
        </p:spPr>
      </p:pic>
    </p:spTree>
    <p:extLst>
      <p:ext uri="{BB962C8B-B14F-4D97-AF65-F5344CB8AC3E}">
        <p14:creationId xmlns:p14="http://schemas.microsoft.com/office/powerpoint/2010/main" val="227672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DEEDC4E-9AAA-844E-BF03-7D6E8D7FD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691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Module 2: Building a model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ED110A-50F2-AD40-B6E5-A01E2E36B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2189"/>
            <a:ext cx="4888088" cy="3262488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808439-24B8-1242-9632-654E9B0E6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142" y="2423524"/>
            <a:ext cx="2919522" cy="2859818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98D36FDF-F2A3-344B-9BEB-B6E02876EF88}"/>
              </a:ext>
            </a:extLst>
          </p:cNvPr>
          <p:cNvSpPr/>
          <p:nvPr/>
        </p:nvSpPr>
        <p:spPr>
          <a:xfrm>
            <a:off x="5013226" y="3693789"/>
            <a:ext cx="585211" cy="31928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6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0CD1-B5F9-174A-A291-ECE4357DD52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Module 3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BC60015C-C66B-3B4B-BD3D-1596A2DA3D7E}"/>
              </a:ext>
            </a:extLst>
          </p:cNvPr>
          <p:cNvSpPr txBox="1">
            <a:spLocks/>
          </p:cNvSpPr>
          <p:nvPr/>
        </p:nvSpPr>
        <p:spPr>
          <a:xfrm>
            <a:off x="2383536" y="27904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Assessing the model</a:t>
            </a:r>
          </a:p>
        </p:txBody>
      </p:sp>
    </p:spTree>
    <p:extLst>
      <p:ext uri="{BB962C8B-B14F-4D97-AF65-F5344CB8AC3E}">
        <p14:creationId xmlns:p14="http://schemas.microsoft.com/office/powerpoint/2010/main" val="30858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33BCAF-B2A5-DB44-B856-D886018CEA61}"/>
              </a:ext>
            </a:extLst>
          </p:cNvPr>
          <p:cNvSpPr/>
          <p:nvPr/>
        </p:nvSpPr>
        <p:spPr>
          <a:xfrm>
            <a:off x="6648362" y="1840233"/>
            <a:ext cx="4467900" cy="416300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7703C-6FA0-D34E-980F-086A039D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86" y="450342"/>
            <a:ext cx="10390076" cy="11887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500" dirty="0">
                <a:latin typeface="Georgia" panose="02040502050405020303" pitchFamily="18" charset="0"/>
                <a:cs typeface="Calibri" panose="020F0502020204030204" pitchFamily="34" charset="0"/>
              </a:rPr>
              <a:t>Module 3: Assessing the model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3BEADB-F860-A446-B63E-FB9A4FA7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49" y="2072277"/>
            <a:ext cx="10725813" cy="1436236"/>
          </a:xfrm>
        </p:spPr>
        <p:txBody>
          <a:bodyPr>
            <a:noAutofit/>
          </a:bodyPr>
          <a:lstStyle/>
          <a:p>
            <a:pPr lvl="1"/>
            <a:endParaRPr lang="en-US" sz="2800" dirty="0"/>
          </a:p>
          <a:p>
            <a:pPr lvl="2"/>
            <a:endParaRPr lang="en-US" sz="2800" dirty="0"/>
          </a:p>
          <a:p>
            <a:endParaRPr lang="en-US" sz="3000" dirty="0"/>
          </a:p>
          <a:p>
            <a:endParaRPr lang="en-US" sz="3000" dirty="0"/>
          </a:p>
        </p:txBody>
      </p:sp>
      <p:graphicFrame>
        <p:nvGraphicFramePr>
          <p:cNvPr id="7" name="Chart 6" title="BUOY ID: 300234061872720">
            <a:extLst>
              <a:ext uri="{FF2B5EF4-FFF2-40B4-BE49-F238E27FC236}">
                <a16:creationId xmlns:a16="http://schemas.microsoft.com/office/drawing/2014/main" id="{76C12621-2EBF-EA45-85C2-7D6829A5D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6581899"/>
              </p:ext>
            </p:extLst>
          </p:nvPr>
        </p:nvGraphicFramePr>
        <p:xfrm>
          <a:off x="726186" y="1844752"/>
          <a:ext cx="2895526" cy="4163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 title="BUOY ID: 300234061872720">
            <a:extLst>
              <a:ext uri="{FF2B5EF4-FFF2-40B4-BE49-F238E27FC236}">
                <a16:creationId xmlns:a16="http://schemas.microsoft.com/office/drawing/2014/main" id="{7F041887-1571-514D-A3EB-72058F2AD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172277"/>
              </p:ext>
            </p:extLst>
          </p:nvPr>
        </p:nvGraphicFramePr>
        <p:xfrm>
          <a:off x="3584062" y="1844752"/>
          <a:ext cx="2895526" cy="4163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5F59B39-8D09-8D4A-8DFF-4A05A51652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81" r="34544"/>
          <a:stretch/>
        </p:blipFill>
        <p:spPr>
          <a:xfrm>
            <a:off x="7109443" y="1883639"/>
            <a:ext cx="3680364" cy="39473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D5A58E-C809-9E4B-8C3B-84A8678E03D3}"/>
              </a:ext>
            </a:extLst>
          </p:cNvPr>
          <p:cNvSpPr/>
          <p:nvPr/>
        </p:nvSpPr>
        <p:spPr>
          <a:xfrm>
            <a:off x="7101507" y="1883639"/>
            <a:ext cx="573932" cy="501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480611-A331-8D4A-85BC-244A5A6570EA}"/>
              </a:ext>
            </a:extLst>
          </p:cNvPr>
          <p:cNvSpPr/>
          <p:nvPr/>
        </p:nvSpPr>
        <p:spPr>
          <a:xfrm rot="20355977">
            <a:off x="9555388" y="4010257"/>
            <a:ext cx="662608" cy="7769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0050F388-8BF5-AD41-87CD-0280EC65A08A}"/>
              </a:ext>
            </a:extLst>
          </p:cNvPr>
          <p:cNvSpPr txBox="1">
            <a:spLocks/>
          </p:cNvSpPr>
          <p:nvPr/>
        </p:nvSpPr>
        <p:spPr>
          <a:xfrm>
            <a:off x="6558212" y="6049946"/>
            <a:ext cx="4648200" cy="334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Credit:  Sea Ice Drift Forecast Experiment (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SIDFEx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16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7703C-6FA0-D34E-980F-086A039D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86" y="450342"/>
            <a:ext cx="10390076" cy="11887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500" dirty="0">
                <a:latin typeface="Georgia" panose="02040502050405020303" pitchFamily="18" charset="0"/>
                <a:cs typeface="Calibri" panose="020F0502020204030204" pitchFamily="34" charset="0"/>
              </a:rPr>
              <a:t>Module 3: Assessing the model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A4822-9152-514D-B3B0-FA7F9EFA46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38981" y="1973782"/>
            <a:ext cx="4777281" cy="4214861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844D2C15-08A0-BA45-88AA-0203F184AC6E}"/>
              </a:ext>
            </a:extLst>
          </p:cNvPr>
          <p:cNvSpPr/>
          <p:nvPr/>
        </p:nvSpPr>
        <p:spPr>
          <a:xfrm>
            <a:off x="6598592" y="3220278"/>
            <a:ext cx="4000623" cy="2313070"/>
          </a:xfrm>
          <a:custGeom>
            <a:avLst/>
            <a:gdLst>
              <a:gd name="connsiteX0" fmla="*/ 0 w 3503980"/>
              <a:gd name="connsiteY0" fmla="*/ 2282450 h 2284459"/>
              <a:gd name="connsiteX1" fmla="*/ 753465 w 3503980"/>
              <a:gd name="connsiteY1" fmla="*/ 1916690 h 2284459"/>
              <a:gd name="connsiteX2" fmla="*/ 1602028 w 3503980"/>
              <a:gd name="connsiteY2" fmla="*/ 108 h 2284459"/>
              <a:gd name="connsiteX3" fmla="*/ 2611526 w 3503980"/>
              <a:gd name="connsiteY3" fmla="*/ 1828908 h 2284459"/>
              <a:gd name="connsiteX4" fmla="*/ 3503980 w 3503980"/>
              <a:gd name="connsiteY4" fmla="*/ 2282450 h 228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980" h="2284459">
                <a:moveTo>
                  <a:pt x="0" y="2282450"/>
                </a:moveTo>
                <a:cubicBezTo>
                  <a:pt x="243230" y="2289765"/>
                  <a:pt x="486460" y="2297080"/>
                  <a:pt x="753465" y="1916690"/>
                </a:cubicBezTo>
                <a:cubicBezTo>
                  <a:pt x="1020470" y="1536300"/>
                  <a:pt x="1292351" y="14738"/>
                  <a:pt x="1602028" y="108"/>
                </a:cubicBezTo>
                <a:cubicBezTo>
                  <a:pt x="1911705" y="-14522"/>
                  <a:pt x="2294534" y="1448518"/>
                  <a:pt x="2611526" y="1828908"/>
                </a:cubicBezTo>
                <a:cubicBezTo>
                  <a:pt x="2928518" y="2209298"/>
                  <a:pt x="3216249" y="2245874"/>
                  <a:pt x="3503980" y="2282450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A442"/>
              </a:solidFill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510A00-6F7C-BD4F-AAE3-A5D4BE039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1" b="96119" l="4408" r="94766">
                        <a14:foregroundMark x1="5647" y1="58219" x2="5647" y2="58219"/>
                        <a14:foregroundMark x1="4683" y1="18265" x2="4683" y2="18265"/>
                        <a14:foregroundMark x1="20799" y1="26256" x2="20799" y2="26256"/>
                        <a14:foregroundMark x1="46419" y1="86530" x2="46419" y2="86530"/>
                        <a14:foregroundMark x1="52479" y1="96119" x2="52479" y2="96119"/>
                        <a14:foregroundMark x1="29201" y1="33105" x2="29201" y2="33105"/>
                        <a14:foregroundMark x1="43113" y1="32192" x2="43113" y2="32192"/>
                        <a14:foregroundMark x1="54821" y1="31507" x2="54821" y2="31507"/>
                        <a14:foregroundMark x1="64876" y1="32648" x2="64876" y2="32648"/>
                        <a14:foregroundMark x1="79614" y1="31735" x2="79614" y2="31735"/>
                        <a14:foregroundMark x1="93526" y1="29680" x2="93526" y2="29680"/>
                        <a14:foregroundMark x1="94766" y1="57991" x2="94766" y2="57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8818" y="2290330"/>
            <a:ext cx="1429001" cy="86212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51B37319-48D4-6449-B037-09851D6591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87" b="89627" l="6058" r="95061">
                        <a14:foregroundMark x1="21342" y1="26256" x2="21342" y2="26256"/>
                        <a14:foregroundMark x1="16123" y1="20908" x2="16123" y2="20908"/>
                        <a14:foregroundMark x1="31500" y1="28849" x2="31500" y2="28849"/>
                        <a14:foregroundMark x1="38304" y1="32091" x2="38304" y2="32091"/>
                        <a14:foregroundMark x1="6058" y1="72123" x2="6058" y2="72123"/>
                        <a14:foregroundMark x1="31034" y1="33225" x2="31034" y2="35008"/>
                        <a14:foregroundMark x1="47996" y1="33225" x2="47437" y2="35170"/>
                        <a14:foregroundMark x1="14911" y1="39708" x2="14725" y2="43598"/>
                        <a14:foregroundMark x1="56384" y1="33063" x2="56384" y2="35818"/>
                        <a14:foregroundMark x1="64212" y1="33063" x2="63933" y2="35332"/>
                        <a14:foregroundMark x1="74651" y1="33712" x2="74464" y2="35981"/>
                        <a14:foregroundMark x1="84157" y1="29011" x2="84623" y2="30956"/>
                        <a14:foregroundMark x1="90960" y1="28201" x2="90121" y2="29822"/>
                        <a14:foregroundMark x1="92544" y1="53971" x2="95061" y2="53971"/>
                        <a14:foregroundMark x1="54613" y1="76661" x2="54613" y2="80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6412" y="3479302"/>
            <a:ext cx="1892738" cy="1088368"/>
          </a:xfrm>
          <a:prstGeom prst="rect">
            <a:avLst/>
          </a:prstGeom>
        </p:spPr>
      </p:pic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4990815D-4DD1-DD45-8025-F51914DAFCC7}"/>
              </a:ext>
            </a:extLst>
          </p:cNvPr>
          <p:cNvSpPr txBox="1">
            <a:spLocks/>
          </p:cNvSpPr>
          <p:nvPr/>
        </p:nvSpPr>
        <p:spPr>
          <a:xfrm>
            <a:off x="733206" y="1904957"/>
            <a:ext cx="9750749" cy="4785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None/>
            </a:pPr>
            <a:endParaRPr lang="en-US" sz="2800" dirty="0"/>
          </a:p>
          <a:p>
            <a:pPr lvl="1"/>
            <a:r>
              <a:rPr lang="en-US" sz="2800" dirty="0">
                <a:latin typeface="Georgia" panose="02040502050405020303" pitchFamily="18" charset="0"/>
                <a:cs typeface="Calibri" panose="020F0502020204030204" pitchFamily="34" charset="0"/>
              </a:rPr>
              <a:t>Model Bias: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>
                <a:latin typeface="Georgia" panose="02040502050405020303" pitchFamily="18" charset="0"/>
                <a:cs typeface="Calibri" panose="020F0502020204030204" pitchFamily="34" charset="0"/>
              </a:rPr>
              <a:t>Model Error:</a:t>
            </a:r>
          </a:p>
          <a:p>
            <a:pPr lvl="1"/>
            <a:endParaRPr lang="en-US" sz="28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lvl="1"/>
            <a:r>
              <a:rPr lang="en-US" sz="2800" dirty="0">
                <a:latin typeface="Georgia" panose="02040502050405020303" pitchFamily="18" charset="0"/>
                <a:cs typeface="Calibri" panose="020F0502020204030204" pitchFamily="34" charset="0"/>
              </a:rPr>
              <a:t>Sources of error discussed</a:t>
            </a:r>
            <a:endParaRPr lang="en-US" sz="2800" dirty="0"/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96508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B40820-36EF-B84C-97EA-9807C59A0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049" b="363"/>
          <a:stretch/>
        </p:blipFill>
        <p:spPr>
          <a:xfrm>
            <a:off x="4146471" y="1959427"/>
            <a:ext cx="7855857" cy="3996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3D7F28-56AE-354E-93EF-4029FA231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63" b="68464"/>
          <a:stretch/>
        </p:blipFill>
        <p:spPr>
          <a:xfrm>
            <a:off x="160612" y="4073087"/>
            <a:ext cx="3985859" cy="1864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77425D-D397-2E44-BB1A-E3490BF4BD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737" b="68464"/>
          <a:stretch/>
        </p:blipFill>
        <p:spPr>
          <a:xfrm>
            <a:off x="276473" y="2028886"/>
            <a:ext cx="3869998" cy="186457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FC43EF9-60AB-4748-B2F3-54CD59133C53}"/>
              </a:ext>
            </a:extLst>
          </p:cNvPr>
          <p:cNvSpPr/>
          <p:nvPr/>
        </p:nvSpPr>
        <p:spPr>
          <a:xfrm>
            <a:off x="402336" y="4242017"/>
            <a:ext cx="1636776" cy="1636776"/>
          </a:xfrm>
          <a:prstGeom prst="ellipse">
            <a:avLst/>
          </a:prstGeom>
          <a:noFill/>
          <a:ln w="28575">
            <a:solidFill>
              <a:srgbClr val="1D78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EBA090-3A5D-7B4F-8F7B-33FD0D811C28}"/>
              </a:ext>
            </a:extLst>
          </p:cNvPr>
          <p:cNvSpPr/>
          <p:nvPr/>
        </p:nvSpPr>
        <p:spPr>
          <a:xfrm>
            <a:off x="4300044" y="2209723"/>
            <a:ext cx="1636776" cy="1636776"/>
          </a:xfrm>
          <a:prstGeom prst="ellipse">
            <a:avLst/>
          </a:prstGeom>
          <a:noFill/>
          <a:ln w="28575">
            <a:solidFill>
              <a:srgbClr val="AFD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1DD4FF-45AA-734A-AE4D-F065BF148FD2}"/>
              </a:ext>
            </a:extLst>
          </p:cNvPr>
          <p:cNvSpPr/>
          <p:nvPr/>
        </p:nvSpPr>
        <p:spPr>
          <a:xfrm>
            <a:off x="6282406" y="2209723"/>
            <a:ext cx="1636776" cy="1636776"/>
          </a:xfrm>
          <a:prstGeom prst="ellipse">
            <a:avLst/>
          </a:prstGeom>
          <a:noFill/>
          <a:ln w="28575">
            <a:solidFill>
              <a:srgbClr val="2F9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634827-9755-9648-91D3-D6BFEF59D291}"/>
              </a:ext>
            </a:extLst>
          </p:cNvPr>
          <p:cNvSpPr/>
          <p:nvPr/>
        </p:nvSpPr>
        <p:spPr>
          <a:xfrm>
            <a:off x="8258852" y="2209723"/>
            <a:ext cx="1636776" cy="1636776"/>
          </a:xfrm>
          <a:prstGeom prst="ellipse">
            <a:avLst/>
          </a:prstGeom>
          <a:noFill/>
          <a:ln w="28575">
            <a:solidFill>
              <a:srgbClr val="F69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A430836-1BB4-714F-8C1B-47E216261EFF}"/>
              </a:ext>
            </a:extLst>
          </p:cNvPr>
          <p:cNvSpPr/>
          <p:nvPr/>
        </p:nvSpPr>
        <p:spPr>
          <a:xfrm>
            <a:off x="10235298" y="2213601"/>
            <a:ext cx="1636776" cy="1636776"/>
          </a:xfrm>
          <a:prstGeom prst="ellipse">
            <a:avLst/>
          </a:prstGeom>
          <a:noFill/>
          <a:ln w="28575">
            <a:solidFill>
              <a:srgbClr val="D71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5EEE93B-6B39-D348-AC02-F61C8F11EE71}"/>
              </a:ext>
            </a:extLst>
          </p:cNvPr>
          <p:cNvSpPr/>
          <p:nvPr/>
        </p:nvSpPr>
        <p:spPr>
          <a:xfrm>
            <a:off x="6282406" y="4190711"/>
            <a:ext cx="1636776" cy="1636776"/>
          </a:xfrm>
          <a:prstGeom prst="ellipse">
            <a:avLst/>
          </a:prstGeom>
          <a:noFill/>
          <a:ln w="28575">
            <a:solidFill>
              <a:srgbClr val="FF7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FCE0D81-4566-4748-AB14-026F03283DD0}"/>
              </a:ext>
            </a:extLst>
          </p:cNvPr>
          <p:cNvSpPr/>
          <p:nvPr/>
        </p:nvSpPr>
        <p:spPr>
          <a:xfrm>
            <a:off x="4309332" y="4177459"/>
            <a:ext cx="1636776" cy="1636776"/>
          </a:xfrm>
          <a:prstGeom prst="ellipse">
            <a:avLst/>
          </a:prstGeom>
          <a:noFill/>
          <a:ln w="28575">
            <a:solidFill>
              <a:srgbClr val="FDB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DC4814-28CC-DF4D-AE7E-429E85C1DF41}"/>
              </a:ext>
            </a:extLst>
          </p:cNvPr>
          <p:cNvSpPr/>
          <p:nvPr/>
        </p:nvSpPr>
        <p:spPr>
          <a:xfrm>
            <a:off x="8258792" y="4182429"/>
            <a:ext cx="1636776" cy="1636776"/>
          </a:xfrm>
          <a:prstGeom prst="ellipse">
            <a:avLst/>
          </a:prstGeom>
          <a:noFill/>
          <a:ln w="28575">
            <a:solidFill>
              <a:srgbClr val="CAB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B6D02C8-C9FD-F740-B64C-E5BEA3BBDFF4}"/>
              </a:ext>
            </a:extLst>
          </p:cNvPr>
          <p:cNvSpPr/>
          <p:nvPr/>
        </p:nvSpPr>
        <p:spPr>
          <a:xfrm>
            <a:off x="2375410" y="4242017"/>
            <a:ext cx="1636776" cy="1636776"/>
          </a:xfrm>
          <a:prstGeom prst="ellipse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BFA84D9-B28C-B347-BB6F-02E48D7B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86" y="450342"/>
            <a:ext cx="10390076" cy="11887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500" dirty="0">
                <a:latin typeface="Georgia" panose="02040502050405020303" pitchFamily="18" charset="0"/>
                <a:cs typeface="Calibri" panose="020F0502020204030204" pitchFamily="34" charset="0"/>
              </a:rPr>
              <a:t>Module 3: Assessing the model </a:t>
            </a:r>
          </a:p>
        </p:txBody>
      </p:sp>
    </p:spTree>
    <p:extLst>
      <p:ext uri="{BB962C8B-B14F-4D97-AF65-F5344CB8AC3E}">
        <p14:creationId xmlns:p14="http://schemas.microsoft.com/office/powerpoint/2010/main" val="80317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7703C-6FA0-D34E-980F-086A039D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86" y="450342"/>
            <a:ext cx="10390076" cy="11887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500" dirty="0">
                <a:latin typeface="Georgia" panose="02040502050405020303" pitchFamily="18" charset="0"/>
                <a:cs typeface="Calibri" panose="020F0502020204030204" pitchFamily="34" charset="0"/>
              </a:rPr>
              <a:t>Module 3: Assessing the model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AB4CEF-0804-8E42-85C6-DFCEA76349D8}"/>
              </a:ext>
            </a:extLst>
          </p:cNvPr>
          <p:cNvSpPr/>
          <p:nvPr/>
        </p:nvSpPr>
        <p:spPr>
          <a:xfrm>
            <a:off x="4168725" y="1791062"/>
            <a:ext cx="6947537" cy="426337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DC5612-A12D-1243-B3A1-4DF2A96DA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62" b="8011"/>
          <a:stretch/>
        </p:blipFill>
        <p:spPr>
          <a:xfrm>
            <a:off x="4897153" y="1911184"/>
            <a:ext cx="6115637" cy="3658600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3567FB4-43D8-5C4C-9211-52BE85819DC6}"/>
              </a:ext>
            </a:extLst>
          </p:cNvPr>
          <p:cNvSpPr txBox="1">
            <a:spLocks/>
          </p:cNvSpPr>
          <p:nvPr/>
        </p:nvSpPr>
        <p:spPr>
          <a:xfrm>
            <a:off x="4292600" y="6066297"/>
            <a:ext cx="6720189" cy="334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Credit:  Helge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Goessling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Sea Ice Drift Forecast Experiment (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SIDFEx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4AD0E9-CECB-A94C-94FA-56A4DBF8B467}"/>
              </a:ext>
            </a:extLst>
          </p:cNvPr>
          <p:cNvSpPr/>
          <p:nvPr/>
        </p:nvSpPr>
        <p:spPr>
          <a:xfrm rot="16200000">
            <a:off x="3357902" y="3565788"/>
            <a:ext cx="2525296" cy="243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Ensemble Mean Error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206B9-F9C0-604F-8D18-F345108E8D96}"/>
              </a:ext>
            </a:extLst>
          </p:cNvPr>
          <p:cNvSpPr/>
          <p:nvPr/>
        </p:nvSpPr>
        <p:spPr>
          <a:xfrm>
            <a:off x="6509224" y="5660474"/>
            <a:ext cx="2547106" cy="276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lead time (days)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CD880D38-0B62-E641-9E7F-96A1A0AD0144}"/>
              </a:ext>
            </a:extLst>
          </p:cNvPr>
          <p:cNvSpPr/>
          <p:nvPr/>
        </p:nvSpPr>
        <p:spPr>
          <a:xfrm>
            <a:off x="5978350" y="4547360"/>
            <a:ext cx="440934" cy="403043"/>
          </a:xfrm>
          <a:prstGeom prst="star5">
            <a:avLst/>
          </a:prstGeom>
          <a:solidFill>
            <a:srgbClr val="160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hart 18" title="BUOY ID: 300234061872720">
            <a:extLst>
              <a:ext uri="{FF2B5EF4-FFF2-40B4-BE49-F238E27FC236}">
                <a16:creationId xmlns:a16="http://schemas.microsoft.com/office/drawing/2014/main" id="{864E5A64-7FDD-C043-9EFD-D154DF8FB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805533"/>
              </p:ext>
            </p:extLst>
          </p:nvPr>
        </p:nvGraphicFramePr>
        <p:xfrm>
          <a:off x="726186" y="1791060"/>
          <a:ext cx="3232483" cy="4263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569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A1DD11E-B838-DC49-82BF-6DB69DBBCDFE}"/>
              </a:ext>
            </a:extLst>
          </p:cNvPr>
          <p:cNvSpPr/>
          <p:nvPr/>
        </p:nvSpPr>
        <p:spPr>
          <a:xfrm>
            <a:off x="6202983" y="3630480"/>
            <a:ext cx="5060182" cy="2929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8F950C-56D9-CA48-B0CE-B6A6CC925C2D}"/>
              </a:ext>
            </a:extLst>
          </p:cNvPr>
          <p:cNvSpPr/>
          <p:nvPr/>
        </p:nvSpPr>
        <p:spPr>
          <a:xfrm>
            <a:off x="6202983" y="499820"/>
            <a:ext cx="5060182" cy="2929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276779-9F0B-2E47-B79E-8A21DEBDF95D}"/>
              </a:ext>
            </a:extLst>
          </p:cNvPr>
          <p:cNvSpPr/>
          <p:nvPr/>
        </p:nvSpPr>
        <p:spPr>
          <a:xfrm>
            <a:off x="928835" y="499820"/>
            <a:ext cx="5060182" cy="2929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DC37C-1E7C-344B-A03C-2A97F8E3EA3A}"/>
              </a:ext>
            </a:extLst>
          </p:cNvPr>
          <p:cNvSpPr txBox="1"/>
          <p:nvPr/>
        </p:nvSpPr>
        <p:spPr>
          <a:xfrm>
            <a:off x="928834" y="701300"/>
            <a:ext cx="504324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Module 1:  </a:t>
            </a:r>
          </a:p>
          <a:p>
            <a:pPr algn="ctr"/>
            <a:r>
              <a:rPr lang="en-US" sz="3000" dirty="0"/>
              <a:t>What is Sea Ice?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D7CD13-2B0D-5C47-BD33-E30CDBD06D04}"/>
              </a:ext>
            </a:extLst>
          </p:cNvPr>
          <p:cNvSpPr txBox="1"/>
          <p:nvPr/>
        </p:nvSpPr>
        <p:spPr>
          <a:xfrm>
            <a:off x="6202983" y="701300"/>
            <a:ext cx="506018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Module 2:  </a:t>
            </a:r>
          </a:p>
          <a:p>
            <a:pPr algn="ctr"/>
            <a:r>
              <a:rPr lang="en-US" sz="3000" dirty="0"/>
              <a:t>Building a Forecast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89847-32FA-A54A-B1EA-E49E81E47345}"/>
              </a:ext>
            </a:extLst>
          </p:cNvPr>
          <p:cNvSpPr txBox="1"/>
          <p:nvPr/>
        </p:nvSpPr>
        <p:spPr>
          <a:xfrm>
            <a:off x="6202983" y="3802690"/>
            <a:ext cx="50601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Module 3: </a:t>
            </a:r>
          </a:p>
          <a:p>
            <a:pPr algn="ctr"/>
            <a:r>
              <a:rPr lang="en-US" sz="3000" dirty="0"/>
              <a:t>Assessing the Model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5B41AE-8B71-5542-A31E-64259084B6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8"/>
          <a:stretch/>
        </p:blipFill>
        <p:spPr>
          <a:xfrm>
            <a:off x="8023921" y="1801374"/>
            <a:ext cx="1418303" cy="1402536"/>
          </a:xfrm>
          <a:prstGeom prst="roundRect">
            <a:avLst>
              <a:gd name="adj" fmla="val 50000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B11E6E-F5AB-1743-A8DC-9FA7D2EC45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027901" y="4942889"/>
            <a:ext cx="1414323" cy="1318586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7E8216D-F0AF-6044-ADC8-771A18D09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9811" y="1717065"/>
            <a:ext cx="1550290" cy="1409355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7CFD26B-C952-5D48-A46B-65B413915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615" y="4156351"/>
            <a:ext cx="3971909" cy="93871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Sea Ice Drift Curriculum</a:t>
            </a:r>
          </a:p>
        </p:txBody>
      </p:sp>
    </p:spTree>
    <p:extLst>
      <p:ext uri="{BB962C8B-B14F-4D97-AF65-F5344CB8AC3E}">
        <p14:creationId xmlns:p14="http://schemas.microsoft.com/office/powerpoint/2010/main" val="322852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0CD1-B5F9-174A-A291-ECE4357DD52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Module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FE413-A96C-0A4C-B51E-EF3B780ED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What is sea ice?</a:t>
            </a:r>
          </a:p>
        </p:txBody>
      </p:sp>
    </p:spTree>
    <p:extLst>
      <p:ext uri="{BB962C8B-B14F-4D97-AF65-F5344CB8AC3E}">
        <p14:creationId xmlns:p14="http://schemas.microsoft.com/office/powerpoint/2010/main" val="359031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0CD1-B5F9-174A-A291-ECE4357DD52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Module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FE413-A96C-0A4C-B51E-EF3B780ED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Building a model</a:t>
            </a:r>
          </a:p>
        </p:txBody>
      </p:sp>
    </p:spTree>
    <p:extLst>
      <p:ext uri="{BB962C8B-B14F-4D97-AF65-F5344CB8AC3E}">
        <p14:creationId xmlns:p14="http://schemas.microsoft.com/office/powerpoint/2010/main" val="71983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0ACF557-2F3B-CE49-A3E3-C8FAED331D92}"/>
              </a:ext>
            </a:extLst>
          </p:cNvPr>
          <p:cNvSpPr/>
          <p:nvPr/>
        </p:nvSpPr>
        <p:spPr>
          <a:xfrm>
            <a:off x="8034591" y="2529593"/>
            <a:ext cx="3519582" cy="3675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B8B942-FA62-BA47-907A-C0805BDD10BC}"/>
              </a:ext>
            </a:extLst>
          </p:cNvPr>
          <p:cNvSpPr txBox="1"/>
          <p:nvPr/>
        </p:nvSpPr>
        <p:spPr>
          <a:xfrm>
            <a:off x="8342514" y="2727702"/>
            <a:ext cx="291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Climate Model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AA4916-A3D7-404C-A169-C31D7843820A}"/>
              </a:ext>
            </a:extLst>
          </p:cNvPr>
          <p:cNvSpPr/>
          <p:nvPr/>
        </p:nvSpPr>
        <p:spPr>
          <a:xfrm>
            <a:off x="4327373" y="2529593"/>
            <a:ext cx="3519582" cy="3675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80CD1-B5F9-174A-A291-ECE4357DD52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Module 2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5B25672-EB95-4B42-9B41-A6D8143A5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36068" y="3743802"/>
            <a:ext cx="3161654" cy="2377368"/>
          </a:xfr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1CA9404-2698-674E-BA04-476D44747362}"/>
              </a:ext>
            </a:extLst>
          </p:cNvPr>
          <p:cNvSpPr/>
          <p:nvPr/>
        </p:nvSpPr>
        <p:spPr>
          <a:xfrm rot="20671002">
            <a:off x="4604576" y="4299606"/>
            <a:ext cx="2038726" cy="1336634"/>
          </a:xfrm>
          <a:custGeom>
            <a:avLst/>
            <a:gdLst>
              <a:gd name="connsiteX0" fmla="*/ 0 w 2934911"/>
              <a:gd name="connsiteY0" fmla="*/ 1720311 h 1720311"/>
              <a:gd name="connsiteX1" fmla="*/ 0 w 2934911"/>
              <a:gd name="connsiteY1" fmla="*/ 1720311 h 1720311"/>
              <a:gd name="connsiteX2" fmla="*/ 108488 w 2934911"/>
              <a:gd name="connsiteY2" fmla="*/ 1565328 h 1720311"/>
              <a:gd name="connsiteX3" fmla="*/ 247973 w 2934911"/>
              <a:gd name="connsiteY3" fmla="*/ 1472339 h 1720311"/>
              <a:gd name="connsiteX4" fmla="*/ 294468 w 2934911"/>
              <a:gd name="connsiteY4" fmla="*/ 1441342 h 1720311"/>
              <a:gd name="connsiteX5" fmla="*/ 340963 w 2934911"/>
              <a:gd name="connsiteY5" fmla="*/ 1425844 h 1720311"/>
              <a:gd name="connsiteX6" fmla="*/ 480448 w 2934911"/>
              <a:gd name="connsiteY6" fmla="*/ 1317356 h 1720311"/>
              <a:gd name="connsiteX7" fmla="*/ 526942 w 2934911"/>
              <a:gd name="connsiteY7" fmla="*/ 1286359 h 1720311"/>
              <a:gd name="connsiteX8" fmla="*/ 666427 w 2934911"/>
              <a:gd name="connsiteY8" fmla="*/ 1239864 h 1720311"/>
              <a:gd name="connsiteX9" fmla="*/ 712922 w 2934911"/>
              <a:gd name="connsiteY9" fmla="*/ 1224366 h 1720311"/>
              <a:gd name="connsiteX10" fmla="*/ 821410 w 2934911"/>
              <a:gd name="connsiteY10" fmla="*/ 1177871 h 1720311"/>
              <a:gd name="connsiteX11" fmla="*/ 914400 w 2934911"/>
              <a:gd name="connsiteY11" fmla="*/ 1131376 h 1720311"/>
              <a:gd name="connsiteX12" fmla="*/ 1007390 w 2934911"/>
              <a:gd name="connsiteY12" fmla="*/ 1084881 h 1720311"/>
              <a:gd name="connsiteX13" fmla="*/ 1053885 w 2934911"/>
              <a:gd name="connsiteY13" fmla="*/ 1053884 h 1720311"/>
              <a:gd name="connsiteX14" fmla="*/ 1115878 w 2934911"/>
              <a:gd name="connsiteY14" fmla="*/ 960895 h 1720311"/>
              <a:gd name="connsiteX15" fmla="*/ 1131376 w 2934911"/>
              <a:gd name="connsiteY15" fmla="*/ 867905 h 1720311"/>
              <a:gd name="connsiteX16" fmla="*/ 1239865 w 2934911"/>
              <a:gd name="connsiteY16" fmla="*/ 728420 h 1720311"/>
              <a:gd name="connsiteX17" fmla="*/ 1332854 w 2934911"/>
              <a:gd name="connsiteY17" fmla="*/ 666427 h 1720311"/>
              <a:gd name="connsiteX18" fmla="*/ 1425844 w 2934911"/>
              <a:gd name="connsiteY18" fmla="*/ 619932 h 1720311"/>
              <a:gd name="connsiteX19" fmla="*/ 1704814 w 2934911"/>
              <a:gd name="connsiteY19" fmla="*/ 433952 h 1720311"/>
              <a:gd name="connsiteX20" fmla="*/ 1797804 w 2934911"/>
              <a:gd name="connsiteY20" fmla="*/ 371959 h 1720311"/>
              <a:gd name="connsiteX21" fmla="*/ 1844298 w 2934911"/>
              <a:gd name="connsiteY21" fmla="*/ 340962 h 1720311"/>
              <a:gd name="connsiteX22" fmla="*/ 1890793 w 2934911"/>
              <a:gd name="connsiteY22" fmla="*/ 325464 h 1720311"/>
              <a:gd name="connsiteX23" fmla="*/ 1983783 w 2934911"/>
              <a:gd name="connsiteY23" fmla="*/ 247973 h 1720311"/>
              <a:gd name="connsiteX24" fmla="*/ 2030278 w 2934911"/>
              <a:gd name="connsiteY24" fmla="*/ 201478 h 1720311"/>
              <a:gd name="connsiteX25" fmla="*/ 2123268 w 2934911"/>
              <a:gd name="connsiteY25" fmla="*/ 139484 h 1720311"/>
              <a:gd name="connsiteX26" fmla="*/ 2479729 w 2934911"/>
              <a:gd name="connsiteY26" fmla="*/ 123986 h 1720311"/>
              <a:gd name="connsiteX27" fmla="*/ 2557220 w 2934911"/>
              <a:gd name="connsiteY27" fmla="*/ 108488 h 1720311"/>
              <a:gd name="connsiteX28" fmla="*/ 2681207 w 2934911"/>
              <a:gd name="connsiteY28" fmla="*/ 77491 h 1720311"/>
              <a:gd name="connsiteX29" fmla="*/ 2836190 w 2934911"/>
              <a:gd name="connsiteY29" fmla="*/ 61993 h 1720311"/>
              <a:gd name="connsiteX30" fmla="*/ 2929180 w 2934911"/>
              <a:gd name="connsiteY30" fmla="*/ 46495 h 1720311"/>
              <a:gd name="connsiteX31" fmla="*/ 2929180 w 2934911"/>
              <a:gd name="connsiteY31" fmla="*/ 0 h 172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934911" h="1720311">
                <a:moveTo>
                  <a:pt x="0" y="1720311"/>
                </a:moveTo>
                <a:lnTo>
                  <a:pt x="0" y="1720311"/>
                </a:lnTo>
                <a:cubicBezTo>
                  <a:pt x="36163" y="1668650"/>
                  <a:pt x="56019" y="1600307"/>
                  <a:pt x="108488" y="1565328"/>
                </a:cubicBezTo>
                <a:lnTo>
                  <a:pt x="247973" y="1472339"/>
                </a:lnTo>
                <a:cubicBezTo>
                  <a:pt x="263471" y="1462007"/>
                  <a:pt x="276797" y="1447232"/>
                  <a:pt x="294468" y="1441342"/>
                </a:cubicBezTo>
                <a:lnTo>
                  <a:pt x="340963" y="1425844"/>
                </a:lnTo>
                <a:cubicBezTo>
                  <a:pt x="413802" y="1353005"/>
                  <a:pt x="369218" y="1391510"/>
                  <a:pt x="480448" y="1317356"/>
                </a:cubicBezTo>
                <a:cubicBezTo>
                  <a:pt x="495946" y="1307024"/>
                  <a:pt x="509271" y="1292249"/>
                  <a:pt x="526942" y="1286359"/>
                </a:cubicBezTo>
                <a:lnTo>
                  <a:pt x="666427" y="1239864"/>
                </a:lnTo>
                <a:cubicBezTo>
                  <a:pt x="681925" y="1234698"/>
                  <a:pt x="698310" y="1231672"/>
                  <a:pt x="712922" y="1224366"/>
                </a:cubicBezTo>
                <a:cubicBezTo>
                  <a:pt x="789527" y="1186063"/>
                  <a:pt x="752997" y="1200675"/>
                  <a:pt x="821410" y="1177871"/>
                </a:cubicBezTo>
                <a:cubicBezTo>
                  <a:pt x="954659" y="1089038"/>
                  <a:pt x="786068" y="1195542"/>
                  <a:pt x="914400" y="1131376"/>
                </a:cubicBezTo>
                <a:cubicBezTo>
                  <a:pt x="1034576" y="1071288"/>
                  <a:pt x="890524" y="1123836"/>
                  <a:pt x="1007390" y="1084881"/>
                </a:cubicBezTo>
                <a:cubicBezTo>
                  <a:pt x="1022888" y="1074549"/>
                  <a:pt x="1041619" y="1067902"/>
                  <a:pt x="1053885" y="1053884"/>
                </a:cubicBezTo>
                <a:cubicBezTo>
                  <a:pt x="1078416" y="1025848"/>
                  <a:pt x="1115878" y="960895"/>
                  <a:pt x="1115878" y="960895"/>
                </a:cubicBezTo>
                <a:cubicBezTo>
                  <a:pt x="1121044" y="929898"/>
                  <a:pt x="1119290" y="896912"/>
                  <a:pt x="1131376" y="867905"/>
                </a:cubicBezTo>
                <a:cubicBezTo>
                  <a:pt x="1147429" y="829377"/>
                  <a:pt x="1201210" y="758485"/>
                  <a:pt x="1239865" y="728420"/>
                </a:cubicBezTo>
                <a:cubicBezTo>
                  <a:pt x="1269271" y="705549"/>
                  <a:pt x="1301858" y="687091"/>
                  <a:pt x="1332854" y="666427"/>
                </a:cubicBezTo>
                <a:cubicBezTo>
                  <a:pt x="1392942" y="626368"/>
                  <a:pt x="1361678" y="641320"/>
                  <a:pt x="1425844" y="619932"/>
                </a:cubicBezTo>
                <a:lnTo>
                  <a:pt x="1704814" y="433952"/>
                </a:lnTo>
                <a:lnTo>
                  <a:pt x="1797804" y="371959"/>
                </a:lnTo>
                <a:cubicBezTo>
                  <a:pt x="1813302" y="361627"/>
                  <a:pt x="1826627" y="346852"/>
                  <a:pt x="1844298" y="340962"/>
                </a:cubicBezTo>
                <a:lnTo>
                  <a:pt x="1890793" y="325464"/>
                </a:lnTo>
                <a:cubicBezTo>
                  <a:pt x="2026629" y="189628"/>
                  <a:pt x="1854319" y="355859"/>
                  <a:pt x="1983783" y="247973"/>
                </a:cubicBezTo>
                <a:cubicBezTo>
                  <a:pt x="2000621" y="233942"/>
                  <a:pt x="2012977" y="214934"/>
                  <a:pt x="2030278" y="201478"/>
                </a:cubicBezTo>
                <a:cubicBezTo>
                  <a:pt x="2059684" y="178606"/>
                  <a:pt x="2086050" y="141102"/>
                  <a:pt x="2123268" y="139484"/>
                </a:cubicBezTo>
                <a:lnTo>
                  <a:pt x="2479729" y="123986"/>
                </a:lnTo>
                <a:cubicBezTo>
                  <a:pt x="2505559" y="118820"/>
                  <a:pt x="2531553" y="114411"/>
                  <a:pt x="2557220" y="108488"/>
                </a:cubicBezTo>
                <a:cubicBezTo>
                  <a:pt x="2598730" y="98909"/>
                  <a:pt x="2638817" y="81730"/>
                  <a:pt x="2681207" y="77491"/>
                </a:cubicBezTo>
                <a:cubicBezTo>
                  <a:pt x="2732868" y="72325"/>
                  <a:pt x="2784672" y="68433"/>
                  <a:pt x="2836190" y="61993"/>
                </a:cubicBezTo>
                <a:cubicBezTo>
                  <a:pt x="2867372" y="58095"/>
                  <a:pt x="2903033" y="63926"/>
                  <a:pt x="2929180" y="46495"/>
                </a:cubicBezTo>
                <a:cubicBezTo>
                  <a:pt x="2942075" y="37898"/>
                  <a:pt x="2929180" y="15498"/>
                  <a:pt x="2929180" y="0"/>
                </a:cubicBezTo>
              </a:path>
            </a:pathLst>
          </a:custGeom>
          <a:noFill/>
          <a:ln w="25400">
            <a:solidFill>
              <a:srgbClr val="EAA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B21C980-584E-7A47-B18E-80843623D311}"/>
              </a:ext>
            </a:extLst>
          </p:cNvPr>
          <p:cNvSpPr/>
          <p:nvPr/>
        </p:nvSpPr>
        <p:spPr>
          <a:xfrm rot="614075">
            <a:off x="4851588" y="4405891"/>
            <a:ext cx="2327834" cy="1596385"/>
          </a:xfrm>
          <a:custGeom>
            <a:avLst/>
            <a:gdLst>
              <a:gd name="connsiteX0" fmla="*/ 0 w 2327834"/>
              <a:gd name="connsiteY0" fmla="*/ 1596385 h 1596385"/>
              <a:gd name="connsiteX1" fmla="*/ 108488 w 2327834"/>
              <a:gd name="connsiteY1" fmla="*/ 1518893 h 1596385"/>
              <a:gd name="connsiteX2" fmla="*/ 201478 w 2327834"/>
              <a:gd name="connsiteY2" fmla="*/ 1425904 h 1596385"/>
              <a:gd name="connsiteX3" fmla="*/ 387458 w 2327834"/>
              <a:gd name="connsiteY3" fmla="*/ 1301917 h 1596385"/>
              <a:gd name="connsiteX4" fmla="*/ 480448 w 2327834"/>
              <a:gd name="connsiteY4" fmla="*/ 1239924 h 1596385"/>
              <a:gd name="connsiteX5" fmla="*/ 526943 w 2327834"/>
              <a:gd name="connsiteY5" fmla="*/ 1208927 h 1596385"/>
              <a:gd name="connsiteX6" fmla="*/ 573437 w 2327834"/>
              <a:gd name="connsiteY6" fmla="*/ 1193429 h 1596385"/>
              <a:gd name="connsiteX7" fmla="*/ 666427 w 2327834"/>
              <a:gd name="connsiteY7" fmla="*/ 1131436 h 1596385"/>
              <a:gd name="connsiteX8" fmla="*/ 759417 w 2327834"/>
              <a:gd name="connsiteY8" fmla="*/ 1100439 h 1596385"/>
              <a:gd name="connsiteX9" fmla="*/ 898902 w 2327834"/>
              <a:gd name="connsiteY9" fmla="*/ 1069443 h 1596385"/>
              <a:gd name="connsiteX10" fmla="*/ 960895 w 2327834"/>
              <a:gd name="connsiteY10" fmla="*/ 1053944 h 1596385"/>
              <a:gd name="connsiteX11" fmla="*/ 1007390 w 2327834"/>
              <a:gd name="connsiteY11" fmla="*/ 1022948 h 1596385"/>
              <a:gd name="connsiteX12" fmla="*/ 1162373 w 2327834"/>
              <a:gd name="connsiteY12" fmla="*/ 976453 h 1596385"/>
              <a:gd name="connsiteX13" fmla="*/ 1208868 w 2327834"/>
              <a:gd name="connsiteY13" fmla="*/ 960954 h 1596385"/>
              <a:gd name="connsiteX14" fmla="*/ 1270861 w 2327834"/>
              <a:gd name="connsiteY14" fmla="*/ 945456 h 1596385"/>
              <a:gd name="connsiteX15" fmla="*/ 1317356 w 2327834"/>
              <a:gd name="connsiteY15" fmla="*/ 929958 h 1596385"/>
              <a:gd name="connsiteX16" fmla="*/ 1425844 w 2327834"/>
              <a:gd name="connsiteY16" fmla="*/ 898961 h 1596385"/>
              <a:gd name="connsiteX17" fmla="*/ 1565329 w 2327834"/>
              <a:gd name="connsiteY17" fmla="*/ 790473 h 1596385"/>
              <a:gd name="connsiteX18" fmla="*/ 1658319 w 2327834"/>
              <a:gd name="connsiteY18" fmla="*/ 728480 h 1596385"/>
              <a:gd name="connsiteX19" fmla="*/ 1704814 w 2327834"/>
              <a:gd name="connsiteY19" fmla="*/ 681985 h 1596385"/>
              <a:gd name="connsiteX20" fmla="*/ 1735810 w 2327834"/>
              <a:gd name="connsiteY20" fmla="*/ 635490 h 1596385"/>
              <a:gd name="connsiteX21" fmla="*/ 1782305 w 2327834"/>
              <a:gd name="connsiteY21" fmla="*/ 604493 h 1596385"/>
              <a:gd name="connsiteX22" fmla="*/ 1906292 w 2327834"/>
              <a:gd name="connsiteY22" fmla="*/ 496005 h 1596385"/>
              <a:gd name="connsiteX23" fmla="*/ 1952787 w 2327834"/>
              <a:gd name="connsiteY23" fmla="*/ 465009 h 1596385"/>
              <a:gd name="connsiteX24" fmla="*/ 1999282 w 2327834"/>
              <a:gd name="connsiteY24" fmla="*/ 372019 h 1596385"/>
              <a:gd name="connsiteX25" fmla="*/ 2030278 w 2327834"/>
              <a:gd name="connsiteY25" fmla="*/ 263531 h 1596385"/>
              <a:gd name="connsiteX26" fmla="*/ 2123268 w 2327834"/>
              <a:gd name="connsiteY26" fmla="*/ 201538 h 1596385"/>
              <a:gd name="connsiteX27" fmla="*/ 2169763 w 2327834"/>
              <a:gd name="connsiteY27" fmla="*/ 170541 h 1596385"/>
              <a:gd name="connsiteX28" fmla="*/ 2216258 w 2327834"/>
              <a:gd name="connsiteY28" fmla="*/ 124046 h 1596385"/>
              <a:gd name="connsiteX29" fmla="*/ 2278251 w 2327834"/>
              <a:gd name="connsiteY29" fmla="*/ 31056 h 1596385"/>
              <a:gd name="connsiteX30" fmla="*/ 2309248 w 2327834"/>
              <a:gd name="connsiteY30" fmla="*/ 60 h 159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27834" h="1596385">
                <a:moveTo>
                  <a:pt x="0" y="1596385"/>
                </a:moveTo>
                <a:cubicBezTo>
                  <a:pt x="36163" y="1570554"/>
                  <a:pt x="74563" y="1547599"/>
                  <a:pt x="108488" y="1518893"/>
                </a:cubicBezTo>
                <a:cubicBezTo>
                  <a:pt x="141952" y="1490578"/>
                  <a:pt x="165005" y="1450220"/>
                  <a:pt x="201478" y="1425904"/>
                </a:cubicBezTo>
                <a:lnTo>
                  <a:pt x="387458" y="1301917"/>
                </a:lnTo>
                <a:lnTo>
                  <a:pt x="480448" y="1239924"/>
                </a:lnTo>
                <a:cubicBezTo>
                  <a:pt x="495946" y="1229592"/>
                  <a:pt x="509272" y="1214817"/>
                  <a:pt x="526943" y="1208927"/>
                </a:cubicBezTo>
                <a:lnTo>
                  <a:pt x="573437" y="1193429"/>
                </a:lnTo>
                <a:cubicBezTo>
                  <a:pt x="604434" y="1172765"/>
                  <a:pt x="631085" y="1143217"/>
                  <a:pt x="666427" y="1131436"/>
                </a:cubicBezTo>
                <a:cubicBezTo>
                  <a:pt x="697424" y="1121104"/>
                  <a:pt x="727719" y="1108363"/>
                  <a:pt x="759417" y="1100439"/>
                </a:cubicBezTo>
                <a:cubicBezTo>
                  <a:pt x="910641" y="1062634"/>
                  <a:pt x="721775" y="1108805"/>
                  <a:pt x="898902" y="1069443"/>
                </a:cubicBezTo>
                <a:cubicBezTo>
                  <a:pt x="919695" y="1064822"/>
                  <a:pt x="940231" y="1059110"/>
                  <a:pt x="960895" y="1053944"/>
                </a:cubicBezTo>
                <a:cubicBezTo>
                  <a:pt x="976393" y="1043612"/>
                  <a:pt x="990369" y="1030513"/>
                  <a:pt x="1007390" y="1022948"/>
                </a:cubicBezTo>
                <a:cubicBezTo>
                  <a:pt x="1073695" y="993479"/>
                  <a:pt x="1099252" y="994488"/>
                  <a:pt x="1162373" y="976453"/>
                </a:cubicBezTo>
                <a:cubicBezTo>
                  <a:pt x="1178081" y="971965"/>
                  <a:pt x="1193160" y="965442"/>
                  <a:pt x="1208868" y="960954"/>
                </a:cubicBezTo>
                <a:cubicBezTo>
                  <a:pt x="1229349" y="955102"/>
                  <a:pt x="1250380" y="951308"/>
                  <a:pt x="1270861" y="945456"/>
                </a:cubicBezTo>
                <a:cubicBezTo>
                  <a:pt x="1286569" y="940968"/>
                  <a:pt x="1301648" y="934446"/>
                  <a:pt x="1317356" y="929958"/>
                </a:cubicBezTo>
                <a:cubicBezTo>
                  <a:pt x="1333885" y="925235"/>
                  <a:pt x="1406167" y="909893"/>
                  <a:pt x="1425844" y="898961"/>
                </a:cubicBezTo>
                <a:cubicBezTo>
                  <a:pt x="1605262" y="799284"/>
                  <a:pt x="1452372" y="878328"/>
                  <a:pt x="1565329" y="790473"/>
                </a:cubicBezTo>
                <a:cubicBezTo>
                  <a:pt x="1594735" y="767602"/>
                  <a:pt x="1631977" y="754822"/>
                  <a:pt x="1658319" y="728480"/>
                </a:cubicBezTo>
                <a:cubicBezTo>
                  <a:pt x="1673817" y="712982"/>
                  <a:pt x="1690783" y="698823"/>
                  <a:pt x="1704814" y="681985"/>
                </a:cubicBezTo>
                <a:cubicBezTo>
                  <a:pt x="1716738" y="667676"/>
                  <a:pt x="1722639" y="648661"/>
                  <a:pt x="1735810" y="635490"/>
                </a:cubicBezTo>
                <a:cubicBezTo>
                  <a:pt x="1748981" y="622319"/>
                  <a:pt x="1766807" y="614825"/>
                  <a:pt x="1782305" y="604493"/>
                </a:cubicBezTo>
                <a:cubicBezTo>
                  <a:pt x="1833967" y="527003"/>
                  <a:pt x="1797805" y="568330"/>
                  <a:pt x="1906292" y="496005"/>
                </a:cubicBezTo>
                <a:lnTo>
                  <a:pt x="1952787" y="465009"/>
                </a:lnTo>
                <a:cubicBezTo>
                  <a:pt x="1986747" y="414068"/>
                  <a:pt x="1983241" y="428162"/>
                  <a:pt x="1999282" y="372019"/>
                </a:cubicBezTo>
                <a:cubicBezTo>
                  <a:pt x="1999443" y="371456"/>
                  <a:pt x="2022846" y="270963"/>
                  <a:pt x="2030278" y="263531"/>
                </a:cubicBezTo>
                <a:cubicBezTo>
                  <a:pt x="2056620" y="237189"/>
                  <a:pt x="2092271" y="222202"/>
                  <a:pt x="2123268" y="201538"/>
                </a:cubicBezTo>
                <a:cubicBezTo>
                  <a:pt x="2138766" y="191206"/>
                  <a:pt x="2156592" y="183712"/>
                  <a:pt x="2169763" y="170541"/>
                </a:cubicBezTo>
                <a:cubicBezTo>
                  <a:pt x="2185261" y="155043"/>
                  <a:pt x="2202802" y="141347"/>
                  <a:pt x="2216258" y="124046"/>
                </a:cubicBezTo>
                <a:cubicBezTo>
                  <a:pt x="2239129" y="94640"/>
                  <a:pt x="2247254" y="51720"/>
                  <a:pt x="2278251" y="31056"/>
                </a:cubicBezTo>
                <a:cubicBezTo>
                  <a:pt x="2329044" y="-2806"/>
                  <a:pt x="2343373" y="60"/>
                  <a:pt x="2309248" y="60"/>
                </a:cubicBezTo>
              </a:path>
            </a:pathLst>
          </a:custGeom>
          <a:noFill/>
          <a:ln w="25400">
            <a:solidFill>
              <a:srgbClr val="EAA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F933063-E51F-AA49-BF7C-C500A1F27D1E}"/>
              </a:ext>
            </a:extLst>
          </p:cNvPr>
          <p:cNvSpPr/>
          <p:nvPr/>
        </p:nvSpPr>
        <p:spPr>
          <a:xfrm>
            <a:off x="4759283" y="4069267"/>
            <a:ext cx="1983783" cy="1782305"/>
          </a:xfrm>
          <a:custGeom>
            <a:avLst/>
            <a:gdLst>
              <a:gd name="connsiteX0" fmla="*/ 0 w 1983783"/>
              <a:gd name="connsiteY0" fmla="*/ 1782305 h 1782305"/>
              <a:gd name="connsiteX1" fmla="*/ 0 w 1983783"/>
              <a:gd name="connsiteY1" fmla="*/ 1782305 h 1782305"/>
              <a:gd name="connsiteX2" fmla="*/ 170482 w 1983783"/>
              <a:gd name="connsiteY2" fmla="*/ 1503335 h 1782305"/>
              <a:gd name="connsiteX3" fmla="*/ 263471 w 1983783"/>
              <a:gd name="connsiteY3" fmla="*/ 1441342 h 1782305"/>
              <a:gd name="connsiteX4" fmla="*/ 309966 w 1983783"/>
              <a:gd name="connsiteY4" fmla="*/ 1394847 h 1782305"/>
              <a:gd name="connsiteX5" fmla="*/ 340963 w 1983783"/>
              <a:gd name="connsiteY5" fmla="*/ 1348352 h 1782305"/>
              <a:gd name="connsiteX6" fmla="*/ 526943 w 1983783"/>
              <a:gd name="connsiteY6" fmla="*/ 1193369 h 1782305"/>
              <a:gd name="connsiteX7" fmla="*/ 619932 w 1983783"/>
              <a:gd name="connsiteY7" fmla="*/ 1131376 h 1782305"/>
              <a:gd name="connsiteX8" fmla="*/ 759417 w 1983783"/>
              <a:gd name="connsiteY8" fmla="*/ 1084881 h 1782305"/>
              <a:gd name="connsiteX9" fmla="*/ 805912 w 1983783"/>
              <a:gd name="connsiteY9" fmla="*/ 1069383 h 1782305"/>
              <a:gd name="connsiteX10" fmla="*/ 976393 w 1983783"/>
              <a:gd name="connsiteY10" fmla="*/ 1022888 h 1782305"/>
              <a:gd name="connsiteX11" fmla="*/ 1069383 w 1983783"/>
              <a:gd name="connsiteY11" fmla="*/ 960894 h 1782305"/>
              <a:gd name="connsiteX12" fmla="*/ 1208868 w 1983783"/>
              <a:gd name="connsiteY12" fmla="*/ 883403 h 1782305"/>
              <a:gd name="connsiteX13" fmla="*/ 1255363 w 1983783"/>
              <a:gd name="connsiteY13" fmla="*/ 836908 h 1782305"/>
              <a:gd name="connsiteX14" fmla="*/ 1348353 w 1983783"/>
              <a:gd name="connsiteY14" fmla="*/ 774915 h 1782305"/>
              <a:gd name="connsiteX15" fmla="*/ 1487837 w 1983783"/>
              <a:gd name="connsiteY15" fmla="*/ 666427 h 1782305"/>
              <a:gd name="connsiteX16" fmla="*/ 1580827 w 1983783"/>
              <a:gd name="connsiteY16" fmla="*/ 619932 h 1782305"/>
              <a:gd name="connsiteX17" fmla="*/ 1627322 w 1983783"/>
              <a:gd name="connsiteY17" fmla="*/ 588935 h 1782305"/>
              <a:gd name="connsiteX18" fmla="*/ 1673817 w 1983783"/>
              <a:gd name="connsiteY18" fmla="*/ 573437 h 1782305"/>
              <a:gd name="connsiteX19" fmla="*/ 1720312 w 1983783"/>
              <a:gd name="connsiteY19" fmla="*/ 526942 h 1782305"/>
              <a:gd name="connsiteX20" fmla="*/ 1766807 w 1983783"/>
              <a:gd name="connsiteY20" fmla="*/ 495945 h 1782305"/>
              <a:gd name="connsiteX21" fmla="*/ 1797804 w 1983783"/>
              <a:gd name="connsiteY21" fmla="*/ 402955 h 1782305"/>
              <a:gd name="connsiteX22" fmla="*/ 1813302 w 1983783"/>
              <a:gd name="connsiteY22" fmla="*/ 340962 h 1782305"/>
              <a:gd name="connsiteX23" fmla="*/ 1844298 w 1983783"/>
              <a:gd name="connsiteY23" fmla="*/ 247972 h 1782305"/>
              <a:gd name="connsiteX24" fmla="*/ 1890793 w 1983783"/>
              <a:gd name="connsiteY24" fmla="*/ 216976 h 1782305"/>
              <a:gd name="connsiteX25" fmla="*/ 1921790 w 1983783"/>
              <a:gd name="connsiteY25" fmla="*/ 170481 h 1782305"/>
              <a:gd name="connsiteX26" fmla="*/ 1968285 w 1983783"/>
              <a:gd name="connsiteY26" fmla="*/ 139484 h 1782305"/>
              <a:gd name="connsiteX27" fmla="*/ 1983783 w 1983783"/>
              <a:gd name="connsiteY27" fmla="*/ 92989 h 1782305"/>
              <a:gd name="connsiteX28" fmla="*/ 1952787 w 1983783"/>
              <a:gd name="connsiteY28" fmla="*/ 0 h 178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83783" h="1782305">
                <a:moveTo>
                  <a:pt x="0" y="1782305"/>
                </a:moveTo>
                <a:lnTo>
                  <a:pt x="0" y="1782305"/>
                </a:lnTo>
                <a:cubicBezTo>
                  <a:pt x="56827" y="1689315"/>
                  <a:pt x="103847" y="1589569"/>
                  <a:pt x="170482" y="1503335"/>
                </a:cubicBezTo>
                <a:cubicBezTo>
                  <a:pt x="193260" y="1473857"/>
                  <a:pt x="237129" y="1467684"/>
                  <a:pt x="263471" y="1441342"/>
                </a:cubicBezTo>
                <a:cubicBezTo>
                  <a:pt x="278969" y="1425844"/>
                  <a:pt x="295934" y="1411685"/>
                  <a:pt x="309966" y="1394847"/>
                </a:cubicBezTo>
                <a:cubicBezTo>
                  <a:pt x="321891" y="1380538"/>
                  <a:pt x="328588" y="1362274"/>
                  <a:pt x="340963" y="1348352"/>
                </a:cubicBezTo>
                <a:cubicBezTo>
                  <a:pt x="427753" y="1250714"/>
                  <a:pt x="425135" y="1261242"/>
                  <a:pt x="526943" y="1193369"/>
                </a:cubicBezTo>
                <a:lnTo>
                  <a:pt x="619932" y="1131376"/>
                </a:lnTo>
                <a:lnTo>
                  <a:pt x="759417" y="1084881"/>
                </a:lnTo>
                <a:cubicBezTo>
                  <a:pt x="774915" y="1079715"/>
                  <a:pt x="790063" y="1073345"/>
                  <a:pt x="805912" y="1069383"/>
                </a:cubicBezTo>
                <a:cubicBezTo>
                  <a:pt x="945747" y="1034424"/>
                  <a:pt x="889483" y="1051857"/>
                  <a:pt x="976393" y="1022888"/>
                </a:cubicBezTo>
                <a:cubicBezTo>
                  <a:pt x="1007390" y="1002223"/>
                  <a:pt x="1034041" y="972674"/>
                  <a:pt x="1069383" y="960894"/>
                </a:cubicBezTo>
                <a:cubicBezTo>
                  <a:pt x="1127850" y="941405"/>
                  <a:pt x="1155577" y="936694"/>
                  <a:pt x="1208868" y="883403"/>
                </a:cubicBezTo>
                <a:cubicBezTo>
                  <a:pt x="1224366" y="867905"/>
                  <a:pt x="1238062" y="850364"/>
                  <a:pt x="1255363" y="836908"/>
                </a:cubicBezTo>
                <a:cubicBezTo>
                  <a:pt x="1284769" y="814037"/>
                  <a:pt x="1322011" y="801257"/>
                  <a:pt x="1348353" y="774915"/>
                </a:cubicBezTo>
                <a:cubicBezTo>
                  <a:pt x="1421190" y="702078"/>
                  <a:pt x="1376611" y="740578"/>
                  <a:pt x="1487837" y="666427"/>
                </a:cubicBezTo>
                <a:cubicBezTo>
                  <a:pt x="1547925" y="626368"/>
                  <a:pt x="1516661" y="641320"/>
                  <a:pt x="1580827" y="619932"/>
                </a:cubicBezTo>
                <a:cubicBezTo>
                  <a:pt x="1596325" y="609600"/>
                  <a:pt x="1610662" y="597265"/>
                  <a:pt x="1627322" y="588935"/>
                </a:cubicBezTo>
                <a:cubicBezTo>
                  <a:pt x="1641934" y="581629"/>
                  <a:pt x="1660224" y="582499"/>
                  <a:pt x="1673817" y="573437"/>
                </a:cubicBezTo>
                <a:cubicBezTo>
                  <a:pt x="1692054" y="561279"/>
                  <a:pt x="1703474" y="540974"/>
                  <a:pt x="1720312" y="526942"/>
                </a:cubicBezTo>
                <a:cubicBezTo>
                  <a:pt x="1734621" y="515017"/>
                  <a:pt x="1751309" y="506277"/>
                  <a:pt x="1766807" y="495945"/>
                </a:cubicBezTo>
                <a:cubicBezTo>
                  <a:pt x="1777139" y="464948"/>
                  <a:pt x="1789880" y="434653"/>
                  <a:pt x="1797804" y="402955"/>
                </a:cubicBezTo>
                <a:cubicBezTo>
                  <a:pt x="1802970" y="382291"/>
                  <a:pt x="1807182" y="361364"/>
                  <a:pt x="1813302" y="340962"/>
                </a:cubicBezTo>
                <a:cubicBezTo>
                  <a:pt x="1822690" y="309667"/>
                  <a:pt x="1817112" y="266096"/>
                  <a:pt x="1844298" y="247972"/>
                </a:cubicBezTo>
                <a:lnTo>
                  <a:pt x="1890793" y="216976"/>
                </a:lnTo>
                <a:cubicBezTo>
                  <a:pt x="1901125" y="201478"/>
                  <a:pt x="1908619" y="183652"/>
                  <a:pt x="1921790" y="170481"/>
                </a:cubicBezTo>
                <a:cubicBezTo>
                  <a:pt x="1934961" y="157310"/>
                  <a:pt x="1956649" y="154029"/>
                  <a:pt x="1968285" y="139484"/>
                </a:cubicBezTo>
                <a:cubicBezTo>
                  <a:pt x="1978490" y="126727"/>
                  <a:pt x="1978617" y="108487"/>
                  <a:pt x="1983783" y="92989"/>
                </a:cubicBezTo>
                <a:cubicBezTo>
                  <a:pt x="1966852" y="8334"/>
                  <a:pt x="1986912" y="34125"/>
                  <a:pt x="1952787" y="0"/>
                </a:cubicBezTo>
              </a:path>
            </a:pathLst>
          </a:custGeom>
          <a:noFill/>
          <a:ln w="25400">
            <a:solidFill>
              <a:srgbClr val="EAA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B4C4020-07DC-494B-9266-3EC0313C5176}"/>
              </a:ext>
            </a:extLst>
          </p:cNvPr>
          <p:cNvSpPr/>
          <p:nvPr/>
        </p:nvSpPr>
        <p:spPr>
          <a:xfrm>
            <a:off x="4790280" y="4177755"/>
            <a:ext cx="2108327" cy="1642820"/>
          </a:xfrm>
          <a:custGeom>
            <a:avLst/>
            <a:gdLst>
              <a:gd name="connsiteX0" fmla="*/ 0 w 2108327"/>
              <a:gd name="connsiteY0" fmla="*/ 1642820 h 1642820"/>
              <a:gd name="connsiteX1" fmla="*/ 0 w 2108327"/>
              <a:gd name="connsiteY1" fmla="*/ 1642820 h 1642820"/>
              <a:gd name="connsiteX2" fmla="*/ 604434 w 2108327"/>
              <a:gd name="connsiteY2" fmla="*/ 1580827 h 1642820"/>
              <a:gd name="connsiteX3" fmla="*/ 697424 w 2108327"/>
              <a:gd name="connsiteY3" fmla="*/ 1534332 h 1642820"/>
              <a:gd name="connsiteX4" fmla="*/ 836908 w 2108327"/>
              <a:gd name="connsiteY4" fmla="*/ 1441342 h 1642820"/>
              <a:gd name="connsiteX5" fmla="*/ 883403 w 2108327"/>
              <a:gd name="connsiteY5" fmla="*/ 1410345 h 1642820"/>
              <a:gd name="connsiteX6" fmla="*/ 976393 w 2108327"/>
              <a:gd name="connsiteY6" fmla="*/ 1332854 h 1642820"/>
              <a:gd name="connsiteX7" fmla="*/ 1007390 w 2108327"/>
              <a:gd name="connsiteY7" fmla="*/ 1286359 h 1642820"/>
              <a:gd name="connsiteX8" fmla="*/ 1038386 w 2108327"/>
              <a:gd name="connsiteY8" fmla="*/ 1193369 h 1642820"/>
              <a:gd name="connsiteX9" fmla="*/ 1053885 w 2108327"/>
              <a:gd name="connsiteY9" fmla="*/ 1146874 h 1642820"/>
              <a:gd name="connsiteX10" fmla="*/ 1069383 w 2108327"/>
              <a:gd name="connsiteY10" fmla="*/ 1100379 h 1642820"/>
              <a:gd name="connsiteX11" fmla="*/ 1084881 w 2108327"/>
              <a:gd name="connsiteY11" fmla="*/ 1053884 h 1642820"/>
              <a:gd name="connsiteX12" fmla="*/ 1162373 w 2108327"/>
              <a:gd name="connsiteY12" fmla="*/ 960895 h 1642820"/>
              <a:gd name="connsiteX13" fmla="*/ 1193369 w 2108327"/>
              <a:gd name="connsiteY13" fmla="*/ 867905 h 1642820"/>
              <a:gd name="connsiteX14" fmla="*/ 1162373 w 2108327"/>
              <a:gd name="connsiteY14" fmla="*/ 774915 h 1642820"/>
              <a:gd name="connsiteX15" fmla="*/ 1146874 w 2108327"/>
              <a:gd name="connsiteY15" fmla="*/ 728420 h 1642820"/>
              <a:gd name="connsiteX16" fmla="*/ 1177871 w 2108327"/>
              <a:gd name="connsiteY16" fmla="*/ 635430 h 1642820"/>
              <a:gd name="connsiteX17" fmla="*/ 1193369 w 2108327"/>
              <a:gd name="connsiteY17" fmla="*/ 588935 h 1642820"/>
              <a:gd name="connsiteX18" fmla="*/ 1224366 w 2108327"/>
              <a:gd name="connsiteY18" fmla="*/ 542440 h 1642820"/>
              <a:gd name="connsiteX19" fmla="*/ 1255362 w 2108327"/>
              <a:gd name="connsiteY19" fmla="*/ 449450 h 1642820"/>
              <a:gd name="connsiteX20" fmla="*/ 1301857 w 2108327"/>
              <a:gd name="connsiteY20" fmla="*/ 356461 h 1642820"/>
              <a:gd name="connsiteX21" fmla="*/ 1348352 w 2108327"/>
              <a:gd name="connsiteY21" fmla="*/ 325464 h 1642820"/>
              <a:gd name="connsiteX22" fmla="*/ 1379349 w 2108327"/>
              <a:gd name="connsiteY22" fmla="*/ 278969 h 1642820"/>
              <a:gd name="connsiteX23" fmla="*/ 1472339 w 2108327"/>
              <a:gd name="connsiteY23" fmla="*/ 216976 h 1642820"/>
              <a:gd name="connsiteX24" fmla="*/ 1503335 w 2108327"/>
              <a:gd name="connsiteY24" fmla="*/ 170481 h 1642820"/>
              <a:gd name="connsiteX25" fmla="*/ 1596325 w 2108327"/>
              <a:gd name="connsiteY25" fmla="*/ 123986 h 1642820"/>
              <a:gd name="connsiteX26" fmla="*/ 1875295 w 2108327"/>
              <a:gd name="connsiteY26" fmla="*/ 139484 h 1642820"/>
              <a:gd name="connsiteX27" fmla="*/ 1968285 w 2108327"/>
              <a:gd name="connsiteY27" fmla="*/ 108488 h 1642820"/>
              <a:gd name="connsiteX28" fmla="*/ 2061274 w 2108327"/>
              <a:gd name="connsiteY28" fmla="*/ 46495 h 1642820"/>
              <a:gd name="connsiteX29" fmla="*/ 2107769 w 2108327"/>
              <a:gd name="connsiteY29" fmla="*/ 30996 h 1642820"/>
              <a:gd name="connsiteX30" fmla="*/ 2076773 w 2108327"/>
              <a:gd name="connsiteY30" fmla="*/ 0 h 164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08327" h="1642820">
                <a:moveTo>
                  <a:pt x="0" y="1642820"/>
                </a:moveTo>
                <a:lnTo>
                  <a:pt x="0" y="1642820"/>
                </a:lnTo>
                <a:cubicBezTo>
                  <a:pt x="201478" y="1622156"/>
                  <a:pt x="404306" y="1611958"/>
                  <a:pt x="604434" y="1580827"/>
                </a:cubicBezTo>
                <a:cubicBezTo>
                  <a:pt x="638678" y="1575500"/>
                  <a:pt x="667489" y="1551794"/>
                  <a:pt x="697424" y="1534332"/>
                </a:cubicBezTo>
                <a:cubicBezTo>
                  <a:pt x="697429" y="1534329"/>
                  <a:pt x="813659" y="1456842"/>
                  <a:pt x="836908" y="1441342"/>
                </a:cubicBezTo>
                <a:cubicBezTo>
                  <a:pt x="852406" y="1431010"/>
                  <a:pt x="870232" y="1423516"/>
                  <a:pt x="883403" y="1410345"/>
                </a:cubicBezTo>
                <a:cubicBezTo>
                  <a:pt x="943069" y="1350679"/>
                  <a:pt x="911661" y="1376008"/>
                  <a:pt x="976393" y="1332854"/>
                </a:cubicBezTo>
                <a:cubicBezTo>
                  <a:pt x="986725" y="1317356"/>
                  <a:pt x="999825" y="1303380"/>
                  <a:pt x="1007390" y="1286359"/>
                </a:cubicBezTo>
                <a:cubicBezTo>
                  <a:pt x="1020660" y="1256502"/>
                  <a:pt x="1028054" y="1224366"/>
                  <a:pt x="1038386" y="1193369"/>
                </a:cubicBezTo>
                <a:lnTo>
                  <a:pt x="1053885" y="1146874"/>
                </a:lnTo>
                <a:lnTo>
                  <a:pt x="1069383" y="1100379"/>
                </a:lnTo>
                <a:cubicBezTo>
                  <a:pt x="1074549" y="1084881"/>
                  <a:pt x="1073329" y="1065436"/>
                  <a:pt x="1084881" y="1053884"/>
                </a:cubicBezTo>
                <a:cubicBezTo>
                  <a:pt x="1144547" y="994218"/>
                  <a:pt x="1119218" y="1025626"/>
                  <a:pt x="1162373" y="960895"/>
                </a:cubicBezTo>
                <a:cubicBezTo>
                  <a:pt x="1172705" y="929898"/>
                  <a:pt x="1203701" y="898902"/>
                  <a:pt x="1193369" y="867905"/>
                </a:cubicBezTo>
                <a:lnTo>
                  <a:pt x="1162373" y="774915"/>
                </a:lnTo>
                <a:lnTo>
                  <a:pt x="1146874" y="728420"/>
                </a:lnTo>
                <a:lnTo>
                  <a:pt x="1177871" y="635430"/>
                </a:lnTo>
                <a:cubicBezTo>
                  <a:pt x="1183037" y="619932"/>
                  <a:pt x="1184307" y="602528"/>
                  <a:pt x="1193369" y="588935"/>
                </a:cubicBezTo>
                <a:lnTo>
                  <a:pt x="1224366" y="542440"/>
                </a:lnTo>
                <a:lnTo>
                  <a:pt x="1255362" y="449450"/>
                </a:lnTo>
                <a:cubicBezTo>
                  <a:pt x="1267966" y="411638"/>
                  <a:pt x="1271816" y="386502"/>
                  <a:pt x="1301857" y="356461"/>
                </a:cubicBezTo>
                <a:cubicBezTo>
                  <a:pt x="1315028" y="343290"/>
                  <a:pt x="1332854" y="335796"/>
                  <a:pt x="1348352" y="325464"/>
                </a:cubicBezTo>
                <a:cubicBezTo>
                  <a:pt x="1358684" y="309966"/>
                  <a:pt x="1365331" y="291235"/>
                  <a:pt x="1379349" y="278969"/>
                </a:cubicBezTo>
                <a:cubicBezTo>
                  <a:pt x="1407385" y="254438"/>
                  <a:pt x="1472339" y="216976"/>
                  <a:pt x="1472339" y="216976"/>
                </a:cubicBezTo>
                <a:cubicBezTo>
                  <a:pt x="1482671" y="201478"/>
                  <a:pt x="1490164" y="183652"/>
                  <a:pt x="1503335" y="170481"/>
                </a:cubicBezTo>
                <a:cubicBezTo>
                  <a:pt x="1533379" y="140436"/>
                  <a:pt x="1558509" y="136591"/>
                  <a:pt x="1596325" y="123986"/>
                </a:cubicBezTo>
                <a:cubicBezTo>
                  <a:pt x="1748331" y="174655"/>
                  <a:pt x="1656754" y="157696"/>
                  <a:pt x="1875295" y="139484"/>
                </a:cubicBezTo>
                <a:cubicBezTo>
                  <a:pt x="1906292" y="129152"/>
                  <a:pt x="1941099" y="126612"/>
                  <a:pt x="1968285" y="108488"/>
                </a:cubicBezTo>
                <a:cubicBezTo>
                  <a:pt x="1999281" y="87824"/>
                  <a:pt x="2025933" y="58276"/>
                  <a:pt x="2061274" y="46495"/>
                </a:cubicBezTo>
                <a:cubicBezTo>
                  <a:pt x="2076772" y="41329"/>
                  <a:pt x="2102603" y="46494"/>
                  <a:pt x="2107769" y="30996"/>
                </a:cubicBezTo>
                <a:cubicBezTo>
                  <a:pt x="2112390" y="17134"/>
                  <a:pt x="2087105" y="10332"/>
                  <a:pt x="2076773" y="0"/>
                </a:cubicBezTo>
              </a:path>
            </a:pathLst>
          </a:custGeom>
          <a:noFill/>
          <a:ln w="25400">
            <a:solidFill>
              <a:srgbClr val="EAA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4EDE5AE-1B85-6C4A-B6E6-1F25B0AD0B02}"/>
              </a:ext>
            </a:extLst>
          </p:cNvPr>
          <p:cNvSpPr/>
          <p:nvPr/>
        </p:nvSpPr>
        <p:spPr>
          <a:xfrm>
            <a:off x="4697290" y="3976270"/>
            <a:ext cx="1828800" cy="1968291"/>
          </a:xfrm>
          <a:custGeom>
            <a:avLst/>
            <a:gdLst>
              <a:gd name="connsiteX0" fmla="*/ 0 w 1828800"/>
              <a:gd name="connsiteY0" fmla="*/ 1968291 h 1968291"/>
              <a:gd name="connsiteX1" fmla="*/ 0 w 1828800"/>
              <a:gd name="connsiteY1" fmla="*/ 1968291 h 1968291"/>
              <a:gd name="connsiteX2" fmla="*/ 340963 w 1828800"/>
              <a:gd name="connsiteY2" fmla="*/ 1596332 h 1968291"/>
              <a:gd name="connsiteX3" fmla="*/ 495946 w 1828800"/>
              <a:gd name="connsiteY3" fmla="*/ 1487844 h 1968291"/>
              <a:gd name="connsiteX4" fmla="*/ 588936 w 1828800"/>
              <a:gd name="connsiteY4" fmla="*/ 1425851 h 1968291"/>
              <a:gd name="connsiteX5" fmla="*/ 635430 w 1828800"/>
              <a:gd name="connsiteY5" fmla="*/ 1394854 h 1968291"/>
              <a:gd name="connsiteX6" fmla="*/ 681925 w 1828800"/>
              <a:gd name="connsiteY6" fmla="*/ 1363858 h 1968291"/>
              <a:gd name="connsiteX7" fmla="*/ 712922 w 1828800"/>
              <a:gd name="connsiteY7" fmla="*/ 1270868 h 1968291"/>
              <a:gd name="connsiteX8" fmla="*/ 743919 w 1828800"/>
              <a:gd name="connsiteY8" fmla="*/ 1131383 h 1968291"/>
              <a:gd name="connsiteX9" fmla="*/ 821410 w 1828800"/>
              <a:gd name="connsiteY9" fmla="*/ 1038393 h 1968291"/>
              <a:gd name="connsiteX10" fmla="*/ 883403 w 1828800"/>
              <a:gd name="connsiteY10" fmla="*/ 945403 h 1968291"/>
              <a:gd name="connsiteX11" fmla="*/ 914400 w 1828800"/>
              <a:gd name="connsiteY11" fmla="*/ 898908 h 1968291"/>
              <a:gd name="connsiteX12" fmla="*/ 991891 w 1828800"/>
              <a:gd name="connsiteY12" fmla="*/ 805919 h 1968291"/>
              <a:gd name="connsiteX13" fmla="*/ 1038386 w 1828800"/>
              <a:gd name="connsiteY13" fmla="*/ 790420 h 1968291"/>
              <a:gd name="connsiteX14" fmla="*/ 1115878 w 1828800"/>
              <a:gd name="connsiteY14" fmla="*/ 697430 h 1968291"/>
              <a:gd name="connsiteX15" fmla="*/ 1131376 w 1828800"/>
              <a:gd name="connsiteY15" fmla="*/ 650935 h 1968291"/>
              <a:gd name="connsiteX16" fmla="*/ 1162373 w 1828800"/>
              <a:gd name="connsiteY16" fmla="*/ 526949 h 1968291"/>
              <a:gd name="connsiteX17" fmla="*/ 1177871 w 1828800"/>
              <a:gd name="connsiteY17" fmla="*/ 480454 h 1968291"/>
              <a:gd name="connsiteX18" fmla="*/ 1224366 w 1828800"/>
              <a:gd name="connsiteY18" fmla="*/ 449458 h 1968291"/>
              <a:gd name="connsiteX19" fmla="*/ 1332854 w 1828800"/>
              <a:gd name="connsiteY19" fmla="*/ 371966 h 1968291"/>
              <a:gd name="connsiteX20" fmla="*/ 1425844 w 1828800"/>
              <a:gd name="connsiteY20" fmla="*/ 309973 h 1968291"/>
              <a:gd name="connsiteX21" fmla="*/ 1472339 w 1828800"/>
              <a:gd name="connsiteY21" fmla="*/ 278976 h 1968291"/>
              <a:gd name="connsiteX22" fmla="*/ 1565329 w 1828800"/>
              <a:gd name="connsiteY22" fmla="*/ 216983 h 1968291"/>
              <a:gd name="connsiteX23" fmla="*/ 1704814 w 1828800"/>
              <a:gd name="connsiteY23" fmla="*/ 123993 h 1968291"/>
              <a:gd name="connsiteX24" fmla="*/ 1751308 w 1828800"/>
              <a:gd name="connsiteY24" fmla="*/ 92997 h 1968291"/>
              <a:gd name="connsiteX25" fmla="*/ 1782305 w 1828800"/>
              <a:gd name="connsiteY25" fmla="*/ 46502 h 1968291"/>
              <a:gd name="connsiteX26" fmla="*/ 1828800 w 1828800"/>
              <a:gd name="connsiteY26" fmla="*/ 15505 h 1968291"/>
              <a:gd name="connsiteX27" fmla="*/ 1782305 w 1828800"/>
              <a:gd name="connsiteY27" fmla="*/ 7 h 196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28800" h="1968291">
                <a:moveTo>
                  <a:pt x="0" y="1968291"/>
                </a:moveTo>
                <a:lnTo>
                  <a:pt x="0" y="1968291"/>
                </a:lnTo>
                <a:cubicBezTo>
                  <a:pt x="113654" y="1844305"/>
                  <a:pt x="220158" y="1713362"/>
                  <a:pt x="340963" y="1596332"/>
                </a:cubicBezTo>
                <a:cubicBezTo>
                  <a:pt x="386255" y="1552455"/>
                  <a:pt x="444098" y="1523739"/>
                  <a:pt x="495946" y="1487844"/>
                </a:cubicBezTo>
                <a:cubicBezTo>
                  <a:pt x="495998" y="1487808"/>
                  <a:pt x="588883" y="1425886"/>
                  <a:pt x="588936" y="1425851"/>
                </a:cubicBezTo>
                <a:lnTo>
                  <a:pt x="635430" y="1394854"/>
                </a:lnTo>
                <a:lnTo>
                  <a:pt x="681925" y="1363858"/>
                </a:lnTo>
                <a:cubicBezTo>
                  <a:pt x="692257" y="1332861"/>
                  <a:pt x="706514" y="1302907"/>
                  <a:pt x="712922" y="1270868"/>
                </a:cubicBezTo>
                <a:cubicBezTo>
                  <a:pt x="715682" y="1257069"/>
                  <a:pt x="735709" y="1150540"/>
                  <a:pt x="743919" y="1131383"/>
                </a:cubicBezTo>
                <a:cubicBezTo>
                  <a:pt x="766576" y="1078516"/>
                  <a:pt x="785862" y="1084098"/>
                  <a:pt x="821410" y="1038393"/>
                </a:cubicBezTo>
                <a:cubicBezTo>
                  <a:pt x="844281" y="1008987"/>
                  <a:pt x="862739" y="976400"/>
                  <a:pt x="883403" y="945403"/>
                </a:cubicBezTo>
                <a:lnTo>
                  <a:pt x="914400" y="898908"/>
                </a:lnTo>
                <a:cubicBezTo>
                  <a:pt x="937272" y="864601"/>
                  <a:pt x="956092" y="829785"/>
                  <a:pt x="991891" y="805919"/>
                </a:cubicBezTo>
                <a:cubicBezTo>
                  <a:pt x="1005484" y="796857"/>
                  <a:pt x="1022888" y="795586"/>
                  <a:pt x="1038386" y="790420"/>
                </a:cubicBezTo>
                <a:cubicBezTo>
                  <a:pt x="1072661" y="756145"/>
                  <a:pt x="1094301" y="740584"/>
                  <a:pt x="1115878" y="697430"/>
                </a:cubicBezTo>
                <a:cubicBezTo>
                  <a:pt x="1123184" y="682818"/>
                  <a:pt x="1127078" y="666696"/>
                  <a:pt x="1131376" y="650935"/>
                </a:cubicBezTo>
                <a:cubicBezTo>
                  <a:pt x="1142585" y="609835"/>
                  <a:pt x="1148902" y="567364"/>
                  <a:pt x="1162373" y="526949"/>
                </a:cubicBezTo>
                <a:cubicBezTo>
                  <a:pt x="1167539" y="511451"/>
                  <a:pt x="1167666" y="493211"/>
                  <a:pt x="1177871" y="480454"/>
                </a:cubicBezTo>
                <a:cubicBezTo>
                  <a:pt x="1189507" y="465909"/>
                  <a:pt x="1210057" y="461382"/>
                  <a:pt x="1224366" y="449458"/>
                </a:cubicBezTo>
                <a:cubicBezTo>
                  <a:pt x="1365256" y="332051"/>
                  <a:pt x="1168977" y="470292"/>
                  <a:pt x="1332854" y="371966"/>
                </a:cubicBezTo>
                <a:cubicBezTo>
                  <a:pt x="1364798" y="352799"/>
                  <a:pt x="1394847" y="330637"/>
                  <a:pt x="1425844" y="309973"/>
                </a:cubicBezTo>
                <a:cubicBezTo>
                  <a:pt x="1441342" y="299641"/>
                  <a:pt x="1459168" y="292147"/>
                  <a:pt x="1472339" y="278976"/>
                </a:cubicBezTo>
                <a:cubicBezTo>
                  <a:pt x="1530386" y="220929"/>
                  <a:pt x="1498041" y="239412"/>
                  <a:pt x="1565329" y="216983"/>
                </a:cubicBezTo>
                <a:lnTo>
                  <a:pt x="1704814" y="123993"/>
                </a:lnTo>
                <a:lnTo>
                  <a:pt x="1751308" y="92997"/>
                </a:lnTo>
                <a:cubicBezTo>
                  <a:pt x="1761640" y="77499"/>
                  <a:pt x="1769134" y="59673"/>
                  <a:pt x="1782305" y="46502"/>
                </a:cubicBezTo>
                <a:cubicBezTo>
                  <a:pt x="1795476" y="33331"/>
                  <a:pt x="1828800" y="34132"/>
                  <a:pt x="1828800" y="15505"/>
                </a:cubicBezTo>
                <a:cubicBezTo>
                  <a:pt x="1828800" y="-832"/>
                  <a:pt x="1782305" y="7"/>
                  <a:pt x="1782305" y="7"/>
                </a:cubicBezTo>
              </a:path>
            </a:pathLst>
          </a:custGeom>
          <a:noFill/>
          <a:ln w="25400">
            <a:solidFill>
              <a:srgbClr val="EAA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28B10FB-9314-CF40-8FD4-BD1165516A27}"/>
              </a:ext>
            </a:extLst>
          </p:cNvPr>
          <p:cNvSpPr/>
          <p:nvPr/>
        </p:nvSpPr>
        <p:spPr>
          <a:xfrm>
            <a:off x="4790280" y="4348236"/>
            <a:ext cx="2324746" cy="1549831"/>
          </a:xfrm>
          <a:custGeom>
            <a:avLst/>
            <a:gdLst>
              <a:gd name="connsiteX0" fmla="*/ 0 w 2324746"/>
              <a:gd name="connsiteY0" fmla="*/ 1549831 h 1549831"/>
              <a:gd name="connsiteX1" fmla="*/ 0 w 2324746"/>
              <a:gd name="connsiteY1" fmla="*/ 1549831 h 1549831"/>
              <a:gd name="connsiteX2" fmla="*/ 728420 w 2324746"/>
              <a:gd name="connsiteY2" fmla="*/ 1131376 h 1549831"/>
              <a:gd name="connsiteX3" fmla="*/ 821410 w 2324746"/>
              <a:gd name="connsiteY3" fmla="*/ 1084881 h 1549831"/>
              <a:gd name="connsiteX4" fmla="*/ 898901 w 2324746"/>
              <a:gd name="connsiteY4" fmla="*/ 991892 h 1549831"/>
              <a:gd name="connsiteX5" fmla="*/ 991891 w 2324746"/>
              <a:gd name="connsiteY5" fmla="*/ 929898 h 1549831"/>
              <a:gd name="connsiteX6" fmla="*/ 1084881 w 2324746"/>
              <a:gd name="connsiteY6" fmla="*/ 898902 h 1549831"/>
              <a:gd name="connsiteX7" fmla="*/ 1255362 w 2324746"/>
              <a:gd name="connsiteY7" fmla="*/ 914400 h 1549831"/>
              <a:gd name="connsiteX8" fmla="*/ 1301857 w 2324746"/>
              <a:gd name="connsiteY8" fmla="*/ 945397 h 1549831"/>
              <a:gd name="connsiteX9" fmla="*/ 1394847 w 2324746"/>
              <a:gd name="connsiteY9" fmla="*/ 976393 h 1549831"/>
              <a:gd name="connsiteX10" fmla="*/ 1580827 w 2324746"/>
              <a:gd name="connsiteY10" fmla="*/ 960895 h 1549831"/>
              <a:gd name="connsiteX11" fmla="*/ 1689315 w 2324746"/>
              <a:gd name="connsiteY11" fmla="*/ 929898 h 1549831"/>
              <a:gd name="connsiteX12" fmla="*/ 1751308 w 2324746"/>
              <a:gd name="connsiteY12" fmla="*/ 914400 h 1549831"/>
              <a:gd name="connsiteX13" fmla="*/ 1797803 w 2324746"/>
              <a:gd name="connsiteY13" fmla="*/ 883403 h 1549831"/>
              <a:gd name="connsiteX14" fmla="*/ 1890793 w 2324746"/>
              <a:gd name="connsiteY14" fmla="*/ 852407 h 1549831"/>
              <a:gd name="connsiteX15" fmla="*/ 1937288 w 2324746"/>
              <a:gd name="connsiteY15" fmla="*/ 836908 h 1549831"/>
              <a:gd name="connsiteX16" fmla="*/ 2030278 w 2324746"/>
              <a:gd name="connsiteY16" fmla="*/ 805912 h 1549831"/>
              <a:gd name="connsiteX17" fmla="*/ 2076773 w 2324746"/>
              <a:gd name="connsiteY17" fmla="*/ 790414 h 1549831"/>
              <a:gd name="connsiteX18" fmla="*/ 2138766 w 2324746"/>
              <a:gd name="connsiteY18" fmla="*/ 774915 h 1549831"/>
              <a:gd name="connsiteX19" fmla="*/ 2231756 w 2324746"/>
              <a:gd name="connsiteY19" fmla="*/ 743919 h 1549831"/>
              <a:gd name="connsiteX20" fmla="*/ 2278251 w 2324746"/>
              <a:gd name="connsiteY20" fmla="*/ 697424 h 1549831"/>
              <a:gd name="connsiteX21" fmla="*/ 2293749 w 2324746"/>
              <a:gd name="connsiteY21" fmla="*/ 650929 h 1549831"/>
              <a:gd name="connsiteX22" fmla="*/ 2324746 w 2324746"/>
              <a:gd name="connsiteY22" fmla="*/ 511444 h 1549831"/>
              <a:gd name="connsiteX23" fmla="*/ 2278251 w 2324746"/>
              <a:gd name="connsiteY23" fmla="*/ 402956 h 1549831"/>
              <a:gd name="connsiteX24" fmla="*/ 2231756 w 2324746"/>
              <a:gd name="connsiteY24" fmla="*/ 371959 h 1549831"/>
              <a:gd name="connsiteX25" fmla="*/ 2138766 w 2324746"/>
              <a:gd name="connsiteY25" fmla="*/ 232475 h 1549831"/>
              <a:gd name="connsiteX26" fmla="*/ 2107769 w 2324746"/>
              <a:gd name="connsiteY26" fmla="*/ 185980 h 1549831"/>
              <a:gd name="connsiteX27" fmla="*/ 2092271 w 2324746"/>
              <a:gd name="connsiteY27" fmla="*/ 139485 h 1549831"/>
              <a:gd name="connsiteX28" fmla="*/ 2154264 w 2324746"/>
              <a:gd name="connsiteY28" fmla="*/ 0 h 1549831"/>
              <a:gd name="connsiteX29" fmla="*/ 2138766 w 2324746"/>
              <a:gd name="connsiteY29" fmla="*/ 0 h 15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24746" h="1549831">
                <a:moveTo>
                  <a:pt x="0" y="1549831"/>
                </a:moveTo>
                <a:lnTo>
                  <a:pt x="0" y="1549831"/>
                </a:lnTo>
                <a:lnTo>
                  <a:pt x="728420" y="1131376"/>
                </a:lnTo>
                <a:cubicBezTo>
                  <a:pt x="758579" y="1114305"/>
                  <a:pt x="792575" y="1104104"/>
                  <a:pt x="821410" y="1084881"/>
                </a:cubicBezTo>
                <a:cubicBezTo>
                  <a:pt x="937950" y="1007188"/>
                  <a:pt x="807414" y="1071943"/>
                  <a:pt x="898901" y="991892"/>
                </a:cubicBezTo>
                <a:cubicBezTo>
                  <a:pt x="926937" y="967360"/>
                  <a:pt x="956549" y="941678"/>
                  <a:pt x="991891" y="929898"/>
                </a:cubicBezTo>
                <a:lnTo>
                  <a:pt x="1084881" y="898902"/>
                </a:lnTo>
                <a:cubicBezTo>
                  <a:pt x="1141708" y="904068"/>
                  <a:pt x="1199567" y="902444"/>
                  <a:pt x="1255362" y="914400"/>
                </a:cubicBezTo>
                <a:cubicBezTo>
                  <a:pt x="1273575" y="918303"/>
                  <a:pt x="1284836" y="937832"/>
                  <a:pt x="1301857" y="945397"/>
                </a:cubicBezTo>
                <a:cubicBezTo>
                  <a:pt x="1331714" y="958667"/>
                  <a:pt x="1394847" y="976393"/>
                  <a:pt x="1394847" y="976393"/>
                </a:cubicBezTo>
                <a:cubicBezTo>
                  <a:pt x="1456840" y="971227"/>
                  <a:pt x="1519099" y="968611"/>
                  <a:pt x="1580827" y="960895"/>
                </a:cubicBezTo>
                <a:cubicBezTo>
                  <a:pt x="1623901" y="955511"/>
                  <a:pt x="1649279" y="941337"/>
                  <a:pt x="1689315" y="929898"/>
                </a:cubicBezTo>
                <a:cubicBezTo>
                  <a:pt x="1709796" y="924046"/>
                  <a:pt x="1730644" y="919566"/>
                  <a:pt x="1751308" y="914400"/>
                </a:cubicBezTo>
                <a:cubicBezTo>
                  <a:pt x="1766806" y="904068"/>
                  <a:pt x="1780782" y="890968"/>
                  <a:pt x="1797803" y="883403"/>
                </a:cubicBezTo>
                <a:cubicBezTo>
                  <a:pt x="1827660" y="870133"/>
                  <a:pt x="1859796" y="862739"/>
                  <a:pt x="1890793" y="852407"/>
                </a:cubicBezTo>
                <a:lnTo>
                  <a:pt x="1937288" y="836908"/>
                </a:lnTo>
                <a:lnTo>
                  <a:pt x="2030278" y="805912"/>
                </a:lnTo>
                <a:cubicBezTo>
                  <a:pt x="2045776" y="800746"/>
                  <a:pt x="2060924" y="794376"/>
                  <a:pt x="2076773" y="790414"/>
                </a:cubicBezTo>
                <a:cubicBezTo>
                  <a:pt x="2097437" y="785248"/>
                  <a:pt x="2118364" y="781036"/>
                  <a:pt x="2138766" y="774915"/>
                </a:cubicBezTo>
                <a:cubicBezTo>
                  <a:pt x="2170061" y="765526"/>
                  <a:pt x="2231756" y="743919"/>
                  <a:pt x="2231756" y="743919"/>
                </a:cubicBezTo>
                <a:cubicBezTo>
                  <a:pt x="2247254" y="728421"/>
                  <a:pt x="2266093" y="715661"/>
                  <a:pt x="2278251" y="697424"/>
                </a:cubicBezTo>
                <a:cubicBezTo>
                  <a:pt x="2287313" y="683831"/>
                  <a:pt x="2289261" y="666637"/>
                  <a:pt x="2293749" y="650929"/>
                </a:cubicBezTo>
                <a:cubicBezTo>
                  <a:pt x="2308339" y="599863"/>
                  <a:pt x="2314094" y="564704"/>
                  <a:pt x="2324746" y="511444"/>
                </a:cubicBezTo>
                <a:cubicBezTo>
                  <a:pt x="2312890" y="464020"/>
                  <a:pt x="2313926" y="438632"/>
                  <a:pt x="2278251" y="402956"/>
                </a:cubicBezTo>
                <a:cubicBezTo>
                  <a:pt x="2265080" y="389785"/>
                  <a:pt x="2247254" y="382291"/>
                  <a:pt x="2231756" y="371959"/>
                </a:cubicBezTo>
                <a:lnTo>
                  <a:pt x="2138766" y="232475"/>
                </a:lnTo>
                <a:lnTo>
                  <a:pt x="2107769" y="185980"/>
                </a:lnTo>
                <a:cubicBezTo>
                  <a:pt x="2102603" y="170482"/>
                  <a:pt x="2089585" y="155599"/>
                  <a:pt x="2092271" y="139485"/>
                </a:cubicBezTo>
                <a:cubicBezTo>
                  <a:pt x="2094037" y="128891"/>
                  <a:pt x="2200444" y="0"/>
                  <a:pt x="2154264" y="0"/>
                </a:cubicBezTo>
                <a:lnTo>
                  <a:pt x="2138766" y="0"/>
                </a:lnTo>
              </a:path>
            </a:pathLst>
          </a:custGeom>
          <a:noFill/>
          <a:ln w="25400">
            <a:solidFill>
              <a:srgbClr val="EAA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D83BDD7-0A8B-8342-AEC1-501E54B6DFDA}"/>
              </a:ext>
            </a:extLst>
          </p:cNvPr>
          <p:cNvSpPr/>
          <p:nvPr/>
        </p:nvSpPr>
        <p:spPr>
          <a:xfrm rot="20808587">
            <a:off x="4542041" y="3689450"/>
            <a:ext cx="1286576" cy="2030278"/>
          </a:xfrm>
          <a:custGeom>
            <a:avLst/>
            <a:gdLst>
              <a:gd name="connsiteX0" fmla="*/ 0 w 1286576"/>
              <a:gd name="connsiteY0" fmla="*/ 2030278 h 2030278"/>
              <a:gd name="connsiteX1" fmla="*/ 0 w 1286576"/>
              <a:gd name="connsiteY1" fmla="*/ 2030278 h 2030278"/>
              <a:gd name="connsiteX2" fmla="*/ 495946 w 1286576"/>
              <a:gd name="connsiteY2" fmla="*/ 1379349 h 2030278"/>
              <a:gd name="connsiteX3" fmla="*/ 573437 w 1286576"/>
              <a:gd name="connsiteY3" fmla="*/ 1332854 h 2030278"/>
              <a:gd name="connsiteX4" fmla="*/ 759417 w 1286576"/>
              <a:gd name="connsiteY4" fmla="*/ 1208868 h 2030278"/>
              <a:gd name="connsiteX5" fmla="*/ 805912 w 1286576"/>
              <a:gd name="connsiteY5" fmla="*/ 1177871 h 2030278"/>
              <a:gd name="connsiteX6" fmla="*/ 898902 w 1286576"/>
              <a:gd name="connsiteY6" fmla="*/ 1084882 h 2030278"/>
              <a:gd name="connsiteX7" fmla="*/ 945397 w 1286576"/>
              <a:gd name="connsiteY7" fmla="*/ 945397 h 2030278"/>
              <a:gd name="connsiteX8" fmla="*/ 960895 w 1286576"/>
              <a:gd name="connsiteY8" fmla="*/ 898902 h 2030278"/>
              <a:gd name="connsiteX9" fmla="*/ 991892 w 1286576"/>
              <a:gd name="connsiteY9" fmla="*/ 743919 h 2030278"/>
              <a:gd name="connsiteX10" fmla="*/ 1100380 w 1286576"/>
              <a:gd name="connsiteY10" fmla="*/ 619932 h 2030278"/>
              <a:gd name="connsiteX11" fmla="*/ 1193370 w 1286576"/>
              <a:gd name="connsiteY11" fmla="*/ 526943 h 2030278"/>
              <a:gd name="connsiteX12" fmla="*/ 1270861 w 1286576"/>
              <a:gd name="connsiteY12" fmla="*/ 433953 h 2030278"/>
              <a:gd name="connsiteX13" fmla="*/ 1270861 w 1286576"/>
              <a:gd name="connsiteY13" fmla="*/ 77492 h 2030278"/>
              <a:gd name="connsiteX14" fmla="*/ 1286359 w 1286576"/>
              <a:gd name="connsiteY14" fmla="*/ 0 h 203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6576" h="2030278">
                <a:moveTo>
                  <a:pt x="0" y="2030278"/>
                </a:moveTo>
                <a:lnTo>
                  <a:pt x="0" y="2030278"/>
                </a:lnTo>
                <a:cubicBezTo>
                  <a:pt x="165315" y="1813302"/>
                  <a:pt x="322703" y="1590050"/>
                  <a:pt x="495946" y="1379349"/>
                </a:cubicBezTo>
                <a:cubicBezTo>
                  <a:pt x="515077" y="1356081"/>
                  <a:pt x="548146" y="1349218"/>
                  <a:pt x="573437" y="1332854"/>
                </a:cubicBezTo>
                <a:cubicBezTo>
                  <a:pt x="635991" y="1292378"/>
                  <a:pt x="697424" y="1250197"/>
                  <a:pt x="759417" y="1208868"/>
                </a:cubicBezTo>
                <a:cubicBezTo>
                  <a:pt x="774915" y="1198536"/>
                  <a:pt x="792741" y="1191042"/>
                  <a:pt x="805912" y="1177871"/>
                </a:cubicBezTo>
                <a:lnTo>
                  <a:pt x="898902" y="1084882"/>
                </a:lnTo>
                <a:lnTo>
                  <a:pt x="945397" y="945397"/>
                </a:lnTo>
                <a:lnTo>
                  <a:pt x="960895" y="898902"/>
                </a:lnTo>
                <a:cubicBezTo>
                  <a:pt x="964746" y="871942"/>
                  <a:pt x="971083" y="781376"/>
                  <a:pt x="991892" y="743919"/>
                </a:cubicBezTo>
                <a:cubicBezTo>
                  <a:pt x="1078203" y="588561"/>
                  <a:pt x="1015896" y="695029"/>
                  <a:pt x="1100380" y="619932"/>
                </a:cubicBezTo>
                <a:cubicBezTo>
                  <a:pt x="1133143" y="590809"/>
                  <a:pt x="1162373" y="557939"/>
                  <a:pt x="1193370" y="526943"/>
                </a:cubicBezTo>
                <a:cubicBezTo>
                  <a:pt x="1253035" y="467278"/>
                  <a:pt x="1227708" y="498684"/>
                  <a:pt x="1270861" y="433953"/>
                </a:cubicBezTo>
                <a:cubicBezTo>
                  <a:pt x="1246740" y="265101"/>
                  <a:pt x="1246081" y="312902"/>
                  <a:pt x="1270861" y="77492"/>
                </a:cubicBezTo>
                <a:cubicBezTo>
                  <a:pt x="1289626" y="-100782"/>
                  <a:pt x="1286359" y="124480"/>
                  <a:pt x="1286359" y="0"/>
                </a:cubicBezTo>
              </a:path>
            </a:pathLst>
          </a:custGeom>
          <a:noFill/>
          <a:ln w="25400">
            <a:solidFill>
              <a:srgbClr val="EAA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49DBDA0-2055-3A41-ACE2-A958F68F1637}"/>
              </a:ext>
            </a:extLst>
          </p:cNvPr>
          <p:cNvSpPr/>
          <p:nvPr/>
        </p:nvSpPr>
        <p:spPr>
          <a:xfrm>
            <a:off x="4821276" y="4100263"/>
            <a:ext cx="2092362" cy="1766807"/>
          </a:xfrm>
          <a:custGeom>
            <a:avLst/>
            <a:gdLst>
              <a:gd name="connsiteX0" fmla="*/ 0 w 2092362"/>
              <a:gd name="connsiteY0" fmla="*/ 1766807 h 1766807"/>
              <a:gd name="connsiteX1" fmla="*/ 0 w 2092362"/>
              <a:gd name="connsiteY1" fmla="*/ 1766807 h 1766807"/>
              <a:gd name="connsiteX2" fmla="*/ 836909 w 2092362"/>
              <a:gd name="connsiteY2" fmla="*/ 1441342 h 1766807"/>
              <a:gd name="connsiteX3" fmla="*/ 960895 w 2092362"/>
              <a:gd name="connsiteY3" fmla="*/ 1255363 h 1766807"/>
              <a:gd name="connsiteX4" fmla="*/ 1007390 w 2092362"/>
              <a:gd name="connsiteY4" fmla="*/ 1208868 h 1766807"/>
              <a:gd name="connsiteX5" fmla="*/ 1038387 w 2092362"/>
              <a:gd name="connsiteY5" fmla="*/ 1146875 h 1766807"/>
              <a:gd name="connsiteX6" fmla="*/ 1100380 w 2092362"/>
              <a:gd name="connsiteY6" fmla="*/ 1053885 h 1766807"/>
              <a:gd name="connsiteX7" fmla="*/ 1162373 w 2092362"/>
              <a:gd name="connsiteY7" fmla="*/ 960895 h 1766807"/>
              <a:gd name="connsiteX8" fmla="*/ 1193370 w 2092362"/>
              <a:gd name="connsiteY8" fmla="*/ 867905 h 1766807"/>
              <a:gd name="connsiteX9" fmla="*/ 1208868 w 2092362"/>
              <a:gd name="connsiteY9" fmla="*/ 821410 h 1766807"/>
              <a:gd name="connsiteX10" fmla="*/ 1224366 w 2092362"/>
              <a:gd name="connsiteY10" fmla="*/ 759417 h 1766807"/>
              <a:gd name="connsiteX11" fmla="*/ 1255363 w 2092362"/>
              <a:gd name="connsiteY11" fmla="*/ 511444 h 1766807"/>
              <a:gd name="connsiteX12" fmla="*/ 1317356 w 2092362"/>
              <a:gd name="connsiteY12" fmla="*/ 418454 h 1766807"/>
              <a:gd name="connsiteX13" fmla="*/ 1410346 w 2092362"/>
              <a:gd name="connsiteY13" fmla="*/ 340963 h 1766807"/>
              <a:gd name="connsiteX14" fmla="*/ 1503336 w 2092362"/>
              <a:gd name="connsiteY14" fmla="*/ 278970 h 1766807"/>
              <a:gd name="connsiteX15" fmla="*/ 1534333 w 2092362"/>
              <a:gd name="connsiteY15" fmla="*/ 232475 h 1766807"/>
              <a:gd name="connsiteX16" fmla="*/ 1673817 w 2092362"/>
              <a:gd name="connsiteY16" fmla="*/ 185980 h 1766807"/>
              <a:gd name="connsiteX17" fmla="*/ 1720312 w 2092362"/>
              <a:gd name="connsiteY17" fmla="*/ 170481 h 1766807"/>
              <a:gd name="connsiteX18" fmla="*/ 1766807 w 2092362"/>
              <a:gd name="connsiteY18" fmla="*/ 154983 h 1766807"/>
              <a:gd name="connsiteX19" fmla="*/ 1906292 w 2092362"/>
              <a:gd name="connsiteY19" fmla="*/ 92990 h 1766807"/>
              <a:gd name="connsiteX20" fmla="*/ 1999282 w 2092362"/>
              <a:gd name="connsiteY20" fmla="*/ 61993 h 1766807"/>
              <a:gd name="connsiteX21" fmla="*/ 2045777 w 2092362"/>
              <a:gd name="connsiteY21" fmla="*/ 46495 h 1766807"/>
              <a:gd name="connsiteX22" fmla="*/ 2092272 w 2092362"/>
              <a:gd name="connsiteY22" fmla="*/ 0 h 176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92362" h="1766807">
                <a:moveTo>
                  <a:pt x="0" y="1766807"/>
                </a:moveTo>
                <a:lnTo>
                  <a:pt x="0" y="1766807"/>
                </a:lnTo>
                <a:cubicBezTo>
                  <a:pt x="278970" y="1658319"/>
                  <a:pt x="566494" y="1569675"/>
                  <a:pt x="836909" y="1441342"/>
                </a:cubicBezTo>
                <a:cubicBezTo>
                  <a:pt x="869250" y="1425994"/>
                  <a:pt x="934007" y="1291213"/>
                  <a:pt x="960895" y="1255363"/>
                </a:cubicBezTo>
                <a:cubicBezTo>
                  <a:pt x="974046" y="1237829"/>
                  <a:pt x="994650" y="1226703"/>
                  <a:pt x="1007390" y="1208868"/>
                </a:cubicBezTo>
                <a:cubicBezTo>
                  <a:pt x="1020819" y="1190068"/>
                  <a:pt x="1026500" y="1166686"/>
                  <a:pt x="1038387" y="1146875"/>
                </a:cubicBezTo>
                <a:cubicBezTo>
                  <a:pt x="1057554" y="1114931"/>
                  <a:pt x="1079716" y="1084882"/>
                  <a:pt x="1100380" y="1053885"/>
                </a:cubicBezTo>
                <a:lnTo>
                  <a:pt x="1162373" y="960895"/>
                </a:lnTo>
                <a:lnTo>
                  <a:pt x="1193370" y="867905"/>
                </a:lnTo>
                <a:cubicBezTo>
                  <a:pt x="1198536" y="852407"/>
                  <a:pt x="1204906" y="837259"/>
                  <a:pt x="1208868" y="821410"/>
                </a:cubicBezTo>
                <a:lnTo>
                  <a:pt x="1224366" y="759417"/>
                </a:lnTo>
                <a:cubicBezTo>
                  <a:pt x="1224861" y="752988"/>
                  <a:pt x="1222508" y="570583"/>
                  <a:pt x="1255363" y="511444"/>
                </a:cubicBezTo>
                <a:cubicBezTo>
                  <a:pt x="1273455" y="478879"/>
                  <a:pt x="1286359" y="439118"/>
                  <a:pt x="1317356" y="418454"/>
                </a:cubicBezTo>
                <a:cubicBezTo>
                  <a:pt x="1483490" y="307700"/>
                  <a:pt x="1231360" y="480174"/>
                  <a:pt x="1410346" y="340963"/>
                </a:cubicBezTo>
                <a:cubicBezTo>
                  <a:pt x="1439752" y="318092"/>
                  <a:pt x="1503336" y="278970"/>
                  <a:pt x="1503336" y="278970"/>
                </a:cubicBezTo>
                <a:cubicBezTo>
                  <a:pt x="1513668" y="263472"/>
                  <a:pt x="1518538" y="242347"/>
                  <a:pt x="1534333" y="232475"/>
                </a:cubicBezTo>
                <a:cubicBezTo>
                  <a:pt x="1534340" y="232471"/>
                  <a:pt x="1650566" y="193730"/>
                  <a:pt x="1673817" y="185980"/>
                </a:cubicBezTo>
                <a:lnTo>
                  <a:pt x="1720312" y="170481"/>
                </a:lnTo>
                <a:cubicBezTo>
                  <a:pt x="1735810" y="165315"/>
                  <a:pt x="1753214" y="164045"/>
                  <a:pt x="1766807" y="154983"/>
                </a:cubicBezTo>
                <a:cubicBezTo>
                  <a:pt x="1840487" y="105864"/>
                  <a:pt x="1795633" y="129876"/>
                  <a:pt x="1906292" y="92990"/>
                </a:cubicBezTo>
                <a:lnTo>
                  <a:pt x="1999282" y="61993"/>
                </a:lnTo>
                <a:lnTo>
                  <a:pt x="2045777" y="46495"/>
                </a:lnTo>
                <a:cubicBezTo>
                  <a:pt x="2096570" y="12632"/>
                  <a:pt x="2092272" y="34125"/>
                  <a:pt x="2092272" y="0"/>
                </a:cubicBezTo>
              </a:path>
            </a:pathLst>
          </a:custGeom>
          <a:noFill/>
          <a:ln w="25400">
            <a:solidFill>
              <a:srgbClr val="EAA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F7CFAD4-4945-C141-982D-9ED309B1DAC7}"/>
              </a:ext>
            </a:extLst>
          </p:cNvPr>
          <p:cNvSpPr/>
          <p:nvPr/>
        </p:nvSpPr>
        <p:spPr>
          <a:xfrm>
            <a:off x="4774527" y="4316253"/>
            <a:ext cx="2402282" cy="1549831"/>
          </a:xfrm>
          <a:custGeom>
            <a:avLst/>
            <a:gdLst>
              <a:gd name="connsiteX0" fmla="*/ 0 w 2402282"/>
              <a:gd name="connsiteY0" fmla="*/ 1549831 h 1549831"/>
              <a:gd name="connsiteX1" fmla="*/ 0 w 2402282"/>
              <a:gd name="connsiteY1" fmla="*/ 1549831 h 1549831"/>
              <a:gd name="connsiteX2" fmla="*/ 557939 w 2402282"/>
              <a:gd name="connsiteY2" fmla="*/ 1193370 h 1549831"/>
              <a:gd name="connsiteX3" fmla="*/ 774916 w 2402282"/>
              <a:gd name="connsiteY3" fmla="*/ 1131377 h 1549831"/>
              <a:gd name="connsiteX4" fmla="*/ 836909 w 2402282"/>
              <a:gd name="connsiteY4" fmla="*/ 1100380 h 1549831"/>
              <a:gd name="connsiteX5" fmla="*/ 883404 w 2402282"/>
              <a:gd name="connsiteY5" fmla="*/ 1069383 h 1549831"/>
              <a:gd name="connsiteX6" fmla="*/ 945397 w 2402282"/>
              <a:gd name="connsiteY6" fmla="*/ 1053885 h 1549831"/>
              <a:gd name="connsiteX7" fmla="*/ 1100380 w 2402282"/>
              <a:gd name="connsiteY7" fmla="*/ 960895 h 1549831"/>
              <a:gd name="connsiteX8" fmla="*/ 1146875 w 2402282"/>
              <a:gd name="connsiteY8" fmla="*/ 929899 h 1549831"/>
              <a:gd name="connsiteX9" fmla="*/ 1193370 w 2402282"/>
              <a:gd name="connsiteY9" fmla="*/ 898902 h 1549831"/>
              <a:gd name="connsiteX10" fmla="*/ 1255363 w 2402282"/>
              <a:gd name="connsiteY10" fmla="*/ 914400 h 1549831"/>
              <a:gd name="connsiteX11" fmla="*/ 1301858 w 2402282"/>
              <a:gd name="connsiteY11" fmla="*/ 929899 h 1549831"/>
              <a:gd name="connsiteX12" fmla="*/ 1394848 w 2402282"/>
              <a:gd name="connsiteY12" fmla="*/ 945397 h 1549831"/>
              <a:gd name="connsiteX13" fmla="*/ 1565329 w 2402282"/>
              <a:gd name="connsiteY13" fmla="*/ 914400 h 1549831"/>
              <a:gd name="connsiteX14" fmla="*/ 1673817 w 2402282"/>
              <a:gd name="connsiteY14" fmla="*/ 883404 h 1549831"/>
              <a:gd name="connsiteX15" fmla="*/ 1766807 w 2402282"/>
              <a:gd name="connsiteY15" fmla="*/ 805912 h 1549831"/>
              <a:gd name="connsiteX16" fmla="*/ 1797804 w 2402282"/>
              <a:gd name="connsiteY16" fmla="*/ 759417 h 1549831"/>
              <a:gd name="connsiteX17" fmla="*/ 1828800 w 2402282"/>
              <a:gd name="connsiteY17" fmla="*/ 666427 h 1549831"/>
              <a:gd name="connsiteX18" fmla="*/ 1890794 w 2402282"/>
              <a:gd name="connsiteY18" fmla="*/ 573438 h 1549831"/>
              <a:gd name="connsiteX19" fmla="*/ 1937289 w 2402282"/>
              <a:gd name="connsiteY19" fmla="*/ 480448 h 1549831"/>
              <a:gd name="connsiteX20" fmla="*/ 1952787 w 2402282"/>
              <a:gd name="connsiteY20" fmla="*/ 433953 h 1549831"/>
              <a:gd name="connsiteX21" fmla="*/ 2014780 w 2402282"/>
              <a:gd name="connsiteY21" fmla="*/ 340963 h 1549831"/>
              <a:gd name="connsiteX22" fmla="*/ 2045777 w 2402282"/>
              <a:gd name="connsiteY22" fmla="*/ 294468 h 1549831"/>
              <a:gd name="connsiteX23" fmla="*/ 2092272 w 2402282"/>
              <a:gd name="connsiteY23" fmla="*/ 263471 h 1549831"/>
              <a:gd name="connsiteX24" fmla="*/ 2216258 w 2402282"/>
              <a:gd name="connsiteY24" fmla="*/ 154983 h 1549831"/>
              <a:gd name="connsiteX25" fmla="*/ 2309248 w 2402282"/>
              <a:gd name="connsiteY25" fmla="*/ 77492 h 1549831"/>
              <a:gd name="connsiteX26" fmla="*/ 2355743 w 2402282"/>
              <a:gd name="connsiteY26" fmla="*/ 61994 h 1549831"/>
              <a:gd name="connsiteX27" fmla="*/ 2386739 w 2402282"/>
              <a:gd name="connsiteY27" fmla="*/ 0 h 15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02282" h="1549831">
                <a:moveTo>
                  <a:pt x="0" y="1549831"/>
                </a:moveTo>
                <a:lnTo>
                  <a:pt x="0" y="1549831"/>
                </a:lnTo>
                <a:cubicBezTo>
                  <a:pt x="185980" y="1431011"/>
                  <a:pt x="368297" y="1306252"/>
                  <a:pt x="557939" y="1193370"/>
                </a:cubicBezTo>
                <a:cubicBezTo>
                  <a:pt x="590143" y="1174201"/>
                  <a:pt x="751180" y="1137311"/>
                  <a:pt x="774916" y="1131377"/>
                </a:cubicBezTo>
                <a:cubicBezTo>
                  <a:pt x="795580" y="1121045"/>
                  <a:pt x="816850" y="1111843"/>
                  <a:pt x="836909" y="1100380"/>
                </a:cubicBezTo>
                <a:cubicBezTo>
                  <a:pt x="853081" y="1091138"/>
                  <a:pt x="866283" y="1076720"/>
                  <a:pt x="883404" y="1069383"/>
                </a:cubicBezTo>
                <a:cubicBezTo>
                  <a:pt x="902982" y="1060992"/>
                  <a:pt x="924733" y="1059051"/>
                  <a:pt x="945397" y="1053885"/>
                </a:cubicBezTo>
                <a:cubicBezTo>
                  <a:pt x="1040712" y="1006227"/>
                  <a:pt x="988164" y="1035705"/>
                  <a:pt x="1100380" y="960895"/>
                </a:cubicBezTo>
                <a:lnTo>
                  <a:pt x="1146875" y="929899"/>
                </a:lnTo>
                <a:lnTo>
                  <a:pt x="1193370" y="898902"/>
                </a:lnTo>
                <a:cubicBezTo>
                  <a:pt x="1214034" y="904068"/>
                  <a:pt x="1234882" y="908548"/>
                  <a:pt x="1255363" y="914400"/>
                </a:cubicBezTo>
                <a:cubicBezTo>
                  <a:pt x="1271071" y="918888"/>
                  <a:pt x="1285910" y="926355"/>
                  <a:pt x="1301858" y="929899"/>
                </a:cubicBezTo>
                <a:cubicBezTo>
                  <a:pt x="1332534" y="936716"/>
                  <a:pt x="1363851" y="940231"/>
                  <a:pt x="1394848" y="945397"/>
                </a:cubicBezTo>
                <a:cubicBezTo>
                  <a:pt x="1535452" y="910247"/>
                  <a:pt x="1361716" y="951421"/>
                  <a:pt x="1565329" y="914400"/>
                </a:cubicBezTo>
                <a:cubicBezTo>
                  <a:pt x="1608147" y="906615"/>
                  <a:pt x="1633977" y="896684"/>
                  <a:pt x="1673817" y="883404"/>
                </a:cubicBezTo>
                <a:cubicBezTo>
                  <a:pt x="1719534" y="852926"/>
                  <a:pt x="1729516" y="850661"/>
                  <a:pt x="1766807" y="805912"/>
                </a:cubicBezTo>
                <a:cubicBezTo>
                  <a:pt x="1778732" y="791603"/>
                  <a:pt x="1787472" y="774915"/>
                  <a:pt x="1797804" y="759417"/>
                </a:cubicBezTo>
                <a:cubicBezTo>
                  <a:pt x="1808136" y="728420"/>
                  <a:pt x="1810676" y="693613"/>
                  <a:pt x="1828800" y="666427"/>
                </a:cubicBezTo>
                <a:lnTo>
                  <a:pt x="1890794" y="573438"/>
                </a:lnTo>
                <a:cubicBezTo>
                  <a:pt x="1929749" y="456572"/>
                  <a:pt x="1877201" y="600624"/>
                  <a:pt x="1937289" y="480448"/>
                </a:cubicBezTo>
                <a:cubicBezTo>
                  <a:pt x="1944595" y="465836"/>
                  <a:pt x="1944853" y="448234"/>
                  <a:pt x="1952787" y="433953"/>
                </a:cubicBezTo>
                <a:cubicBezTo>
                  <a:pt x="1970879" y="401388"/>
                  <a:pt x="1994116" y="371960"/>
                  <a:pt x="2014780" y="340963"/>
                </a:cubicBezTo>
                <a:cubicBezTo>
                  <a:pt x="2025112" y="325465"/>
                  <a:pt x="2030279" y="304800"/>
                  <a:pt x="2045777" y="294468"/>
                </a:cubicBezTo>
                <a:lnTo>
                  <a:pt x="2092272" y="263471"/>
                </a:lnTo>
                <a:cubicBezTo>
                  <a:pt x="2180093" y="131739"/>
                  <a:pt x="2035446" y="335795"/>
                  <a:pt x="2216258" y="154983"/>
                </a:cubicBezTo>
                <a:cubicBezTo>
                  <a:pt x="2250535" y="120706"/>
                  <a:pt x="2266092" y="99069"/>
                  <a:pt x="2309248" y="77492"/>
                </a:cubicBezTo>
                <a:cubicBezTo>
                  <a:pt x="2323860" y="70186"/>
                  <a:pt x="2340245" y="67160"/>
                  <a:pt x="2355743" y="61994"/>
                </a:cubicBezTo>
                <a:cubicBezTo>
                  <a:pt x="2411850" y="24589"/>
                  <a:pt x="2410568" y="47657"/>
                  <a:pt x="2386739" y="0"/>
                </a:cubicBezTo>
              </a:path>
            </a:pathLst>
          </a:custGeom>
          <a:noFill/>
          <a:ln w="25400">
            <a:solidFill>
              <a:srgbClr val="EAA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F17683-E306-B847-B538-DB86E97C7B5E}"/>
              </a:ext>
            </a:extLst>
          </p:cNvPr>
          <p:cNvSpPr/>
          <p:nvPr/>
        </p:nvSpPr>
        <p:spPr>
          <a:xfrm>
            <a:off x="4805778" y="3743802"/>
            <a:ext cx="511444" cy="2045776"/>
          </a:xfrm>
          <a:custGeom>
            <a:avLst/>
            <a:gdLst>
              <a:gd name="connsiteX0" fmla="*/ 0 w 511444"/>
              <a:gd name="connsiteY0" fmla="*/ 2045776 h 2045776"/>
              <a:gd name="connsiteX1" fmla="*/ 0 w 511444"/>
              <a:gd name="connsiteY1" fmla="*/ 2045776 h 2045776"/>
              <a:gd name="connsiteX2" fmla="*/ 92990 w 511444"/>
              <a:gd name="connsiteY2" fmla="*/ 1890793 h 2045776"/>
              <a:gd name="connsiteX3" fmla="*/ 170481 w 511444"/>
              <a:gd name="connsiteY3" fmla="*/ 1720312 h 2045776"/>
              <a:gd name="connsiteX4" fmla="*/ 201478 w 511444"/>
              <a:gd name="connsiteY4" fmla="*/ 1534332 h 2045776"/>
              <a:gd name="connsiteX5" fmla="*/ 232475 w 511444"/>
              <a:gd name="connsiteY5" fmla="*/ 1441342 h 2045776"/>
              <a:gd name="connsiteX6" fmla="*/ 278970 w 511444"/>
              <a:gd name="connsiteY6" fmla="*/ 1286359 h 2045776"/>
              <a:gd name="connsiteX7" fmla="*/ 294468 w 511444"/>
              <a:gd name="connsiteY7" fmla="*/ 1239865 h 2045776"/>
              <a:gd name="connsiteX8" fmla="*/ 325464 w 511444"/>
              <a:gd name="connsiteY8" fmla="*/ 1193370 h 2045776"/>
              <a:gd name="connsiteX9" fmla="*/ 294468 w 511444"/>
              <a:gd name="connsiteY9" fmla="*/ 1022888 h 2045776"/>
              <a:gd name="connsiteX10" fmla="*/ 216976 w 511444"/>
              <a:gd name="connsiteY10" fmla="*/ 883403 h 2045776"/>
              <a:gd name="connsiteX11" fmla="*/ 247973 w 511444"/>
              <a:gd name="connsiteY11" fmla="*/ 728420 h 2045776"/>
              <a:gd name="connsiteX12" fmla="*/ 278970 w 511444"/>
              <a:gd name="connsiteY12" fmla="*/ 681926 h 2045776"/>
              <a:gd name="connsiteX13" fmla="*/ 340963 w 511444"/>
              <a:gd name="connsiteY13" fmla="*/ 542441 h 2045776"/>
              <a:gd name="connsiteX14" fmla="*/ 418454 w 511444"/>
              <a:gd name="connsiteY14" fmla="*/ 418454 h 2045776"/>
              <a:gd name="connsiteX15" fmla="*/ 449451 w 511444"/>
              <a:gd name="connsiteY15" fmla="*/ 371959 h 2045776"/>
              <a:gd name="connsiteX16" fmla="*/ 495946 w 511444"/>
              <a:gd name="connsiteY16" fmla="*/ 325465 h 2045776"/>
              <a:gd name="connsiteX17" fmla="*/ 511444 w 511444"/>
              <a:gd name="connsiteY17" fmla="*/ 278970 h 2045776"/>
              <a:gd name="connsiteX18" fmla="*/ 495946 w 511444"/>
              <a:gd name="connsiteY18" fmla="*/ 77492 h 2045776"/>
              <a:gd name="connsiteX19" fmla="*/ 480448 w 511444"/>
              <a:gd name="connsiteY19" fmla="*/ 15498 h 2045776"/>
              <a:gd name="connsiteX20" fmla="*/ 433953 w 511444"/>
              <a:gd name="connsiteY20" fmla="*/ 0 h 2045776"/>
              <a:gd name="connsiteX21" fmla="*/ 356461 w 511444"/>
              <a:gd name="connsiteY21" fmla="*/ 15498 h 204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1444" h="2045776">
                <a:moveTo>
                  <a:pt x="0" y="2045776"/>
                </a:moveTo>
                <a:lnTo>
                  <a:pt x="0" y="2045776"/>
                </a:lnTo>
                <a:lnTo>
                  <a:pt x="92990" y="1890793"/>
                </a:lnTo>
                <a:cubicBezTo>
                  <a:pt x="105516" y="1865740"/>
                  <a:pt x="160444" y="1770498"/>
                  <a:pt x="170481" y="1720312"/>
                </a:cubicBezTo>
                <a:cubicBezTo>
                  <a:pt x="187109" y="1637172"/>
                  <a:pt x="180688" y="1610561"/>
                  <a:pt x="201478" y="1534332"/>
                </a:cubicBezTo>
                <a:cubicBezTo>
                  <a:pt x="210075" y="1502810"/>
                  <a:pt x="224551" y="1473040"/>
                  <a:pt x="232475" y="1441342"/>
                </a:cubicBezTo>
                <a:cubicBezTo>
                  <a:pt x="255898" y="1347650"/>
                  <a:pt x="241237" y="1399558"/>
                  <a:pt x="278970" y="1286359"/>
                </a:cubicBezTo>
                <a:cubicBezTo>
                  <a:pt x="284136" y="1270861"/>
                  <a:pt x="285406" y="1253458"/>
                  <a:pt x="294468" y="1239865"/>
                </a:cubicBezTo>
                <a:lnTo>
                  <a:pt x="325464" y="1193370"/>
                </a:lnTo>
                <a:cubicBezTo>
                  <a:pt x="322087" y="1166351"/>
                  <a:pt x="317588" y="1064504"/>
                  <a:pt x="294468" y="1022888"/>
                </a:cubicBezTo>
                <a:cubicBezTo>
                  <a:pt x="205647" y="863008"/>
                  <a:pt x="252047" y="988612"/>
                  <a:pt x="216976" y="883403"/>
                </a:cubicBezTo>
                <a:cubicBezTo>
                  <a:pt x="222687" y="843429"/>
                  <a:pt x="226334" y="771697"/>
                  <a:pt x="247973" y="728420"/>
                </a:cubicBezTo>
                <a:cubicBezTo>
                  <a:pt x="256303" y="711760"/>
                  <a:pt x="268638" y="697424"/>
                  <a:pt x="278970" y="681926"/>
                </a:cubicBezTo>
                <a:cubicBezTo>
                  <a:pt x="315856" y="571265"/>
                  <a:pt x="291842" y="616122"/>
                  <a:pt x="340963" y="542441"/>
                </a:cubicBezTo>
                <a:cubicBezTo>
                  <a:pt x="377849" y="431780"/>
                  <a:pt x="344773" y="467575"/>
                  <a:pt x="418454" y="418454"/>
                </a:cubicBezTo>
                <a:cubicBezTo>
                  <a:pt x="428786" y="402956"/>
                  <a:pt x="437526" y="386268"/>
                  <a:pt x="449451" y="371959"/>
                </a:cubicBezTo>
                <a:cubicBezTo>
                  <a:pt x="463483" y="355121"/>
                  <a:pt x="483788" y="343702"/>
                  <a:pt x="495946" y="325465"/>
                </a:cubicBezTo>
                <a:cubicBezTo>
                  <a:pt x="505008" y="311872"/>
                  <a:pt x="506278" y="294468"/>
                  <a:pt x="511444" y="278970"/>
                </a:cubicBezTo>
                <a:cubicBezTo>
                  <a:pt x="506278" y="211811"/>
                  <a:pt x="503816" y="144388"/>
                  <a:pt x="495946" y="77492"/>
                </a:cubicBezTo>
                <a:cubicBezTo>
                  <a:pt x="493457" y="56337"/>
                  <a:pt x="493754" y="32131"/>
                  <a:pt x="480448" y="15498"/>
                </a:cubicBezTo>
                <a:cubicBezTo>
                  <a:pt x="470243" y="2741"/>
                  <a:pt x="449451" y="5166"/>
                  <a:pt x="433953" y="0"/>
                </a:cubicBezTo>
                <a:cubicBezTo>
                  <a:pt x="377656" y="18765"/>
                  <a:pt x="403795" y="15498"/>
                  <a:pt x="356461" y="15498"/>
                </a:cubicBezTo>
              </a:path>
            </a:pathLst>
          </a:custGeom>
          <a:noFill/>
          <a:ln w="25400">
            <a:solidFill>
              <a:srgbClr val="EAA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95312054-2A7A-664B-BC77-788FF56FD944}"/>
              </a:ext>
            </a:extLst>
          </p:cNvPr>
          <p:cNvSpPr/>
          <p:nvPr/>
        </p:nvSpPr>
        <p:spPr>
          <a:xfrm>
            <a:off x="4805778" y="4627205"/>
            <a:ext cx="2743200" cy="1239865"/>
          </a:xfrm>
          <a:custGeom>
            <a:avLst/>
            <a:gdLst>
              <a:gd name="connsiteX0" fmla="*/ 0 w 2743200"/>
              <a:gd name="connsiteY0" fmla="*/ 1239865 h 1239865"/>
              <a:gd name="connsiteX1" fmla="*/ 0 w 2743200"/>
              <a:gd name="connsiteY1" fmla="*/ 1239865 h 1239865"/>
              <a:gd name="connsiteX2" fmla="*/ 790414 w 2743200"/>
              <a:gd name="connsiteY2" fmla="*/ 1193370 h 1239865"/>
              <a:gd name="connsiteX3" fmla="*/ 914400 w 2743200"/>
              <a:gd name="connsiteY3" fmla="*/ 1162373 h 1239865"/>
              <a:gd name="connsiteX4" fmla="*/ 1007390 w 2743200"/>
              <a:gd name="connsiteY4" fmla="*/ 1146875 h 1239865"/>
              <a:gd name="connsiteX5" fmla="*/ 1069383 w 2743200"/>
              <a:gd name="connsiteY5" fmla="*/ 1131377 h 1239865"/>
              <a:gd name="connsiteX6" fmla="*/ 1146875 w 2743200"/>
              <a:gd name="connsiteY6" fmla="*/ 1115878 h 1239865"/>
              <a:gd name="connsiteX7" fmla="*/ 1239864 w 2743200"/>
              <a:gd name="connsiteY7" fmla="*/ 1100380 h 1239865"/>
              <a:gd name="connsiteX8" fmla="*/ 1286359 w 2743200"/>
              <a:gd name="connsiteY8" fmla="*/ 1084882 h 1239865"/>
              <a:gd name="connsiteX9" fmla="*/ 1456841 w 2743200"/>
              <a:gd name="connsiteY9" fmla="*/ 1053885 h 1239865"/>
              <a:gd name="connsiteX10" fmla="*/ 1549831 w 2743200"/>
              <a:gd name="connsiteY10" fmla="*/ 1022889 h 1239865"/>
              <a:gd name="connsiteX11" fmla="*/ 1596326 w 2743200"/>
              <a:gd name="connsiteY11" fmla="*/ 1007390 h 1239865"/>
              <a:gd name="connsiteX12" fmla="*/ 1658319 w 2743200"/>
              <a:gd name="connsiteY12" fmla="*/ 991892 h 1239865"/>
              <a:gd name="connsiteX13" fmla="*/ 1999281 w 2743200"/>
              <a:gd name="connsiteY13" fmla="*/ 976394 h 1239865"/>
              <a:gd name="connsiteX14" fmla="*/ 2107770 w 2743200"/>
              <a:gd name="connsiteY14" fmla="*/ 945397 h 1239865"/>
              <a:gd name="connsiteX15" fmla="*/ 2200759 w 2743200"/>
              <a:gd name="connsiteY15" fmla="*/ 867906 h 1239865"/>
              <a:gd name="connsiteX16" fmla="*/ 2216258 w 2743200"/>
              <a:gd name="connsiteY16" fmla="*/ 821411 h 1239865"/>
              <a:gd name="connsiteX17" fmla="*/ 2200759 w 2743200"/>
              <a:gd name="connsiteY17" fmla="*/ 774916 h 1239865"/>
              <a:gd name="connsiteX18" fmla="*/ 2185261 w 2743200"/>
              <a:gd name="connsiteY18" fmla="*/ 697424 h 1239865"/>
              <a:gd name="connsiteX19" fmla="*/ 2200759 w 2743200"/>
              <a:gd name="connsiteY19" fmla="*/ 650929 h 1239865"/>
              <a:gd name="connsiteX20" fmla="*/ 2340244 w 2743200"/>
              <a:gd name="connsiteY20" fmla="*/ 542441 h 1239865"/>
              <a:gd name="connsiteX21" fmla="*/ 2448732 w 2743200"/>
              <a:gd name="connsiteY21" fmla="*/ 464950 h 1239865"/>
              <a:gd name="connsiteX22" fmla="*/ 2510726 w 2743200"/>
              <a:gd name="connsiteY22" fmla="*/ 418455 h 1239865"/>
              <a:gd name="connsiteX23" fmla="*/ 2603715 w 2743200"/>
              <a:gd name="connsiteY23" fmla="*/ 356462 h 1239865"/>
              <a:gd name="connsiteX24" fmla="*/ 2665709 w 2743200"/>
              <a:gd name="connsiteY24" fmla="*/ 263472 h 1239865"/>
              <a:gd name="connsiteX25" fmla="*/ 2712203 w 2743200"/>
              <a:gd name="connsiteY25" fmla="*/ 123987 h 1239865"/>
              <a:gd name="connsiteX26" fmla="*/ 2743200 w 2743200"/>
              <a:gd name="connsiteY26" fmla="*/ 30997 h 1239865"/>
              <a:gd name="connsiteX27" fmla="*/ 2696705 w 2743200"/>
              <a:gd name="connsiteY27" fmla="*/ 0 h 123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43200" h="1239865">
                <a:moveTo>
                  <a:pt x="0" y="1239865"/>
                </a:moveTo>
                <a:lnTo>
                  <a:pt x="0" y="1239865"/>
                </a:lnTo>
                <a:cubicBezTo>
                  <a:pt x="263471" y="1224367"/>
                  <a:pt x="527430" y="1215657"/>
                  <a:pt x="790414" y="1193370"/>
                </a:cubicBezTo>
                <a:cubicBezTo>
                  <a:pt x="832862" y="1189773"/>
                  <a:pt x="872745" y="1171299"/>
                  <a:pt x="914400" y="1162373"/>
                </a:cubicBezTo>
                <a:cubicBezTo>
                  <a:pt x="945127" y="1155789"/>
                  <a:pt x="976576" y="1153038"/>
                  <a:pt x="1007390" y="1146875"/>
                </a:cubicBezTo>
                <a:cubicBezTo>
                  <a:pt x="1028277" y="1142698"/>
                  <a:pt x="1048590" y="1135998"/>
                  <a:pt x="1069383" y="1131377"/>
                </a:cubicBezTo>
                <a:cubicBezTo>
                  <a:pt x="1095098" y="1125663"/>
                  <a:pt x="1120958" y="1120590"/>
                  <a:pt x="1146875" y="1115878"/>
                </a:cubicBezTo>
                <a:cubicBezTo>
                  <a:pt x="1177792" y="1110257"/>
                  <a:pt x="1209188" y="1107197"/>
                  <a:pt x="1239864" y="1100380"/>
                </a:cubicBezTo>
                <a:cubicBezTo>
                  <a:pt x="1255812" y="1096836"/>
                  <a:pt x="1270411" y="1088426"/>
                  <a:pt x="1286359" y="1084882"/>
                </a:cubicBezTo>
                <a:cubicBezTo>
                  <a:pt x="1350179" y="1070700"/>
                  <a:pt x="1394770" y="1070813"/>
                  <a:pt x="1456841" y="1053885"/>
                </a:cubicBezTo>
                <a:cubicBezTo>
                  <a:pt x="1488363" y="1045288"/>
                  <a:pt x="1518834" y="1033221"/>
                  <a:pt x="1549831" y="1022889"/>
                </a:cubicBezTo>
                <a:cubicBezTo>
                  <a:pt x="1565329" y="1017723"/>
                  <a:pt x="1580477" y="1011352"/>
                  <a:pt x="1596326" y="1007390"/>
                </a:cubicBezTo>
                <a:cubicBezTo>
                  <a:pt x="1616990" y="1002224"/>
                  <a:pt x="1637081" y="993526"/>
                  <a:pt x="1658319" y="991892"/>
                </a:cubicBezTo>
                <a:cubicBezTo>
                  <a:pt x="1771755" y="983166"/>
                  <a:pt x="1885627" y="981560"/>
                  <a:pt x="1999281" y="976394"/>
                </a:cubicBezTo>
                <a:cubicBezTo>
                  <a:pt x="2019138" y="971430"/>
                  <a:pt x="2085540" y="956512"/>
                  <a:pt x="2107770" y="945397"/>
                </a:cubicBezTo>
                <a:cubicBezTo>
                  <a:pt x="2150920" y="923822"/>
                  <a:pt x="2166486" y="902178"/>
                  <a:pt x="2200759" y="867906"/>
                </a:cubicBezTo>
                <a:cubicBezTo>
                  <a:pt x="2205925" y="852408"/>
                  <a:pt x="2216258" y="837748"/>
                  <a:pt x="2216258" y="821411"/>
                </a:cubicBezTo>
                <a:cubicBezTo>
                  <a:pt x="2216258" y="805074"/>
                  <a:pt x="2204721" y="790765"/>
                  <a:pt x="2200759" y="774916"/>
                </a:cubicBezTo>
                <a:cubicBezTo>
                  <a:pt x="2194370" y="749360"/>
                  <a:pt x="2190427" y="723255"/>
                  <a:pt x="2185261" y="697424"/>
                </a:cubicBezTo>
                <a:cubicBezTo>
                  <a:pt x="2190427" y="681926"/>
                  <a:pt x="2191697" y="664522"/>
                  <a:pt x="2200759" y="650929"/>
                </a:cubicBezTo>
                <a:cubicBezTo>
                  <a:pt x="2232309" y="603603"/>
                  <a:pt x="2299191" y="573231"/>
                  <a:pt x="2340244" y="542441"/>
                </a:cubicBezTo>
                <a:cubicBezTo>
                  <a:pt x="2542806" y="390519"/>
                  <a:pt x="2290124" y="578239"/>
                  <a:pt x="2448732" y="464950"/>
                </a:cubicBezTo>
                <a:cubicBezTo>
                  <a:pt x="2469751" y="449936"/>
                  <a:pt x="2489565" y="433268"/>
                  <a:pt x="2510726" y="418455"/>
                </a:cubicBezTo>
                <a:cubicBezTo>
                  <a:pt x="2541245" y="397092"/>
                  <a:pt x="2603715" y="356462"/>
                  <a:pt x="2603715" y="356462"/>
                </a:cubicBezTo>
                <a:cubicBezTo>
                  <a:pt x="2624380" y="325465"/>
                  <a:pt x="2653929" y="298814"/>
                  <a:pt x="2665709" y="263472"/>
                </a:cubicBezTo>
                <a:lnTo>
                  <a:pt x="2712203" y="123987"/>
                </a:lnTo>
                <a:lnTo>
                  <a:pt x="2743200" y="30997"/>
                </a:lnTo>
                <a:lnTo>
                  <a:pt x="2696705" y="0"/>
                </a:lnTo>
              </a:path>
            </a:pathLst>
          </a:custGeom>
          <a:noFill/>
          <a:ln w="25400">
            <a:solidFill>
              <a:srgbClr val="EAA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6B6F808-6720-3A41-AD1E-699FFBB27354}"/>
              </a:ext>
            </a:extLst>
          </p:cNvPr>
          <p:cNvSpPr/>
          <p:nvPr/>
        </p:nvSpPr>
        <p:spPr>
          <a:xfrm>
            <a:off x="4852273" y="4208751"/>
            <a:ext cx="2388486" cy="1673817"/>
          </a:xfrm>
          <a:custGeom>
            <a:avLst/>
            <a:gdLst>
              <a:gd name="connsiteX0" fmla="*/ 0 w 2388486"/>
              <a:gd name="connsiteY0" fmla="*/ 1673817 h 1673817"/>
              <a:gd name="connsiteX1" fmla="*/ 0 w 2388486"/>
              <a:gd name="connsiteY1" fmla="*/ 1673817 h 1673817"/>
              <a:gd name="connsiteX2" fmla="*/ 1270861 w 2388486"/>
              <a:gd name="connsiteY2" fmla="*/ 883404 h 1673817"/>
              <a:gd name="connsiteX3" fmla="*/ 1379349 w 2388486"/>
              <a:gd name="connsiteY3" fmla="*/ 836909 h 1673817"/>
              <a:gd name="connsiteX4" fmla="*/ 1472339 w 2388486"/>
              <a:gd name="connsiteY4" fmla="*/ 759417 h 1673817"/>
              <a:gd name="connsiteX5" fmla="*/ 1518834 w 2388486"/>
              <a:gd name="connsiteY5" fmla="*/ 666427 h 1673817"/>
              <a:gd name="connsiteX6" fmla="*/ 1565329 w 2388486"/>
              <a:gd name="connsiteY6" fmla="*/ 635431 h 1673817"/>
              <a:gd name="connsiteX7" fmla="*/ 1673817 w 2388486"/>
              <a:gd name="connsiteY7" fmla="*/ 542441 h 1673817"/>
              <a:gd name="connsiteX8" fmla="*/ 1720312 w 2388486"/>
              <a:gd name="connsiteY8" fmla="*/ 526943 h 1673817"/>
              <a:gd name="connsiteX9" fmla="*/ 1782305 w 2388486"/>
              <a:gd name="connsiteY9" fmla="*/ 464949 h 1673817"/>
              <a:gd name="connsiteX10" fmla="*/ 1983783 w 2388486"/>
              <a:gd name="connsiteY10" fmla="*/ 356461 h 1673817"/>
              <a:gd name="connsiteX11" fmla="*/ 2076773 w 2388486"/>
              <a:gd name="connsiteY11" fmla="*/ 278970 h 1673817"/>
              <a:gd name="connsiteX12" fmla="*/ 2092271 w 2388486"/>
              <a:gd name="connsiteY12" fmla="*/ 232475 h 1673817"/>
              <a:gd name="connsiteX13" fmla="*/ 2138766 w 2388486"/>
              <a:gd name="connsiteY13" fmla="*/ 201478 h 1673817"/>
              <a:gd name="connsiteX14" fmla="*/ 2247254 w 2388486"/>
              <a:gd name="connsiteY14" fmla="*/ 123987 h 1673817"/>
              <a:gd name="connsiteX15" fmla="*/ 2340244 w 2388486"/>
              <a:gd name="connsiteY15" fmla="*/ 61993 h 1673817"/>
              <a:gd name="connsiteX16" fmla="*/ 2386739 w 2388486"/>
              <a:gd name="connsiteY16" fmla="*/ 46495 h 1673817"/>
              <a:gd name="connsiteX17" fmla="*/ 2371241 w 2388486"/>
              <a:gd name="connsiteY17" fmla="*/ 0 h 167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88486" h="1673817">
                <a:moveTo>
                  <a:pt x="0" y="1673817"/>
                </a:moveTo>
                <a:lnTo>
                  <a:pt x="0" y="1673817"/>
                </a:lnTo>
                <a:lnTo>
                  <a:pt x="1270861" y="883404"/>
                </a:lnTo>
                <a:cubicBezTo>
                  <a:pt x="1304498" y="862995"/>
                  <a:pt x="1344159" y="854504"/>
                  <a:pt x="1379349" y="836909"/>
                </a:cubicBezTo>
                <a:cubicBezTo>
                  <a:pt x="1422503" y="815332"/>
                  <a:pt x="1438063" y="793693"/>
                  <a:pt x="1472339" y="759417"/>
                </a:cubicBezTo>
                <a:cubicBezTo>
                  <a:pt x="1484944" y="721601"/>
                  <a:pt x="1488789" y="696471"/>
                  <a:pt x="1518834" y="666427"/>
                </a:cubicBezTo>
                <a:cubicBezTo>
                  <a:pt x="1532005" y="653256"/>
                  <a:pt x="1551020" y="647355"/>
                  <a:pt x="1565329" y="635431"/>
                </a:cubicBezTo>
                <a:cubicBezTo>
                  <a:pt x="1625290" y="585464"/>
                  <a:pt x="1599945" y="584653"/>
                  <a:pt x="1673817" y="542441"/>
                </a:cubicBezTo>
                <a:cubicBezTo>
                  <a:pt x="1688001" y="534336"/>
                  <a:pt x="1704814" y="532109"/>
                  <a:pt x="1720312" y="526943"/>
                </a:cubicBezTo>
                <a:cubicBezTo>
                  <a:pt x="1740976" y="506278"/>
                  <a:pt x="1759237" y="482891"/>
                  <a:pt x="1782305" y="464949"/>
                </a:cubicBezTo>
                <a:cubicBezTo>
                  <a:pt x="1859615" y="404819"/>
                  <a:pt x="1893910" y="416375"/>
                  <a:pt x="1983783" y="356461"/>
                </a:cubicBezTo>
                <a:cubicBezTo>
                  <a:pt x="2048515" y="313307"/>
                  <a:pt x="2017107" y="338636"/>
                  <a:pt x="2076773" y="278970"/>
                </a:cubicBezTo>
                <a:cubicBezTo>
                  <a:pt x="2081939" y="263472"/>
                  <a:pt x="2082066" y="245232"/>
                  <a:pt x="2092271" y="232475"/>
                </a:cubicBezTo>
                <a:cubicBezTo>
                  <a:pt x="2103907" y="217930"/>
                  <a:pt x="2124457" y="213403"/>
                  <a:pt x="2138766" y="201478"/>
                </a:cubicBezTo>
                <a:cubicBezTo>
                  <a:pt x="2279654" y="84070"/>
                  <a:pt x="2083378" y="222313"/>
                  <a:pt x="2247254" y="123987"/>
                </a:cubicBezTo>
                <a:cubicBezTo>
                  <a:pt x="2279199" y="104820"/>
                  <a:pt x="2304902" y="73773"/>
                  <a:pt x="2340244" y="61993"/>
                </a:cubicBezTo>
                <a:cubicBezTo>
                  <a:pt x="2355742" y="56827"/>
                  <a:pt x="2379433" y="61107"/>
                  <a:pt x="2386739" y="46495"/>
                </a:cubicBezTo>
                <a:cubicBezTo>
                  <a:pt x="2394045" y="31883"/>
                  <a:pt x="2376407" y="15498"/>
                  <a:pt x="2371241" y="0"/>
                </a:cubicBezTo>
              </a:path>
            </a:pathLst>
          </a:custGeom>
          <a:noFill/>
          <a:ln w="25400">
            <a:solidFill>
              <a:srgbClr val="EAA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7359FE2-E381-3B4F-813D-07AF39969265}"/>
              </a:ext>
            </a:extLst>
          </p:cNvPr>
          <p:cNvSpPr/>
          <p:nvPr/>
        </p:nvSpPr>
        <p:spPr>
          <a:xfrm>
            <a:off x="4743785" y="3976243"/>
            <a:ext cx="1330014" cy="1921824"/>
          </a:xfrm>
          <a:custGeom>
            <a:avLst/>
            <a:gdLst>
              <a:gd name="connsiteX0" fmla="*/ 0 w 1330014"/>
              <a:gd name="connsiteY0" fmla="*/ 1921824 h 1921824"/>
              <a:gd name="connsiteX1" fmla="*/ 0 w 1330014"/>
              <a:gd name="connsiteY1" fmla="*/ 1921824 h 1921824"/>
              <a:gd name="connsiteX2" fmla="*/ 697424 w 1330014"/>
              <a:gd name="connsiteY2" fmla="*/ 1224400 h 1921824"/>
              <a:gd name="connsiteX3" fmla="*/ 790413 w 1330014"/>
              <a:gd name="connsiteY3" fmla="*/ 1162407 h 1921824"/>
              <a:gd name="connsiteX4" fmla="*/ 852407 w 1330014"/>
              <a:gd name="connsiteY4" fmla="*/ 1115912 h 1921824"/>
              <a:gd name="connsiteX5" fmla="*/ 898902 w 1330014"/>
              <a:gd name="connsiteY5" fmla="*/ 1084915 h 1921824"/>
              <a:gd name="connsiteX6" fmla="*/ 945396 w 1330014"/>
              <a:gd name="connsiteY6" fmla="*/ 1038420 h 1921824"/>
              <a:gd name="connsiteX7" fmla="*/ 960895 w 1330014"/>
              <a:gd name="connsiteY7" fmla="*/ 991925 h 1921824"/>
              <a:gd name="connsiteX8" fmla="*/ 929898 w 1330014"/>
              <a:gd name="connsiteY8" fmla="*/ 867939 h 1921824"/>
              <a:gd name="connsiteX9" fmla="*/ 898902 w 1330014"/>
              <a:gd name="connsiteY9" fmla="*/ 821444 h 1921824"/>
              <a:gd name="connsiteX10" fmla="*/ 836908 w 1330014"/>
              <a:gd name="connsiteY10" fmla="*/ 712956 h 1921824"/>
              <a:gd name="connsiteX11" fmla="*/ 852407 w 1330014"/>
              <a:gd name="connsiteY11" fmla="*/ 666461 h 1921824"/>
              <a:gd name="connsiteX12" fmla="*/ 867905 w 1330014"/>
              <a:gd name="connsiteY12" fmla="*/ 604468 h 1921824"/>
              <a:gd name="connsiteX13" fmla="*/ 914400 w 1330014"/>
              <a:gd name="connsiteY13" fmla="*/ 557973 h 1921824"/>
              <a:gd name="connsiteX14" fmla="*/ 945396 w 1330014"/>
              <a:gd name="connsiteY14" fmla="*/ 511478 h 1921824"/>
              <a:gd name="connsiteX15" fmla="*/ 991891 w 1330014"/>
              <a:gd name="connsiteY15" fmla="*/ 480481 h 1921824"/>
              <a:gd name="connsiteX16" fmla="*/ 1115878 w 1330014"/>
              <a:gd name="connsiteY16" fmla="*/ 387491 h 1921824"/>
              <a:gd name="connsiteX17" fmla="*/ 1208868 w 1330014"/>
              <a:gd name="connsiteY17" fmla="*/ 310000 h 1921824"/>
              <a:gd name="connsiteX18" fmla="*/ 1286359 w 1330014"/>
              <a:gd name="connsiteY18" fmla="*/ 170515 h 1921824"/>
              <a:gd name="connsiteX19" fmla="*/ 1301857 w 1330014"/>
              <a:gd name="connsiteY19" fmla="*/ 108522 h 1921824"/>
              <a:gd name="connsiteX20" fmla="*/ 1301857 w 1330014"/>
              <a:gd name="connsiteY20" fmla="*/ 34 h 192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30014" h="1921824">
                <a:moveTo>
                  <a:pt x="0" y="1921824"/>
                </a:moveTo>
                <a:lnTo>
                  <a:pt x="0" y="1921824"/>
                </a:lnTo>
                <a:cubicBezTo>
                  <a:pt x="232475" y="1689349"/>
                  <a:pt x="460347" y="1452180"/>
                  <a:pt x="697424" y="1224400"/>
                </a:cubicBezTo>
                <a:cubicBezTo>
                  <a:pt x="724287" y="1198590"/>
                  <a:pt x="759894" y="1183770"/>
                  <a:pt x="790413" y="1162407"/>
                </a:cubicBezTo>
                <a:cubicBezTo>
                  <a:pt x="811574" y="1147594"/>
                  <a:pt x="831388" y="1130926"/>
                  <a:pt x="852407" y="1115912"/>
                </a:cubicBezTo>
                <a:cubicBezTo>
                  <a:pt x="867564" y="1105085"/>
                  <a:pt x="884593" y="1096840"/>
                  <a:pt x="898902" y="1084915"/>
                </a:cubicBezTo>
                <a:cubicBezTo>
                  <a:pt x="915740" y="1070883"/>
                  <a:pt x="929898" y="1053918"/>
                  <a:pt x="945396" y="1038420"/>
                </a:cubicBezTo>
                <a:cubicBezTo>
                  <a:pt x="950562" y="1022922"/>
                  <a:pt x="960895" y="1008262"/>
                  <a:pt x="960895" y="991925"/>
                </a:cubicBezTo>
                <a:cubicBezTo>
                  <a:pt x="960895" y="974243"/>
                  <a:pt x="942127" y="892397"/>
                  <a:pt x="929898" y="867939"/>
                </a:cubicBezTo>
                <a:cubicBezTo>
                  <a:pt x="921568" y="851279"/>
                  <a:pt x="908143" y="837616"/>
                  <a:pt x="898902" y="821444"/>
                </a:cubicBezTo>
                <a:cubicBezTo>
                  <a:pt x="820256" y="683814"/>
                  <a:pt x="912420" y="826223"/>
                  <a:pt x="836908" y="712956"/>
                </a:cubicBezTo>
                <a:cubicBezTo>
                  <a:pt x="842074" y="697458"/>
                  <a:pt x="847919" y="682169"/>
                  <a:pt x="852407" y="666461"/>
                </a:cubicBezTo>
                <a:cubicBezTo>
                  <a:pt x="858259" y="645980"/>
                  <a:pt x="857337" y="622962"/>
                  <a:pt x="867905" y="604468"/>
                </a:cubicBezTo>
                <a:cubicBezTo>
                  <a:pt x="878779" y="585438"/>
                  <a:pt x="900369" y="574811"/>
                  <a:pt x="914400" y="557973"/>
                </a:cubicBezTo>
                <a:cubicBezTo>
                  <a:pt x="926324" y="543664"/>
                  <a:pt x="932225" y="524649"/>
                  <a:pt x="945396" y="511478"/>
                </a:cubicBezTo>
                <a:cubicBezTo>
                  <a:pt x="958567" y="498307"/>
                  <a:pt x="976827" y="491437"/>
                  <a:pt x="991891" y="480481"/>
                </a:cubicBezTo>
                <a:cubicBezTo>
                  <a:pt x="1033671" y="450095"/>
                  <a:pt x="1079348" y="424021"/>
                  <a:pt x="1115878" y="387491"/>
                </a:cubicBezTo>
                <a:cubicBezTo>
                  <a:pt x="1175544" y="327825"/>
                  <a:pt x="1144136" y="353154"/>
                  <a:pt x="1208868" y="310000"/>
                </a:cubicBezTo>
                <a:cubicBezTo>
                  <a:pt x="1264372" y="226743"/>
                  <a:pt x="1265900" y="242123"/>
                  <a:pt x="1286359" y="170515"/>
                </a:cubicBezTo>
                <a:cubicBezTo>
                  <a:pt x="1292211" y="150034"/>
                  <a:pt x="1298047" y="129479"/>
                  <a:pt x="1301857" y="108522"/>
                </a:cubicBezTo>
                <a:cubicBezTo>
                  <a:pt x="1322512" y="-5080"/>
                  <a:pt x="1353260" y="34"/>
                  <a:pt x="1301857" y="34"/>
                </a:cubicBezTo>
              </a:path>
            </a:pathLst>
          </a:custGeom>
          <a:noFill/>
          <a:ln w="25400">
            <a:solidFill>
              <a:srgbClr val="EAA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7FF7D6-80DF-8A48-9439-2DB647DC0905}"/>
              </a:ext>
            </a:extLst>
          </p:cNvPr>
          <p:cNvSpPr/>
          <p:nvPr/>
        </p:nvSpPr>
        <p:spPr>
          <a:xfrm>
            <a:off x="4635296" y="5788995"/>
            <a:ext cx="185980" cy="20826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05CD5A-A252-AD48-9562-DFA39F6795FC}"/>
              </a:ext>
            </a:extLst>
          </p:cNvPr>
          <p:cNvCxnSpPr>
            <a:cxnSpLocks/>
          </p:cNvCxnSpPr>
          <p:nvPr/>
        </p:nvCxnSpPr>
        <p:spPr>
          <a:xfrm flipV="1">
            <a:off x="4759283" y="4051733"/>
            <a:ext cx="2197575" cy="1841394"/>
          </a:xfrm>
          <a:prstGeom prst="straightConnector1">
            <a:avLst/>
          </a:prstGeom>
          <a:ln w="6032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F61CB3-7D36-F142-A7E9-173FCF2438EC}"/>
              </a:ext>
            </a:extLst>
          </p:cNvPr>
          <p:cNvSpPr txBox="1"/>
          <p:nvPr/>
        </p:nvSpPr>
        <p:spPr>
          <a:xfrm>
            <a:off x="4635296" y="2727702"/>
            <a:ext cx="291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Climatology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FD0EC9-2722-CD46-A975-ACB67E9B99E4}"/>
              </a:ext>
            </a:extLst>
          </p:cNvPr>
          <p:cNvSpPr/>
          <p:nvPr/>
        </p:nvSpPr>
        <p:spPr>
          <a:xfrm>
            <a:off x="571484" y="2529593"/>
            <a:ext cx="3519582" cy="3675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8C7B67-32F9-7046-A237-1935B0C27B1B}"/>
              </a:ext>
            </a:extLst>
          </p:cNvPr>
          <p:cNvSpPr txBox="1"/>
          <p:nvPr/>
        </p:nvSpPr>
        <p:spPr>
          <a:xfrm>
            <a:off x="879407" y="2727702"/>
            <a:ext cx="291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Persistence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A58E7832-DA48-7448-8B69-FDE2C1B787F0}"/>
              </a:ext>
            </a:extLst>
          </p:cNvPr>
          <p:cNvSpPr/>
          <p:nvPr/>
        </p:nvSpPr>
        <p:spPr>
          <a:xfrm>
            <a:off x="1007390" y="4757980"/>
            <a:ext cx="1007390" cy="991891"/>
          </a:xfrm>
          <a:custGeom>
            <a:avLst/>
            <a:gdLst>
              <a:gd name="connsiteX0" fmla="*/ 0 w 1007390"/>
              <a:gd name="connsiteY0" fmla="*/ 991891 h 991891"/>
              <a:gd name="connsiteX1" fmla="*/ 0 w 1007390"/>
              <a:gd name="connsiteY1" fmla="*/ 991891 h 991891"/>
              <a:gd name="connsiteX2" fmla="*/ 92990 w 1007390"/>
              <a:gd name="connsiteY2" fmla="*/ 883403 h 991891"/>
              <a:gd name="connsiteX3" fmla="*/ 185979 w 1007390"/>
              <a:gd name="connsiteY3" fmla="*/ 821410 h 991891"/>
              <a:gd name="connsiteX4" fmla="*/ 232474 w 1007390"/>
              <a:gd name="connsiteY4" fmla="*/ 790413 h 991891"/>
              <a:gd name="connsiteX5" fmla="*/ 309966 w 1007390"/>
              <a:gd name="connsiteY5" fmla="*/ 712922 h 991891"/>
              <a:gd name="connsiteX6" fmla="*/ 340963 w 1007390"/>
              <a:gd name="connsiteY6" fmla="*/ 666427 h 991891"/>
              <a:gd name="connsiteX7" fmla="*/ 433952 w 1007390"/>
              <a:gd name="connsiteY7" fmla="*/ 635430 h 991891"/>
              <a:gd name="connsiteX8" fmla="*/ 511444 w 1007390"/>
              <a:gd name="connsiteY8" fmla="*/ 542440 h 991891"/>
              <a:gd name="connsiteX9" fmla="*/ 557939 w 1007390"/>
              <a:gd name="connsiteY9" fmla="*/ 511444 h 991891"/>
              <a:gd name="connsiteX10" fmla="*/ 650929 w 1007390"/>
              <a:gd name="connsiteY10" fmla="*/ 418454 h 991891"/>
              <a:gd name="connsiteX11" fmla="*/ 743918 w 1007390"/>
              <a:gd name="connsiteY11" fmla="*/ 325464 h 991891"/>
              <a:gd name="connsiteX12" fmla="*/ 774915 w 1007390"/>
              <a:gd name="connsiteY12" fmla="*/ 278969 h 991891"/>
              <a:gd name="connsiteX13" fmla="*/ 821410 w 1007390"/>
              <a:gd name="connsiteY13" fmla="*/ 263471 h 991891"/>
              <a:gd name="connsiteX14" fmla="*/ 867905 w 1007390"/>
              <a:gd name="connsiteY14" fmla="*/ 216976 h 991891"/>
              <a:gd name="connsiteX15" fmla="*/ 914400 w 1007390"/>
              <a:gd name="connsiteY15" fmla="*/ 201478 h 991891"/>
              <a:gd name="connsiteX16" fmla="*/ 960895 w 1007390"/>
              <a:gd name="connsiteY16" fmla="*/ 108488 h 991891"/>
              <a:gd name="connsiteX17" fmla="*/ 1007390 w 1007390"/>
              <a:gd name="connsiteY17" fmla="*/ 15498 h 991891"/>
              <a:gd name="connsiteX18" fmla="*/ 991891 w 1007390"/>
              <a:gd name="connsiteY18" fmla="*/ 0 h 9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7390" h="991891">
                <a:moveTo>
                  <a:pt x="0" y="991891"/>
                </a:moveTo>
                <a:lnTo>
                  <a:pt x="0" y="991891"/>
                </a:lnTo>
                <a:cubicBezTo>
                  <a:pt x="30997" y="955728"/>
                  <a:pt x="57880" y="915587"/>
                  <a:pt x="92990" y="883403"/>
                </a:cubicBezTo>
                <a:cubicBezTo>
                  <a:pt x="120451" y="858230"/>
                  <a:pt x="154983" y="842074"/>
                  <a:pt x="185979" y="821410"/>
                </a:cubicBezTo>
                <a:lnTo>
                  <a:pt x="232474" y="790413"/>
                </a:lnTo>
                <a:cubicBezTo>
                  <a:pt x="315133" y="666426"/>
                  <a:pt x="206643" y="816244"/>
                  <a:pt x="309966" y="712922"/>
                </a:cubicBezTo>
                <a:cubicBezTo>
                  <a:pt x="323137" y="699751"/>
                  <a:pt x="325168" y="676299"/>
                  <a:pt x="340963" y="666427"/>
                </a:cubicBezTo>
                <a:cubicBezTo>
                  <a:pt x="368670" y="649110"/>
                  <a:pt x="433952" y="635430"/>
                  <a:pt x="433952" y="635430"/>
                </a:cubicBezTo>
                <a:cubicBezTo>
                  <a:pt x="464430" y="589714"/>
                  <a:pt x="466695" y="579730"/>
                  <a:pt x="511444" y="542440"/>
                </a:cubicBezTo>
                <a:cubicBezTo>
                  <a:pt x="525753" y="530516"/>
                  <a:pt x="544017" y="523819"/>
                  <a:pt x="557939" y="511444"/>
                </a:cubicBezTo>
                <a:cubicBezTo>
                  <a:pt x="590702" y="482321"/>
                  <a:pt x="619932" y="449451"/>
                  <a:pt x="650929" y="418454"/>
                </a:cubicBezTo>
                <a:lnTo>
                  <a:pt x="743918" y="325464"/>
                </a:lnTo>
                <a:cubicBezTo>
                  <a:pt x="754250" y="309966"/>
                  <a:pt x="760370" y="290605"/>
                  <a:pt x="774915" y="278969"/>
                </a:cubicBezTo>
                <a:cubicBezTo>
                  <a:pt x="787672" y="268764"/>
                  <a:pt x="805912" y="268637"/>
                  <a:pt x="821410" y="263471"/>
                </a:cubicBezTo>
                <a:cubicBezTo>
                  <a:pt x="836908" y="247973"/>
                  <a:pt x="849668" y="229134"/>
                  <a:pt x="867905" y="216976"/>
                </a:cubicBezTo>
                <a:cubicBezTo>
                  <a:pt x="881498" y="207914"/>
                  <a:pt x="901643" y="211683"/>
                  <a:pt x="914400" y="201478"/>
                </a:cubicBezTo>
                <a:cubicBezTo>
                  <a:pt x="951410" y="171870"/>
                  <a:pt x="942179" y="145921"/>
                  <a:pt x="960895" y="108488"/>
                </a:cubicBezTo>
                <a:cubicBezTo>
                  <a:pt x="976565" y="77147"/>
                  <a:pt x="1007390" y="54450"/>
                  <a:pt x="1007390" y="15498"/>
                </a:cubicBezTo>
                <a:lnTo>
                  <a:pt x="991891" y="0"/>
                </a:lnTo>
              </a:path>
            </a:pathLst>
          </a:custGeom>
          <a:noFill/>
          <a:ln w="44450">
            <a:solidFill>
              <a:srgbClr val="EAA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F1DB696-C139-E747-84B4-E0D81E8AEF0A}"/>
              </a:ext>
            </a:extLst>
          </p:cNvPr>
          <p:cNvCxnSpPr>
            <a:cxnSpLocks/>
          </p:cNvCxnSpPr>
          <p:nvPr/>
        </p:nvCxnSpPr>
        <p:spPr>
          <a:xfrm flipV="1">
            <a:off x="1999258" y="3805052"/>
            <a:ext cx="1112269" cy="1027873"/>
          </a:xfrm>
          <a:prstGeom prst="straightConnector1">
            <a:avLst/>
          </a:prstGeom>
          <a:ln w="6032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C1C93443-F5EB-BC4D-B555-005BD73A20F9}"/>
              </a:ext>
            </a:extLst>
          </p:cNvPr>
          <p:cNvSpPr/>
          <p:nvPr/>
        </p:nvSpPr>
        <p:spPr>
          <a:xfrm>
            <a:off x="1906268" y="4735586"/>
            <a:ext cx="185980" cy="208265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DEEDC4E-9AAA-844E-BF03-7D6E8D7FD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691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Module 2: Building a model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7C0FE-39E8-354F-B8E9-F11C651B47CC}"/>
              </a:ext>
            </a:extLst>
          </p:cNvPr>
          <p:cNvSpPr/>
          <p:nvPr/>
        </p:nvSpPr>
        <p:spPr>
          <a:xfrm>
            <a:off x="2094122" y="1725135"/>
            <a:ext cx="8305241" cy="453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1A9126-08E7-DE4C-9076-810B6FB2A3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62" b="8011"/>
          <a:stretch/>
        </p:blipFill>
        <p:spPr>
          <a:xfrm>
            <a:off x="2307160" y="1725135"/>
            <a:ext cx="7577680" cy="45332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CC8F186-CFCB-8943-9E74-215E0805DC12}"/>
              </a:ext>
            </a:extLst>
          </p:cNvPr>
          <p:cNvSpPr/>
          <p:nvPr/>
        </p:nvSpPr>
        <p:spPr>
          <a:xfrm rot="16200000">
            <a:off x="1002388" y="3790589"/>
            <a:ext cx="2911794" cy="30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Ensemble Mean Error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F05C45-8A85-7348-8B48-1660470DE2BF}"/>
              </a:ext>
            </a:extLst>
          </p:cNvPr>
          <p:cNvSpPr/>
          <p:nvPr/>
        </p:nvSpPr>
        <p:spPr>
          <a:xfrm>
            <a:off x="4517984" y="6258383"/>
            <a:ext cx="3156033" cy="318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lead time (days)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59CA19-A5AD-324D-80EF-4B3EFFB92ED4}"/>
              </a:ext>
            </a:extLst>
          </p:cNvPr>
          <p:cNvSpPr/>
          <p:nvPr/>
        </p:nvSpPr>
        <p:spPr>
          <a:xfrm>
            <a:off x="9182818" y="3349617"/>
            <a:ext cx="1377414" cy="1239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C23B6EC-6BF6-004C-A392-660BF5C63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86031" y="3550987"/>
            <a:ext cx="1191283" cy="895771"/>
          </a:xfr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23E2F28-B48A-6E48-84BD-C11609F66764}"/>
              </a:ext>
            </a:extLst>
          </p:cNvPr>
          <p:cNvSpPr/>
          <p:nvPr/>
        </p:nvSpPr>
        <p:spPr>
          <a:xfrm>
            <a:off x="9249458" y="1749999"/>
            <a:ext cx="1227856" cy="1239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4E8376CB-9591-5740-9920-B3D9258375BF}"/>
              </a:ext>
            </a:extLst>
          </p:cNvPr>
          <p:cNvSpPr/>
          <p:nvPr/>
        </p:nvSpPr>
        <p:spPr>
          <a:xfrm>
            <a:off x="9444255" y="2381289"/>
            <a:ext cx="347683" cy="379783"/>
          </a:xfrm>
          <a:custGeom>
            <a:avLst/>
            <a:gdLst>
              <a:gd name="connsiteX0" fmla="*/ 0 w 1007390"/>
              <a:gd name="connsiteY0" fmla="*/ 991891 h 991891"/>
              <a:gd name="connsiteX1" fmla="*/ 0 w 1007390"/>
              <a:gd name="connsiteY1" fmla="*/ 991891 h 991891"/>
              <a:gd name="connsiteX2" fmla="*/ 92990 w 1007390"/>
              <a:gd name="connsiteY2" fmla="*/ 883403 h 991891"/>
              <a:gd name="connsiteX3" fmla="*/ 185979 w 1007390"/>
              <a:gd name="connsiteY3" fmla="*/ 821410 h 991891"/>
              <a:gd name="connsiteX4" fmla="*/ 232474 w 1007390"/>
              <a:gd name="connsiteY4" fmla="*/ 790413 h 991891"/>
              <a:gd name="connsiteX5" fmla="*/ 309966 w 1007390"/>
              <a:gd name="connsiteY5" fmla="*/ 712922 h 991891"/>
              <a:gd name="connsiteX6" fmla="*/ 340963 w 1007390"/>
              <a:gd name="connsiteY6" fmla="*/ 666427 h 991891"/>
              <a:gd name="connsiteX7" fmla="*/ 433952 w 1007390"/>
              <a:gd name="connsiteY7" fmla="*/ 635430 h 991891"/>
              <a:gd name="connsiteX8" fmla="*/ 511444 w 1007390"/>
              <a:gd name="connsiteY8" fmla="*/ 542440 h 991891"/>
              <a:gd name="connsiteX9" fmla="*/ 557939 w 1007390"/>
              <a:gd name="connsiteY9" fmla="*/ 511444 h 991891"/>
              <a:gd name="connsiteX10" fmla="*/ 650929 w 1007390"/>
              <a:gd name="connsiteY10" fmla="*/ 418454 h 991891"/>
              <a:gd name="connsiteX11" fmla="*/ 743918 w 1007390"/>
              <a:gd name="connsiteY11" fmla="*/ 325464 h 991891"/>
              <a:gd name="connsiteX12" fmla="*/ 774915 w 1007390"/>
              <a:gd name="connsiteY12" fmla="*/ 278969 h 991891"/>
              <a:gd name="connsiteX13" fmla="*/ 821410 w 1007390"/>
              <a:gd name="connsiteY13" fmla="*/ 263471 h 991891"/>
              <a:gd name="connsiteX14" fmla="*/ 867905 w 1007390"/>
              <a:gd name="connsiteY14" fmla="*/ 216976 h 991891"/>
              <a:gd name="connsiteX15" fmla="*/ 914400 w 1007390"/>
              <a:gd name="connsiteY15" fmla="*/ 201478 h 991891"/>
              <a:gd name="connsiteX16" fmla="*/ 960895 w 1007390"/>
              <a:gd name="connsiteY16" fmla="*/ 108488 h 991891"/>
              <a:gd name="connsiteX17" fmla="*/ 1007390 w 1007390"/>
              <a:gd name="connsiteY17" fmla="*/ 15498 h 991891"/>
              <a:gd name="connsiteX18" fmla="*/ 991891 w 1007390"/>
              <a:gd name="connsiteY18" fmla="*/ 0 h 9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7390" h="991891">
                <a:moveTo>
                  <a:pt x="0" y="991891"/>
                </a:moveTo>
                <a:lnTo>
                  <a:pt x="0" y="991891"/>
                </a:lnTo>
                <a:cubicBezTo>
                  <a:pt x="30997" y="955728"/>
                  <a:pt x="57880" y="915587"/>
                  <a:pt x="92990" y="883403"/>
                </a:cubicBezTo>
                <a:cubicBezTo>
                  <a:pt x="120451" y="858230"/>
                  <a:pt x="154983" y="842074"/>
                  <a:pt x="185979" y="821410"/>
                </a:cubicBezTo>
                <a:lnTo>
                  <a:pt x="232474" y="790413"/>
                </a:lnTo>
                <a:cubicBezTo>
                  <a:pt x="315133" y="666426"/>
                  <a:pt x="206643" y="816244"/>
                  <a:pt x="309966" y="712922"/>
                </a:cubicBezTo>
                <a:cubicBezTo>
                  <a:pt x="323137" y="699751"/>
                  <a:pt x="325168" y="676299"/>
                  <a:pt x="340963" y="666427"/>
                </a:cubicBezTo>
                <a:cubicBezTo>
                  <a:pt x="368670" y="649110"/>
                  <a:pt x="433952" y="635430"/>
                  <a:pt x="433952" y="635430"/>
                </a:cubicBezTo>
                <a:cubicBezTo>
                  <a:pt x="464430" y="589714"/>
                  <a:pt x="466695" y="579730"/>
                  <a:pt x="511444" y="542440"/>
                </a:cubicBezTo>
                <a:cubicBezTo>
                  <a:pt x="525753" y="530516"/>
                  <a:pt x="544017" y="523819"/>
                  <a:pt x="557939" y="511444"/>
                </a:cubicBezTo>
                <a:cubicBezTo>
                  <a:pt x="590702" y="482321"/>
                  <a:pt x="619932" y="449451"/>
                  <a:pt x="650929" y="418454"/>
                </a:cubicBezTo>
                <a:lnTo>
                  <a:pt x="743918" y="325464"/>
                </a:lnTo>
                <a:cubicBezTo>
                  <a:pt x="754250" y="309966"/>
                  <a:pt x="760370" y="290605"/>
                  <a:pt x="774915" y="278969"/>
                </a:cubicBezTo>
                <a:cubicBezTo>
                  <a:pt x="787672" y="268764"/>
                  <a:pt x="805912" y="268637"/>
                  <a:pt x="821410" y="263471"/>
                </a:cubicBezTo>
                <a:cubicBezTo>
                  <a:pt x="836908" y="247973"/>
                  <a:pt x="849668" y="229134"/>
                  <a:pt x="867905" y="216976"/>
                </a:cubicBezTo>
                <a:cubicBezTo>
                  <a:pt x="881498" y="207914"/>
                  <a:pt x="901643" y="211683"/>
                  <a:pt x="914400" y="201478"/>
                </a:cubicBezTo>
                <a:cubicBezTo>
                  <a:pt x="951410" y="171870"/>
                  <a:pt x="942179" y="145921"/>
                  <a:pt x="960895" y="108488"/>
                </a:cubicBezTo>
                <a:cubicBezTo>
                  <a:pt x="976565" y="77147"/>
                  <a:pt x="1007390" y="54450"/>
                  <a:pt x="1007390" y="15498"/>
                </a:cubicBezTo>
                <a:lnTo>
                  <a:pt x="991891" y="0"/>
                </a:lnTo>
              </a:path>
            </a:pathLst>
          </a:custGeom>
          <a:noFill/>
          <a:ln w="44450">
            <a:solidFill>
              <a:srgbClr val="EAA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9949FC8-EE5B-2141-A67B-92CC76C0CCEC}"/>
              </a:ext>
            </a:extLst>
          </p:cNvPr>
          <p:cNvCxnSpPr>
            <a:cxnSpLocks/>
          </p:cNvCxnSpPr>
          <p:nvPr/>
        </p:nvCxnSpPr>
        <p:spPr>
          <a:xfrm flipV="1">
            <a:off x="9787808" y="1940000"/>
            <a:ext cx="500890" cy="481669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9A076B2C-2396-BA4E-B0CD-DC00A3985719}"/>
              </a:ext>
            </a:extLst>
          </p:cNvPr>
          <p:cNvSpPr/>
          <p:nvPr/>
        </p:nvSpPr>
        <p:spPr>
          <a:xfrm>
            <a:off x="9746218" y="2375948"/>
            <a:ext cx="91440" cy="91440"/>
          </a:xfrm>
          <a:prstGeom prst="ellipse">
            <a:avLst/>
          </a:prstGeom>
          <a:solidFill>
            <a:schemeClr val="tx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4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DEEDC4E-9AAA-844E-BF03-7D6E8D7FD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691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Module 2: Building a model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7C0FE-39E8-354F-B8E9-F11C651B47CC}"/>
              </a:ext>
            </a:extLst>
          </p:cNvPr>
          <p:cNvSpPr/>
          <p:nvPr/>
        </p:nvSpPr>
        <p:spPr>
          <a:xfrm>
            <a:off x="2094122" y="1725135"/>
            <a:ext cx="8305241" cy="453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1A9126-08E7-DE4C-9076-810B6FB2A3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62" b="8011"/>
          <a:stretch/>
        </p:blipFill>
        <p:spPr>
          <a:xfrm>
            <a:off x="2307160" y="1725135"/>
            <a:ext cx="7577680" cy="45332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CC8F186-CFCB-8943-9E74-215E0805DC12}"/>
              </a:ext>
            </a:extLst>
          </p:cNvPr>
          <p:cNvSpPr/>
          <p:nvPr/>
        </p:nvSpPr>
        <p:spPr>
          <a:xfrm rot="16200000">
            <a:off x="1002388" y="3790589"/>
            <a:ext cx="2911794" cy="30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Ensemble Mean Error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F05C45-8A85-7348-8B48-1660470DE2BF}"/>
              </a:ext>
            </a:extLst>
          </p:cNvPr>
          <p:cNvSpPr/>
          <p:nvPr/>
        </p:nvSpPr>
        <p:spPr>
          <a:xfrm>
            <a:off x="4517984" y="6258383"/>
            <a:ext cx="3156033" cy="318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lead time (days)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59CA19-A5AD-324D-80EF-4B3EFFB92ED4}"/>
              </a:ext>
            </a:extLst>
          </p:cNvPr>
          <p:cNvSpPr/>
          <p:nvPr/>
        </p:nvSpPr>
        <p:spPr>
          <a:xfrm>
            <a:off x="9182818" y="3349617"/>
            <a:ext cx="1377414" cy="1239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C23B6EC-6BF6-004C-A392-660BF5C63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86031" y="3550987"/>
            <a:ext cx="1191283" cy="895771"/>
          </a:xfr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23E2F28-B48A-6E48-84BD-C11609F66764}"/>
              </a:ext>
            </a:extLst>
          </p:cNvPr>
          <p:cNvSpPr/>
          <p:nvPr/>
        </p:nvSpPr>
        <p:spPr>
          <a:xfrm>
            <a:off x="9249458" y="1749999"/>
            <a:ext cx="1227856" cy="1239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4E8376CB-9591-5740-9920-B3D9258375BF}"/>
              </a:ext>
            </a:extLst>
          </p:cNvPr>
          <p:cNvSpPr/>
          <p:nvPr/>
        </p:nvSpPr>
        <p:spPr>
          <a:xfrm>
            <a:off x="9444255" y="2381289"/>
            <a:ext cx="347683" cy="379783"/>
          </a:xfrm>
          <a:custGeom>
            <a:avLst/>
            <a:gdLst>
              <a:gd name="connsiteX0" fmla="*/ 0 w 1007390"/>
              <a:gd name="connsiteY0" fmla="*/ 991891 h 991891"/>
              <a:gd name="connsiteX1" fmla="*/ 0 w 1007390"/>
              <a:gd name="connsiteY1" fmla="*/ 991891 h 991891"/>
              <a:gd name="connsiteX2" fmla="*/ 92990 w 1007390"/>
              <a:gd name="connsiteY2" fmla="*/ 883403 h 991891"/>
              <a:gd name="connsiteX3" fmla="*/ 185979 w 1007390"/>
              <a:gd name="connsiteY3" fmla="*/ 821410 h 991891"/>
              <a:gd name="connsiteX4" fmla="*/ 232474 w 1007390"/>
              <a:gd name="connsiteY4" fmla="*/ 790413 h 991891"/>
              <a:gd name="connsiteX5" fmla="*/ 309966 w 1007390"/>
              <a:gd name="connsiteY5" fmla="*/ 712922 h 991891"/>
              <a:gd name="connsiteX6" fmla="*/ 340963 w 1007390"/>
              <a:gd name="connsiteY6" fmla="*/ 666427 h 991891"/>
              <a:gd name="connsiteX7" fmla="*/ 433952 w 1007390"/>
              <a:gd name="connsiteY7" fmla="*/ 635430 h 991891"/>
              <a:gd name="connsiteX8" fmla="*/ 511444 w 1007390"/>
              <a:gd name="connsiteY8" fmla="*/ 542440 h 991891"/>
              <a:gd name="connsiteX9" fmla="*/ 557939 w 1007390"/>
              <a:gd name="connsiteY9" fmla="*/ 511444 h 991891"/>
              <a:gd name="connsiteX10" fmla="*/ 650929 w 1007390"/>
              <a:gd name="connsiteY10" fmla="*/ 418454 h 991891"/>
              <a:gd name="connsiteX11" fmla="*/ 743918 w 1007390"/>
              <a:gd name="connsiteY11" fmla="*/ 325464 h 991891"/>
              <a:gd name="connsiteX12" fmla="*/ 774915 w 1007390"/>
              <a:gd name="connsiteY12" fmla="*/ 278969 h 991891"/>
              <a:gd name="connsiteX13" fmla="*/ 821410 w 1007390"/>
              <a:gd name="connsiteY13" fmla="*/ 263471 h 991891"/>
              <a:gd name="connsiteX14" fmla="*/ 867905 w 1007390"/>
              <a:gd name="connsiteY14" fmla="*/ 216976 h 991891"/>
              <a:gd name="connsiteX15" fmla="*/ 914400 w 1007390"/>
              <a:gd name="connsiteY15" fmla="*/ 201478 h 991891"/>
              <a:gd name="connsiteX16" fmla="*/ 960895 w 1007390"/>
              <a:gd name="connsiteY16" fmla="*/ 108488 h 991891"/>
              <a:gd name="connsiteX17" fmla="*/ 1007390 w 1007390"/>
              <a:gd name="connsiteY17" fmla="*/ 15498 h 991891"/>
              <a:gd name="connsiteX18" fmla="*/ 991891 w 1007390"/>
              <a:gd name="connsiteY18" fmla="*/ 0 h 9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7390" h="991891">
                <a:moveTo>
                  <a:pt x="0" y="991891"/>
                </a:moveTo>
                <a:lnTo>
                  <a:pt x="0" y="991891"/>
                </a:lnTo>
                <a:cubicBezTo>
                  <a:pt x="30997" y="955728"/>
                  <a:pt x="57880" y="915587"/>
                  <a:pt x="92990" y="883403"/>
                </a:cubicBezTo>
                <a:cubicBezTo>
                  <a:pt x="120451" y="858230"/>
                  <a:pt x="154983" y="842074"/>
                  <a:pt x="185979" y="821410"/>
                </a:cubicBezTo>
                <a:lnTo>
                  <a:pt x="232474" y="790413"/>
                </a:lnTo>
                <a:cubicBezTo>
                  <a:pt x="315133" y="666426"/>
                  <a:pt x="206643" y="816244"/>
                  <a:pt x="309966" y="712922"/>
                </a:cubicBezTo>
                <a:cubicBezTo>
                  <a:pt x="323137" y="699751"/>
                  <a:pt x="325168" y="676299"/>
                  <a:pt x="340963" y="666427"/>
                </a:cubicBezTo>
                <a:cubicBezTo>
                  <a:pt x="368670" y="649110"/>
                  <a:pt x="433952" y="635430"/>
                  <a:pt x="433952" y="635430"/>
                </a:cubicBezTo>
                <a:cubicBezTo>
                  <a:pt x="464430" y="589714"/>
                  <a:pt x="466695" y="579730"/>
                  <a:pt x="511444" y="542440"/>
                </a:cubicBezTo>
                <a:cubicBezTo>
                  <a:pt x="525753" y="530516"/>
                  <a:pt x="544017" y="523819"/>
                  <a:pt x="557939" y="511444"/>
                </a:cubicBezTo>
                <a:cubicBezTo>
                  <a:pt x="590702" y="482321"/>
                  <a:pt x="619932" y="449451"/>
                  <a:pt x="650929" y="418454"/>
                </a:cubicBezTo>
                <a:lnTo>
                  <a:pt x="743918" y="325464"/>
                </a:lnTo>
                <a:cubicBezTo>
                  <a:pt x="754250" y="309966"/>
                  <a:pt x="760370" y="290605"/>
                  <a:pt x="774915" y="278969"/>
                </a:cubicBezTo>
                <a:cubicBezTo>
                  <a:pt x="787672" y="268764"/>
                  <a:pt x="805912" y="268637"/>
                  <a:pt x="821410" y="263471"/>
                </a:cubicBezTo>
                <a:cubicBezTo>
                  <a:pt x="836908" y="247973"/>
                  <a:pt x="849668" y="229134"/>
                  <a:pt x="867905" y="216976"/>
                </a:cubicBezTo>
                <a:cubicBezTo>
                  <a:pt x="881498" y="207914"/>
                  <a:pt x="901643" y="211683"/>
                  <a:pt x="914400" y="201478"/>
                </a:cubicBezTo>
                <a:cubicBezTo>
                  <a:pt x="951410" y="171870"/>
                  <a:pt x="942179" y="145921"/>
                  <a:pt x="960895" y="108488"/>
                </a:cubicBezTo>
                <a:cubicBezTo>
                  <a:pt x="976565" y="77147"/>
                  <a:pt x="1007390" y="54450"/>
                  <a:pt x="1007390" y="15498"/>
                </a:cubicBezTo>
                <a:lnTo>
                  <a:pt x="991891" y="0"/>
                </a:lnTo>
              </a:path>
            </a:pathLst>
          </a:custGeom>
          <a:noFill/>
          <a:ln w="44450">
            <a:solidFill>
              <a:srgbClr val="EAA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9949FC8-EE5B-2141-A67B-92CC76C0CCEC}"/>
              </a:ext>
            </a:extLst>
          </p:cNvPr>
          <p:cNvCxnSpPr>
            <a:cxnSpLocks/>
          </p:cNvCxnSpPr>
          <p:nvPr/>
        </p:nvCxnSpPr>
        <p:spPr>
          <a:xfrm flipV="1">
            <a:off x="9787808" y="1940000"/>
            <a:ext cx="500890" cy="481669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9A076B2C-2396-BA4E-B0CD-DC00A3985719}"/>
              </a:ext>
            </a:extLst>
          </p:cNvPr>
          <p:cNvSpPr/>
          <p:nvPr/>
        </p:nvSpPr>
        <p:spPr>
          <a:xfrm>
            <a:off x="9746218" y="2375948"/>
            <a:ext cx="91440" cy="91440"/>
          </a:xfrm>
          <a:prstGeom prst="ellipse">
            <a:avLst/>
          </a:prstGeom>
          <a:solidFill>
            <a:schemeClr val="tx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feil nach unten 24">
            <a:extLst>
              <a:ext uri="{FF2B5EF4-FFF2-40B4-BE49-F238E27FC236}">
                <a16:creationId xmlns:a16="http://schemas.microsoft.com/office/drawing/2014/main" id="{3927134B-5D2E-6744-B82A-EB3408BD3AAB}"/>
              </a:ext>
            </a:extLst>
          </p:cNvPr>
          <p:cNvSpPr/>
          <p:nvPr/>
        </p:nvSpPr>
        <p:spPr>
          <a:xfrm rot="9119146">
            <a:off x="3856113" y="5528106"/>
            <a:ext cx="372440" cy="871765"/>
          </a:xfrm>
          <a:prstGeom prst="downArrow">
            <a:avLst>
              <a:gd name="adj1" fmla="val 32193"/>
              <a:gd name="adj2" fmla="val 8249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2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DEEDC4E-9AAA-844E-BF03-7D6E8D7FD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691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Module 2: Building a model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C843F-DACD-9C4A-9BDC-E77344547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9" t="3861" r="6227" b="2370"/>
          <a:stretch/>
        </p:blipFill>
        <p:spPr>
          <a:xfrm>
            <a:off x="6883845" y="2395091"/>
            <a:ext cx="3363239" cy="3431672"/>
          </a:xfrm>
          <a:prstGeom prst="roundRect">
            <a:avLst>
              <a:gd name="adj" fmla="val 50000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36E3CF-DDC7-1245-BE9F-9C25065236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8"/>
          <a:stretch/>
        </p:blipFill>
        <p:spPr>
          <a:xfrm>
            <a:off x="1837905" y="2395091"/>
            <a:ext cx="3470250" cy="3431672"/>
          </a:xfrm>
          <a:prstGeom prst="roundRect">
            <a:avLst>
              <a:gd name="adj" fmla="val 50000"/>
            </a:avLst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9761B574-1113-C942-805D-3184635CFACB}"/>
              </a:ext>
            </a:extLst>
          </p:cNvPr>
          <p:cNvSpPr/>
          <p:nvPr/>
        </p:nvSpPr>
        <p:spPr>
          <a:xfrm>
            <a:off x="5724032" y="3917003"/>
            <a:ext cx="743936" cy="38784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2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DEEDC4E-9AAA-844E-BF03-7D6E8D7FD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691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Module 2: Building a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5F1B4-1AD9-544B-9D7E-8E0B38A180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17" y="4307680"/>
            <a:ext cx="4228465" cy="224536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A01988-953B-704F-B43D-0BF42467D21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53"/>
          <a:stretch/>
        </p:blipFill>
        <p:spPr bwMode="auto">
          <a:xfrm>
            <a:off x="2159172" y="1838211"/>
            <a:ext cx="5107981" cy="224536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BC9D6B-ADDB-5543-8A39-B48F2B8A2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798" y="4307680"/>
            <a:ext cx="1980722" cy="1355232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B69CE970-499F-5D4F-8702-2C3C053B3618}"/>
              </a:ext>
            </a:extLst>
          </p:cNvPr>
          <p:cNvSpPr/>
          <p:nvPr/>
        </p:nvSpPr>
        <p:spPr>
          <a:xfrm rot="1940071">
            <a:off x="7521443" y="3716626"/>
            <a:ext cx="423374" cy="27504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F9F6BE4-A912-A846-A111-275B4A495F1B}"/>
              </a:ext>
            </a:extLst>
          </p:cNvPr>
          <p:cNvSpPr/>
          <p:nvPr/>
        </p:nvSpPr>
        <p:spPr>
          <a:xfrm>
            <a:off x="7267153" y="4727053"/>
            <a:ext cx="423374" cy="27504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9497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3985</TotalTime>
  <Words>226</Words>
  <Application>Microsoft Macintosh PowerPoint</Application>
  <PresentationFormat>Widescreen</PresentationFormat>
  <Paragraphs>65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Gill Sans MT</vt:lpstr>
      <vt:lpstr>Parcel</vt:lpstr>
      <vt:lpstr>https://mosaic-expedition.org/</vt:lpstr>
      <vt:lpstr>PowerPoint Presentation</vt:lpstr>
      <vt:lpstr>Module 1</vt:lpstr>
      <vt:lpstr>Module 2</vt:lpstr>
      <vt:lpstr>Module 2</vt:lpstr>
      <vt:lpstr>Module 2: Building a model</vt:lpstr>
      <vt:lpstr>Module 2: Building a model</vt:lpstr>
      <vt:lpstr>Module 2: Building a model</vt:lpstr>
      <vt:lpstr>Module 2: Building a model</vt:lpstr>
      <vt:lpstr>Module 2: Building a model</vt:lpstr>
      <vt:lpstr>Module 3</vt:lpstr>
      <vt:lpstr>Module 3: Assessing the model </vt:lpstr>
      <vt:lpstr>Module 3: Assessing the model </vt:lpstr>
      <vt:lpstr>Module 3: Assessing the model </vt:lpstr>
      <vt:lpstr>Module 3: Assessing the model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Nansen free drift forecast of arctic sea ice</dc:title>
  <dc:creator>MacKenzie Jewell</dc:creator>
  <cp:lastModifiedBy>MacKenzie Jewell</cp:lastModifiedBy>
  <cp:revision>275</cp:revision>
  <dcterms:created xsi:type="dcterms:W3CDTF">2019-07-08T19:02:27Z</dcterms:created>
  <dcterms:modified xsi:type="dcterms:W3CDTF">2020-01-29T01:02:59Z</dcterms:modified>
</cp:coreProperties>
</file>