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8" r:id="rId4"/>
    <p:sldId id="507" r:id="rId5"/>
    <p:sldId id="567" r:id="rId6"/>
    <p:sldId id="568" r:id="rId7"/>
    <p:sldId id="56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63"/>
  </p:normalViewPr>
  <p:slideViewPr>
    <p:cSldViewPr snapToGrid="0" snapToObjects="1">
      <p:cViewPr varScale="1">
        <p:scale>
          <a:sx n="121" d="100"/>
          <a:sy n="121" d="100"/>
        </p:scale>
        <p:origin x="2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6583FA-DD07-4C03-A085-E619756FFE6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B831FF3-F0E0-4BFB-8CE1-F8358E203FAE}">
      <dgm:prSet/>
      <dgm:spPr/>
      <dgm:t>
        <a:bodyPr/>
        <a:lstStyle/>
        <a:p>
          <a:r>
            <a:rPr lang="en-US"/>
            <a:t>Session #1: Discovering You Watershed—Overview of watersheds, methods, logistics, and goals for the watershed investigation.</a:t>
          </a:r>
        </a:p>
      </dgm:t>
    </dgm:pt>
    <dgm:pt modelId="{C488AE4C-7114-47DC-8515-2AAE03F7AD73}" type="parTrans" cxnId="{F5710EE7-79B5-4A26-A0FA-1069A854D22F}">
      <dgm:prSet/>
      <dgm:spPr/>
      <dgm:t>
        <a:bodyPr/>
        <a:lstStyle/>
        <a:p>
          <a:endParaRPr lang="en-US"/>
        </a:p>
      </dgm:t>
    </dgm:pt>
    <dgm:pt modelId="{63B3AD13-5DB0-4E65-B885-68C24B7085DB}" type="sibTrans" cxnId="{F5710EE7-79B5-4A26-A0FA-1069A854D22F}">
      <dgm:prSet/>
      <dgm:spPr/>
      <dgm:t>
        <a:bodyPr/>
        <a:lstStyle/>
        <a:p>
          <a:endParaRPr lang="en-US"/>
        </a:p>
      </dgm:t>
    </dgm:pt>
    <dgm:pt modelId="{B0B98533-6FAA-4704-9C8D-F70A6ECF49F2}">
      <dgm:prSet/>
      <dgm:spPr/>
      <dgm:t>
        <a:bodyPr/>
        <a:lstStyle/>
        <a:p>
          <a:r>
            <a:rPr lang="en-US"/>
            <a:t>Session #2: Visiting your watershed/collecting data: Macros, water quality, stream width, depth, flow, and pebble count.</a:t>
          </a:r>
        </a:p>
      </dgm:t>
    </dgm:pt>
    <dgm:pt modelId="{919264DA-03BC-490A-B1C9-E6AD939CE4F9}" type="parTrans" cxnId="{19CF2B43-F770-48E4-A501-F3D44D900351}">
      <dgm:prSet/>
      <dgm:spPr/>
      <dgm:t>
        <a:bodyPr/>
        <a:lstStyle/>
        <a:p>
          <a:endParaRPr lang="en-US"/>
        </a:p>
      </dgm:t>
    </dgm:pt>
    <dgm:pt modelId="{A251572D-902A-421A-80C3-73A85DFCC9C7}" type="sibTrans" cxnId="{19CF2B43-F770-48E4-A501-F3D44D900351}">
      <dgm:prSet/>
      <dgm:spPr/>
      <dgm:t>
        <a:bodyPr/>
        <a:lstStyle/>
        <a:p>
          <a:endParaRPr lang="en-US"/>
        </a:p>
      </dgm:t>
    </dgm:pt>
    <dgm:pt modelId="{260CEF85-0D16-4608-B138-B0EC95A06559}">
      <dgm:prSet/>
      <dgm:spPr/>
      <dgm:t>
        <a:bodyPr/>
        <a:lstStyle/>
        <a:p>
          <a:r>
            <a:rPr lang="en-US"/>
            <a:t>Session #3: Making sense of data—determine discharge, determine D</a:t>
          </a:r>
          <a:r>
            <a:rPr lang="en-US" baseline="-25000"/>
            <a:t>50</a:t>
          </a:r>
          <a:r>
            <a:rPr lang="en-US"/>
            <a:t>, compare macro and water quality results</a:t>
          </a:r>
        </a:p>
      </dgm:t>
    </dgm:pt>
    <dgm:pt modelId="{A7071B2E-5DC0-4B0F-9564-9A6E5DCE9289}" type="parTrans" cxnId="{AAE4114C-D243-4297-ADEF-970B6AF2565F}">
      <dgm:prSet/>
      <dgm:spPr/>
      <dgm:t>
        <a:bodyPr/>
        <a:lstStyle/>
        <a:p>
          <a:endParaRPr lang="en-US"/>
        </a:p>
      </dgm:t>
    </dgm:pt>
    <dgm:pt modelId="{DAE061D4-B5E7-44FF-B8DB-005BEE502B26}" type="sibTrans" cxnId="{AAE4114C-D243-4297-ADEF-970B6AF2565F}">
      <dgm:prSet/>
      <dgm:spPr/>
      <dgm:t>
        <a:bodyPr/>
        <a:lstStyle/>
        <a:p>
          <a:endParaRPr lang="en-US"/>
        </a:p>
      </dgm:t>
    </dgm:pt>
    <dgm:pt modelId="{9857C6A5-AAE5-4DB8-B96A-E5C1EFBD5BFA}">
      <dgm:prSet/>
      <dgm:spPr/>
      <dgm:t>
        <a:bodyPr/>
        <a:lstStyle/>
        <a:p>
          <a:r>
            <a:rPr lang="en-US"/>
            <a:t>Session #4: Revisit your watershed—Collect same data as before for compassion, and distribute D</a:t>
          </a:r>
          <a:r>
            <a:rPr lang="en-US" baseline="-25000"/>
            <a:t>50</a:t>
          </a:r>
          <a:r>
            <a:rPr lang="en-US"/>
            <a:t> rocks</a:t>
          </a:r>
        </a:p>
      </dgm:t>
    </dgm:pt>
    <dgm:pt modelId="{A606750D-DE89-4AB8-ABE0-0790798D2548}" type="parTrans" cxnId="{25952148-B99E-4DA2-BF61-3BEBE7463339}">
      <dgm:prSet/>
      <dgm:spPr/>
      <dgm:t>
        <a:bodyPr/>
        <a:lstStyle/>
        <a:p>
          <a:endParaRPr lang="en-US"/>
        </a:p>
      </dgm:t>
    </dgm:pt>
    <dgm:pt modelId="{4C703D8F-81B5-48E8-BF33-B821CCA3264F}" type="sibTrans" cxnId="{25952148-B99E-4DA2-BF61-3BEBE7463339}">
      <dgm:prSet/>
      <dgm:spPr/>
      <dgm:t>
        <a:bodyPr/>
        <a:lstStyle/>
        <a:p>
          <a:endParaRPr lang="en-US"/>
        </a:p>
      </dgm:t>
    </dgm:pt>
    <dgm:pt modelId="{24B16B61-2D29-4016-9B4C-593FEFB61200}">
      <dgm:prSet/>
      <dgm:spPr/>
      <dgm:t>
        <a:bodyPr/>
        <a:lstStyle/>
        <a:p>
          <a:r>
            <a:rPr lang="en-US" dirty="0"/>
            <a:t>Session#5: Present findings to stakeholder group</a:t>
          </a:r>
        </a:p>
      </dgm:t>
    </dgm:pt>
    <dgm:pt modelId="{BA264A1D-F577-4A9B-9116-04587752692C}" type="parTrans" cxnId="{E92C4EEE-C6B3-4CA6-B985-0F9CAB4BAF3F}">
      <dgm:prSet/>
      <dgm:spPr/>
      <dgm:t>
        <a:bodyPr/>
        <a:lstStyle/>
        <a:p>
          <a:endParaRPr lang="en-US"/>
        </a:p>
      </dgm:t>
    </dgm:pt>
    <dgm:pt modelId="{E578D053-110A-4E08-8DBA-F7D4C99FB692}" type="sibTrans" cxnId="{E92C4EEE-C6B3-4CA6-B985-0F9CAB4BAF3F}">
      <dgm:prSet/>
      <dgm:spPr/>
      <dgm:t>
        <a:bodyPr/>
        <a:lstStyle/>
        <a:p>
          <a:endParaRPr lang="en-US"/>
        </a:p>
      </dgm:t>
    </dgm:pt>
    <dgm:pt modelId="{BADAE96C-4B0B-4840-AE87-77C863C61105}" type="pres">
      <dgm:prSet presAssocID="{286583FA-DD07-4C03-A085-E619756FFE6C}" presName="Name0" presStyleCnt="0">
        <dgm:presLayoutVars>
          <dgm:dir/>
          <dgm:resizeHandles val="exact"/>
        </dgm:presLayoutVars>
      </dgm:prSet>
      <dgm:spPr/>
    </dgm:pt>
    <dgm:pt modelId="{543EA686-B240-8B4F-B77D-9EBC608B5E3D}" type="pres">
      <dgm:prSet presAssocID="{5B831FF3-F0E0-4BFB-8CE1-F8358E203FAE}" presName="node" presStyleLbl="node1" presStyleIdx="0" presStyleCnt="5">
        <dgm:presLayoutVars>
          <dgm:bulletEnabled val="1"/>
        </dgm:presLayoutVars>
      </dgm:prSet>
      <dgm:spPr/>
    </dgm:pt>
    <dgm:pt modelId="{56E51EC5-79A8-3D44-94A5-BE803D78FD64}" type="pres">
      <dgm:prSet presAssocID="{63B3AD13-5DB0-4E65-B885-68C24B7085DB}" presName="sibTrans" presStyleLbl="sibTrans1D1" presStyleIdx="0" presStyleCnt="4"/>
      <dgm:spPr/>
    </dgm:pt>
    <dgm:pt modelId="{494AC2D1-7233-7D46-963A-CD8A7BFF4A27}" type="pres">
      <dgm:prSet presAssocID="{63B3AD13-5DB0-4E65-B885-68C24B7085DB}" presName="connectorText" presStyleLbl="sibTrans1D1" presStyleIdx="0" presStyleCnt="4"/>
      <dgm:spPr/>
    </dgm:pt>
    <dgm:pt modelId="{66AD8376-F8EA-BA4A-8DC1-CEB8EE270913}" type="pres">
      <dgm:prSet presAssocID="{B0B98533-6FAA-4704-9C8D-F70A6ECF49F2}" presName="node" presStyleLbl="node1" presStyleIdx="1" presStyleCnt="5">
        <dgm:presLayoutVars>
          <dgm:bulletEnabled val="1"/>
        </dgm:presLayoutVars>
      </dgm:prSet>
      <dgm:spPr/>
    </dgm:pt>
    <dgm:pt modelId="{9FCA1070-091F-DF46-B77A-0EB534705AE9}" type="pres">
      <dgm:prSet presAssocID="{A251572D-902A-421A-80C3-73A85DFCC9C7}" presName="sibTrans" presStyleLbl="sibTrans1D1" presStyleIdx="1" presStyleCnt="4"/>
      <dgm:spPr/>
    </dgm:pt>
    <dgm:pt modelId="{900FE81F-7FF0-954E-96C4-09F7FE24C36A}" type="pres">
      <dgm:prSet presAssocID="{A251572D-902A-421A-80C3-73A85DFCC9C7}" presName="connectorText" presStyleLbl="sibTrans1D1" presStyleIdx="1" presStyleCnt="4"/>
      <dgm:spPr/>
    </dgm:pt>
    <dgm:pt modelId="{93D5D65A-C485-EC41-B35D-04622C409E58}" type="pres">
      <dgm:prSet presAssocID="{260CEF85-0D16-4608-B138-B0EC95A06559}" presName="node" presStyleLbl="node1" presStyleIdx="2" presStyleCnt="5">
        <dgm:presLayoutVars>
          <dgm:bulletEnabled val="1"/>
        </dgm:presLayoutVars>
      </dgm:prSet>
      <dgm:spPr/>
    </dgm:pt>
    <dgm:pt modelId="{2620548B-1271-9B41-B5FE-B3703DBBE5C9}" type="pres">
      <dgm:prSet presAssocID="{DAE061D4-B5E7-44FF-B8DB-005BEE502B26}" presName="sibTrans" presStyleLbl="sibTrans1D1" presStyleIdx="2" presStyleCnt="4"/>
      <dgm:spPr/>
    </dgm:pt>
    <dgm:pt modelId="{D43CFD77-286E-3248-9A77-025EA0867DE4}" type="pres">
      <dgm:prSet presAssocID="{DAE061D4-B5E7-44FF-B8DB-005BEE502B26}" presName="connectorText" presStyleLbl="sibTrans1D1" presStyleIdx="2" presStyleCnt="4"/>
      <dgm:spPr/>
    </dgm:pt>
    <dgm:pt modelId="{0E37134A-7878-4A47-B686-2217207B26B9}" type="pres">
      <dgm:prSet presAssocID="{9857C6A5-AAE5-4DB8-B96A-E5C1EFBD5BFA}" presName="node" presStyleLbl="node1" presStyleIdx="3" presStyleCnt="5">
        <dgm:presLayoutVars>
          <dgm:bulletEnabled val="1"/>
        </dgm:presLayoutVars>
      </dgm:prSet>
      <dgm:spPr/>
    </dgm:pt>
    <dgm:pt modelId="{F893DD59-3F35-6F48-A4A6-D20EC085020E}" type="pres">
      <dgm:prSet presAssocID="{4C703D8F-81B5-48E8-BF33-B821CCA3264F}" presName="sibTrans" presStyleLbl="sibTrans1D1" presStyleIdx="3" presStyleCnt="4"/>
      <dgm:spPr/>
    </dgm:pt>
    <dgm:pt modelId="{CCDC9BDA-2C94-AF4C-AF13-D2ECD00C93D5}" type="pres">
      <dgm:prSet presAssocID="{4C703D8F-81B5-48E8-BF33-B821CCA3264F}" presName="connectorText" presStyleLbl="sibTrans1D1" presStyleIdx="3" presStyleCnt="4"/>
      <dgm:spPr/>
    </dgm:pt>
    <dgm:pt modelId="{3E97AD02-3A12-6245-A167-3DE3670165A4}" type="pres">
      <dgm:prSet presAssocID="{24B16B61-2D29-4016-9B4C-593FEFB61200}" presName="node" presStyleLbl="node1" presStyleIdx="4" presStyleCnt="5">
        <dgm:presLayoutVars>
          <dgm:bulletEnabled val="1"/>
        </dgm:presLayoutVars>
      </dgm:prSet>
      <dgm:spPr/>
    </dgm:pt>
  </dgm:ptLst>
  <dgm:cxnLst>
    <dgm:cxn modelId="{A88FC809-4C01-3B4F-B29A-83B97D0C3D2C}" type="presOf" srcId="{A251572D-902A-421A-80C3-73A85DFCC9C7}" destId="{9FCA1070-091F-DF46-B77A-0EB534705AE9}" srcOrd="0" destOrd="0" presId="urn:microsoft.com/office/officeart/2016/7/layout/RepeatingBendingProcessNew"/>
    <dgm:cxn modelId="{D87D9A1C-B75E-D04E-9620-96B75E815F72}" type="presOf" srcId="{286583FA-DD07-4C03-A085-E619756FFE6C}" destId="{BADAE96C-4B0B-4840-AE87-77C863C61105}" srcOrd="0" destOrd="0" presId="urn:microsoft.com/office/officeart/2016/7/layout/RepeatingBendingProcessNew"/>
    <dgm:cxn modelId="{117BD624-8956-E440-8D79-3BBD967E65E3}" type="presOf" srcId="{4C703D8F-81B5-48E8-BF33-B821CCA3264F}" destId="{F893DD59-3F35-6F48-A4A6-D20EC085020E}" srcOrd="0" destOrd="0" presId="urn:microsoft.com/office/officeart/2016/7/layout/RepeatingBendingProcessNew"/>
    <dgm:cxn modelId="{DF3A8F2B-36E1-4941-8970-8C3B0DD129D5}" type="presOf" srcId="{24B16B61-2D29-4016-9B4C-593FEFB61200}" destId="{3E97AD02-3A12-6245-A167-3DE3670165A4}" srcOrd="0" destOrd="0" presId="urn:microsoft.com/office/officeart/2016/7/layout/RepeatingBendingProcessNew"/>
    <dgm:cxn modelId="{896FEA35-E327-2845-9D9E-3A86930E0929}" type="presOf" srcId="{DAE061D4-B5E7-44FF-B8DB-005BEE502B26}" destId="{2620548B-1271-9B41-B5FE-B3703DBBE5C9}" srcOrd="0" destOrd="0" presId="urn:microsoft.com/office/officeart/2016/7/layout/RepeatingBendingProcessNew"/>
    <dgm:cxn modelId="{2271C238-4E1C-9D4C-B70D-CA174C93131F}" type="presOf" srcId="{260CEF85-0D16-4608-B138-B0EC95A06559}" destId="{93D5D65A-C485-EC41-B35D-04622C409E58}" srcOrd="0" destOrd="0" presId="urn:microsoft.com/office/officeart/2016/7/layout/RepeatingBendingProcessNew"/>
    <dgm:cxn modelId="{45F7BA3C-EC67-1441-8B9E-C1C3C536B3B3}" type="presOf" srcId="{B0B98533-6FAA-4704-9C8D-F70A6ECF49F2}" destId="{66AD8376-F8EA-BA4A-8DC1-CEB8EE270913}" srcOrd="0" destOrd="0" presId="urn:microsoft.com/office/officeart/2016/7/layout/RepeatingBendingProcessNew"/>
    <dgm:cxn modelId="{19CF2B43-F770-48E4-A501-F3D44D900351}" srcId="{286583FA-DD07-4C03-A085-E619756FFE6C}" destId="{B0B98533-6FAA-4704-9C8D-F70A6ECF49F2}" srcOrd="1" destOrd="0" parTransId="{919264DA-03BC-490A-B1C9-E6AD939CE4F9}" sibTransId="{A251572D-902A-421A-80C3-73A85DFCC9C7}"/>
    <dgm:cxn modelId="{25952148-B99E-4DA2-BF61-3BEBE7463339}" srcId="{286583FA-DD07-4C03-A085-E619756FFE6C}" destId="{9857C6A5-AAE5-4DB8-B96A-E5C1EFBD5BFA}" srcOrd="3" destOrd="0" parTransId="{A606750D-DE89-4AB8-ABE0-0790798D2548}" sibTransId="{4C703D8F-81B5-48E8-BF33-B821CCA3264F}"/>
    <dgm:cxn modelId="{5C63BC49-57FA-CE44-A061-F5A04F1A5CF5}" type="presOf" srcId="{63B3AD13-5DB0-4E65-B885-68C24B7085DB}" destId="{56E51EC5-79A8-3D44-94A5-BE803D78FD64}" srcOrd="0" destOrd="0" presId="urn:microsoft.com/office/officeart/2016/7/layout/RepeatingBendingProcessNew"/>
    <dgm:cxn modelId="{AAE4114C-D243-4297-ADEF-970B6AF2565F}" srcId="{286583FA-DD07-4C03-A085-E619756FFE6C}" destId="{260CEF85-0D16-4608-B138-B0EC95A06559}" srcOrd="2" destOrd="0" parTransId="{A7071B2E-5DC0-4B0F-9564-9A6E5DCE9289}" sibTransId="{DAE061D4-B5E7-44FF-B8DB-005BEE502B26}"/>
    <dgm:cxn modelId="{D63E1B51-F1CE-C247-BED6-CB394DCB6352}" type="presOf" srcId="{A251572D-902A-421A-80C3-73A85DFCC9C7}" destId="{900FE81F-7FF0-954E-96C4-09F7FE24C36A}" srcOrd="1" destOrd="0" presId="urn:microsoft.com/office/officeart/2016/7/layout/RepeatingBendingProcessNew"/>
    <dgm:cxn modelId="{B8452872-4A03-B74B-91D4-3F218106B138}" type="presOf" srcId="{9857C6A5-AAE5-4DB8-B96A-E5C1EFBD5BFA}" destId="{0E37134A-7878-4A47-B686-2217207B26B9}" srcOrd="0" destOrd="0" presId="urn:microsoft.com/office/officeart/2016/7/layout/RepeatingBendingProcessNew"/>
    <dgm:cxn modelId="{1C87C78D-67E6-B048-AE83-7BB72FCF6DE9}" type="presOf" srcId="{5B831FF3-F0E0-4BFB-8CE1-F8358E203FAE}" destId="{543EA686-B240-8B4F-B77D-9EBC608B5E3D}" srcOrd="0" destOrd="0" presId="urn:microsoft.com/office/officeart/2016/7/layout/RepeatingBendingProcessNew"/>
    <dgm:cxn modelId="{867670BC-C357-0E41-8017-8035D28D3552}" type="presOf" srcId="{4C703D8F-81B5-48E8-BF33-B821CCA3264F}" destId="{CCDC9BDA-2C94-AF4C-AF13-D2ECD00C93D5}" srcOrd="1" destOrd="0" presId="urn:microsoft.com/office/officeart/2016/7/layout/RepeatingBendingProcessNew"/>
    <dgm:cxn modelId="{3B6A75BF-3682-0442-90DE-DD5E04319123}" type="presOf" srcId="{63B3AD13-5DB0-4E65-B885-68C24B7085DB}" destId="{494AC2D1-7233-7D46-963A-CD8A7BFF4A27}" srcOrd="1" destOrd="0" presId="urn:microsoft.com/office/officeart/2016/7/layout/RepeatingBendingProcessNew"/>
    <dgm:cxn modelId="{EB3518CC-C1A4-7D44-8F0E-04BDD345115A}" type="presOf" srcId="{DAE061D4-B5E7-44FF-B8DB-005BEE502B26}" destId="{D43CFD77-286E-3248-9A77-025EA0867DE4}" srcOrd="1" destOrd="0" presId="urn:microsoft.com/office/officeart/2016/7/layout/RepeatingBendingProcessNew"/>
    <dgm:cxn modelId="{F5710EE7-79B5-4A26-A0FA-1069A854D22F}" srcId="{286583FA-DD07-4C03-A085-E619756FFE6C}" destId="{5B831FF3-F0E0-4BFB-8CE1-F8358E203FAE}" srcOrd="0" destOrd="0" parTransId="{C488AE4C-7114-47DC-8515-2AAE03F7AD73}" sibTransId="{63B3AD13-5DB0-4E65-B885-68C24B7085DB}"/>
    <dgm:cxn modelId="{E92C4EEE-C6B3-4CA6-B985-0F9CAB4BAF3F}" srcId="{286583FA-DD07-4C03-A085-E619756FFE6C}" destId="{24B16B61-2D29-4016-9B4C-593FEFB61200}" srcOrd="4" destOrd="0" parTransId="{BA264A1D-F577-4A9B-9116-04587752692C}" sibTransId="{E578D053-110A-4E08-8DBA-F7D4C99FB692}"/>
    <dgm:cxn modelId="{F0CFEFD9-C9FF-6E41-9F8D-C17EE0D6CDFA}" type="presParOf" srcId="{BADAE96C-4B0B-4840-AE87-77C863C61105}" destId="{543EA686-B240-8B4F-B77D-9EBC608B5E3D}" srcOrd="0" destOrd="0" presId="urn:microsoft.com/office/officeart/2016/7/layout/RepeatingBendingProcessNew"/>
    <dgm:cxn modelId="{0039040B-EE07-8949-B0E3-D9D08CD5CD14}" type="presParOf" srcId="{BADAE96C-4B0B-4840-AE87-77C863C61105}" destId="{56E51EC5-79A8-3D44-94A5-BE803D78FD64}" srcOrd="1" destOrd="0" presId="urn:microsoft.com/office/officeart/2016/7/layout/RepeatingBendingProcessNew"/>
    <dgm:cxn modelId="{B08A57A0-0A2A-924B-8591-41551B79E26F}" type="presParOf" srcId="{56E51EC5-79A8-3D44-94A5-BE803D78FD64}" destId="{494AC2D1-7233-7D46-963A-CD8A7BFF4A27}" srcOrd="0" destOrd="0" presId="urn:microsoft.com/office/officeart/2016/7/layout/RepeatingBendingProcessNew"/>
    <dgm:cxn modelId="{0B988147-7A3F-314B-B8F5-0F70143DA942}" type="presParOf" srcId="{BADAE96C-4B0B-4840-AE87-77C863C61105}" destId="{66AD8376-F8EA-BA4A-8DC1-CEB8EE270913}" srcOrd="2" destOrd="0" presId="urn:microsoft.com/office/officeart/2016/7/layout/RepeatingBendingProcessNew"/>
    <dgm:cxn modelId="{B8355E6B-7975-BA49-B64B-BB38EABDABAE}" type="presParOf" srcId="{BADAE96C-4B0B-4840-AE87-77C863C61105}" destId="{9FCA1070-091F-DF46-B77A-0EB534705AE9}" srcOrd="3" destOrd="0" presId="urn:microsoft.com/office/officeart/2016/7/layout/RepeatingBendingProcessNew"/>
    <dgm:cxn modelId="{321F0E31-AD0D-6A4F-B80C-99CEAE04F837}" type="presParOf" srcId="{9FCA1070-091F-DF46-B77A-0EB534705AE9}" destId="{900FE81F-7FF0-954E-96C4-09F7FE24C36A}" srcOrd="0" destOrd="0" presId="urn:microsoft.com/office/officeart/2016/7/layout/RepeatingBendingProcessNew"/>
    <dgm:cxn modelId="{0E818C0A-F4EC-E749-9F57-6A8CF077D69E}" type="presParOf" srcId="{BADAE96C-4B0B-4840-AE87-77C863C61105}" destId="{93D5D65A-C485-EC41-B35D-04622C409E58}" srcOrd="4" destOrd="0" presId="urn:microsoft.com/office/officeart/2016/7/layout/RepeatingBendingProcessNew"/>
    <dgm:cxn modelId="{A106B673-4F70-CA43-9AA1-87DE086CCF40}" type="presParOf" srcId="{BADAE96C-4B0B-4840-AE87-77C863C61105}" destId="{2620548B-1271-9B41-B5FE-B3703DBBE5C9}" srcOrd="5" destOrd="0" presId="urn:microsoft.com/office/officeart/2016/7/layout/RepeatingBendingProcessNew"/>
    <dgm:cxn modelId="{1A3246B7-39C6-B34F-8166-A62D01E86C1C}" type="presParOf" srcId="{2620548B-1271-9B41-B5FE-B3703DBBE5C9}" destId="{D43CFD77-286E-3248-9A77-025EA0867DE4}" srcOrd="0" destOrd="0" presId="urn:microsoft.com/office/officeart/2016/7/layout/RepeatingBendingProcessNew"/>
    <dgm:cxn modelId="{147853DD-14A7-DE41-AD01-7F3B94E470A1}" type="presParOf" srcId="{BADAE96C-4B0B-4840-AE87-77C863C61105}" destId="{0E37134A-7878-4A47-B686-2217207B26B9}" srcOrd="6" destOrd="0" presId="urn:microsoft.com/office/officeart/2016/7/layout/RepeatingBendingProcessNew"/>
    <dgm:cxn modelId="{241E8857-514B-AB4F-B2A5-091A04736CD7}" type="presParOf" srcId="{BADAE96C-4B0B-4840-AE87-77C863C61105}" destId="{F893DD59-3F35-6F48-A4A6-D20EC085020E}" srcOrd="7" destOrd="0" presId="urn:microsoft.com/office/officeart/2016/7/layout/RepeatingBendingProcessNew"/>
    <dgm:cxn modelId="{866BAED5-82F2-3F46-950C-550BD2D0A16F}" type="presParOf" srcId="{F893DD59-3F35-6F48-A4A6-D20EC085020E}" destId="{CCDC9BDA-2C94-AF4C-AF13-D2ECD00C93D5}" srcOrd="0" destOrd="0" presId="urn:microsoft.com/office/officeart/2016/7/layout/RepeatingBendingProcessNew"/>
    <dgm:cxn modelId="{43BA2C67-7EB8-0140-8DAC-7CCCD16FFF2C}" type="presParOf" srcId="{BADAE96C-4B0B-4840-AE87-77C863C61105}" destId="{3E97AD02-3A12-6245-A167-3DE3670165A4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51EC5-79A8-3D44-94A5-BE803D78FD64}">
      <dsp:nvSpPr>
        <dsp:cNvPr id="0" name=""/>
        <dsp:cNvSpPr/>
      </dsp:nvSpPr>
      <dsp:spPr>
        <a:xfrm>
          <a:off x="3094939" y="748729"/>
          <a:ext cx="5782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825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68846" y="791405"/>
        <a:ext cx="30442" cy="6088"/>
      </dsp:txXfrm>
    </dsp:sp>
    <dsp:sp modelId="{543EA686-B240-8B4F-B77D-9EBC608B5E3D}">
      <dsp:nvSpPr>
        <dsp:cNvPr id="0" name=""/>
        <dsp:cNvSpPr/>
      </dsp:nvSpPr>
      <dsp:spPr>
        <a:xfrm>
          <a:off x="449533" y="287"/>
          <a:ext cx="2647205" cy="15883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715" tIns="136159" rIns="129715" bIns="13615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Session #1: Discovering You Watershed—Overview of watersheds, methods, logistics, and goals for the watershed investigation.</a:t>
          </a:r>
        </a:p>
      </dsp:txBody>
      <dsp:txXfrm>
        <a:off x="449533" y="287"/>
        <a:ext cx="2647205" cy="1588323"/>
      </dsp:txXfrm>
    </dsp:sp>
    <dsp:sp modelId="{9FCA1070-091F-DF46-B77A-0EB534705AE9}">
      <dsp:nvSpPr>
        <dsp:cNvPr id="0" name=""/>
        <dsp:cNvSpPr/>
      </dsp:nvSpPr>
      <dsp:spPr>
        <a:xfrm>
          <a:off x="6351002" y="748729"/>
          <a:ext cx="5782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8257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24910" y="791405"/>
        <a:ext cx="30442" cy="6088"/>
      </dsp:txXfrm>
    </dsp:sp>
    <dsp:sp modelId="{66AD8376-F8EA-BA4A-8DC1-CEB8EE270913}">
      <dsp:nvSpPr>
        <dsp:cNvPr id="0" name=""/>
        <dsp:cNvSpPr/>
      </dsp:nvSpPr>
      <dsp:spPr>
        <a:xfrm>
          <a:off x="3705597" y="287"/>
          <a:ext cx="2647205" cy="15883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715" tIns="136159" rIns="129715" bIns="13615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Session #2: Visiting your watershed/collecting data: Macros, water quality, stream width, depth, flow, and pebble count.</a:t>
          </a:r>
        </a:p>
      </dsp:txBody>
      <dsp:txXfrm>
        <a:off x="3705597" y="287"/>
        <a:ext cx="2647205" cy="1588323"/>
      </dsp:txXfrm>
    </dsp:sp>
    <dsp:sp modelId="{2620548B-1271-9B41-B5FE-B3703DBBE5C9}">
      <dsp:nvSpPr>
        <dsp:cNvPr id="0" name=""/>
        <dsp:cNvSpPr/>
      </dsp:nvSpPr>
      <dsp:spPr>
        <a:xfrm>
          <a:off x="1773136" y="1586811"/>
          <a:ext cx="6512126" cy="578257"/>
        </a:xfrm>
        <a:custGeom>
          <a:avLst/>
          <a:gdLst/>
          <a:ahLst/>
          <a:cxnLst/>
          <a:rect l="0" t="0" r="0" b="0"/>
          <a:pathLst>
            <a:path>
              <a:moveTo>
                <a:pt x="6512126" y="0"/>
              </a:moveTo>
              <a:lnTo>
                <a:pt x="6512126" y="306228"/>
              </a:lnTo>
              <a:lnTo>
                <a:pt x="0" y="306228"/>
              </a:lnTo>
              <a:lnTo>
                <a:pt x="0" y="57825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65686" y="1872895"/>
        <a:ext cx="327026" cy="6088"/>
      </dsp:txXfrm>
    </dsp:sp>
    <dsp:sp modelId="{93D5D65A-C485-EC41-B35D-04622C409E58}">
      <dsp:nvSpPr>
        <dsp:cNvPr id="0" name=""/>
        <dsp:cNvSpPr/>
      </dsp:nvSpPr>
      <dsp:spPr>
        <a:xfrm>
          <a:off x="6961660" y="287"/>
          <a:ext cx="2647205" cy="15883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715" tIns="136159" rIns="129715" bIns="13615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Session #3: Making sense of data—determine discharge, determine D</a:t>
          </a:r>
          <a:r>
            <a:rPr lang="en-US" sz="1700" kern="1200" baseline="-25000"/>
            <a:t>50</a:t>
          </a:r>
          <a:r>
            <a:rPr lang="en-US" sz="1700" kern="1200"/>
            <a:t>, compare macro and water quality results</a:t>
          </a:r>
        </a:p>
      </dsp:txBody>
      <dsp:txXfrm>
        <a:off x="6961660" y="287"/>
        <a:ext cx="2647205" cy="1588323"/>
      </dsp:txXfrm>
    </dsp:sp>
    <dsp:sp modelId="{F893DD59-3F35-6F48-A4A6-D20EC085020E}">
      <dsp:nvSpPr>
        <dsp:cNvPr id="0" name=""/>
        <dsp:cNvSpPr/>
      </dsp:nvSpPr>
      <dsp:spPr>
        <a:xfrm>
          <a:off x="3094939" y="2945910"/>
          <a:ext cx="5782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8257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68846" y="2988586"/>
        <a:ext cx="30442" cy="6088"/>
      </dsp:txXfrm>
    </dsp:sp>
    <dsp:sp modelId="{0E37134A-7878-4A47-B686-2217207B26B9}">
      <dsp:nvSpPr>
        <dsp:cNvPr id="0" name=""/>
        <dsp:cNvSpPr/>
      </dsp:nvSpPr>
      <dsp:spPr>
        <a:xfrm>
          <a:off x="449533" y="2197468"/>
          <a:ext cx="2647205" cy="15883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715" tIns="136159" rIns="129715" bIns="13615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Session #4: Revisit your watershed—Collect same data as before for compassion, and distribute D</a:t>
          </a:r>
          <a:r>
            <a:rPr lang="en-US" sz="1700" kern="1200" baseline="-25000"/>
            <a:t>50</a:t>
          </a:r>
          <a:r>
            <a:rPr lang="en-US" sz="1700" kern="1200"/>
            <a:t> rocks</a:t>
          </a:r>
        </a:p>
      </dsp:txBody>
      <dsp:txXfrm>
        <a:off x="449533" y="2197468"/>
        <a:ext cx="2647205" cy="1588323"/>
      </dsp:txXfrm>
    </dsp:sp>
    <dsp:sp modelId="{3E97AD02-3A12-6245-A167-3DE3670165A4}">
      <dsp:nvSpPr>
        <dsp:cNvPr id="0" name=""/>
        <dsp:cNvSpPr/>
      </dsp:nvSpPr>
      <dsp:spPr>
        <a:xfrm>
          <a:off x="3705597" y="2197468"/>
          <a:ext cx="2647205" cy="158832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715" tIns="136159" rIns="129715" bIns="13615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Session#5: Present findings to stakeholder group</a:t>
          </a:r>
        </a:p>
      </dsp:txBody>
      <dsp:txXfrm>
        <a:off x="3705597" y="2197468"/>
        <a:ext cx="2647205" cy="15883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4DD50-3DC2-7F4C-8E5D-5F3984A7B3C2}" type="datetimeFigureOut">
              <a:rPr lang="en-US" smtClean="0"/>
              <a:t>8/6/19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0FE49-8236-5447-A44B-3C88E7C36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47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0D3D3-7C7C-6243-B520-B5DE861ADC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39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importance of each of these mechanisms depends on the hydrologic regime (temporal), the lithology (availability of sand particles), and the spatial variability of shear stress.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77315-6FC1-6046-A0CE-01B9DC7C61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73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8/6/19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25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8/6/19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58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8/6/19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50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8/6/19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083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8/6/19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19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8/6/19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48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8/6/19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05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8/6/19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36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8/6/19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81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8/6/19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03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8/6/19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85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8/6/19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13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E4065C-DC48-7045-8DA9-6A14D450F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0" b="35804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D02247-356E-C542-8CD5-7FDE54818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5" y="5120639"/>
            <a:ext cx="7137263" cy="1280161"/>
          </a:xfrm>
        </p:spPr>
        <p:txBody>
          <a:bodyPr anchor="ctr"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Stream Physics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A3AB25-FBBA-574F-BEF0-FBC9E8FD7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9580" y="5120639"/>
            <a:ext cx="3073745" cy="1280160"/>
          </a:xfrm>
        </p:spPr>
        <p:txBody>
          <a:bodyPr anchor="ctr">
            <a:normAutofit/>
          </a:bodyPr>
          <a:lstStyle/>
          <a:p>
            <a:r>
              <a:rPr lang="en-US" sz="1500">
                <a:solidFill>
                  <a:srgbClr val="FFFFFF"/>
                </a:solidFill>
              </a:rPr>
              <a:t>Integrating hydrology with traditional watershed investigation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423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43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7" name="Straight Connector 45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47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F0505-676C-4542-A145-D8FFED21D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>
                <a:solidFill>
                  <a:srgbClr val="FFFFFF"/>
                </a:solidFill>
              </a:rPr>
              <a:t>What watershed investigation activities have you engaged students in?</a:t>
            </a:r>
          </a:p>
        </p:txBody>
      </p:sp>
      <p:cxnSp>
        <p:nvCxnSpPr>
          <p:cNvPr id="59" name="Straight Connector 49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Content Placeholder 4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0274BB26-BC02-4048-881A-EEC6FD46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3" r="14404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80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47B053-62AD-ED45-A0F3-5810FE8F2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Quantifying the amount of water in streams is important for: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F11291-9727-194A-B931-A8A41CF17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099" y="2099944"/>
            <a:ext cx="4998720" cy="312102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sz="3600" dirty="0"/>
              <a:t>Water supply</a:t>
            </a:r>
          </a:p>
          <a:p>
            <a:pPr lvl="1"/>
            <a:r>
              <a:rPr lang="en-US" sz="3600" dirty="0"/>
              <a:t>Flood control</a:t>
            </a:r>
          </a:p>
          <a:p>
            <a:pPr lvl="1"/>
            <a:r>
              <a:rPr lang="en-US" sz="3600" dirty="0"/>
              <a:t>Water quality</a:t>
            </a:r>
          </a:p>
          <a:p>
            <a:pPr lvl="1"/>
            <a:r>
              <a:rPr lang="en-US" sz="3600" dirty="0"/>
              <a:t>Aquatic ecosystem</a:t>
            </a:r>
          </a:p>
          <a:p>
            <a:pPr lvl="1"/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4D70E1C-B97C-8042-B59F-71A5CAB7609B}"/>
              </a:ext>
            </a:extLst>
          </p:cNvPr>
          <p:cNvSpPr txBox="1">
            <a:spLocks/>
          </p:cNvSpPr>
          <p:nvPr/>
        </p:nvSpPr>
        <p:spPr>
          <a:xfrm>
            <a:off x="135767" y="50897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Water moves sediment in the streams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0B8E75-2A08-C147-B97B-573A6DF60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73634"/>
            <a:ext cx="5424487" cy="338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94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17774" y="330093"/>
            <a:ext cx="4386546" cy="1325562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Myriad Pro" panose="020B0503030403020204" pitchFamily="34" charset="0"/>
                <a:ea typeface="Arial" charset="0"/>
                <a:cs typeface="Arial" charset="0"/>
              </a:rPr>
              <a:t>Primary producers in streams</a:t>
            </a:r>
          </a:p>
        </p:txBody>
      </p:sp>
      <p:pic>
        <p:nvPicPr>
          <p:cNvPr id="4" name="Picture 2" descr="https://encrypted-tbn1.gstatic.com/images?q=tbn:ANd9GcQ7GM1-MlpFMFo4zte2pIpqrRujUX3fHamErF79-bBHkWQ_u5F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17" b="24256"/>
          <a:stretch/>
        </p:blipFill>
        <p:spPr bwMode="auto">
          <a:xfrm>
            <a:off x="1787428" y="2478972"/>
            <a:ext cx="3645290" cy="270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5281003" y="868057"/>
            <a:ext cx="3145930" cy="3300413"/>
            <a:chOff x="195" y="574"/>
            <a:chExt cx="3523" cy="2772"/>
          </a:xfrm>
        </p:grpSpPr>
        <p:sp>
          <p:nvSpPr>
            <p:cNvPr id="23" name="Freeform 3"/>
            <p:cNvSpPr>
              <a:spLocks/>
            </p:cNvSpPr>
            <p:nvPr/>
          </p:nvSpPr>
          <p:spPr bwMode="auto">
            <a:xfrm>
              <a:off x="2039" y="1253"/>
              <a:ext cx="1482" cy="2093"/>
            </a:xfrm>
            <a:custGeom>
              <a:avLst/>
              <a:gdLst>
                <a:gd name="T0" fmla="*/ 0 w 1536"/>
                <a:gd name="T1" fmla="*/ 0 h 2120"/>
                <a:gd name="T2" fmla="*/ 1536 w 1536"/>
                <a:gd name="T3" fmla="*/ 24 h 2120"/>
                <a:gd name="T4" fmla="*/ 1536 w 1536"/>
                <a:gd name="T5" fmla="*/ 344 h 2120"/>
                <a:gd name="T6" fmla="*/ 0 w 1536"/>
                <a:gd name="T7" fmla="*/ 2120 h 2120"/>
                <a:gd name="T8" fmla="*/ 0 w 1536"/>
                <a:gd name="T9" fmla="*/ 0 h 2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6" h="2120">
                  <a:moveTo>
                    <a:pt x="0" y="0"/>
                  </a:moveTo>
                  <a:cubicBezTo>
                    <a:pt x="517" y="21"/>
                    <a:pt x="1010" y="24"/>
                    <a:pt x="1536" y="24"/>
                  </a:cubicBezTo>
                  <a:lnTo>
                    <a:pt x="1536" y="344"/>
                  </a:lnTo>
                  <a:lnTo>
                    <a:pt x="0" y="2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Line 5"/>
            <p:cNvSpPr>
              <a:spLocks noChangeShapeType="1"/>
            </p:cNvSpPr>
            <p:nvPr/>
          </p:nvSpPr>
          <p:spPr bwMode="auto">
            <a:xfrm flipV="1">
              <a:off x="1117" y="2020"/>
              <a:ext cx="601" cy="0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35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755" y="1725"/>
              <a:ext cx="1241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dirty="0">
                  <a:solidFill>
                    <a:srgbClr val="0099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Nutrients</a:t>
              </a:r>
            </a:p>
          </p:txBody>
        </p:sp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1117" y="2455"/>
              <a:ext cx="620" cy="0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35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27" name="Text Box 8"/>
            <p:cNvSpPr txBox="1">
              <a:spLocks noChangeArrowheads="1"/>
            </p:cNvSpPr>
            <p:nvPr/>
          </p:nvSpPr>
          <p:spPr bwMode="auto">
            <a:xfrm>
              <a:off x="900" y="2145"/>
              <a:ext cx="859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dirty="0">
                  <a:solidFill>
                    <a:srgbClr val="0099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Light</a:t>
              </a:r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 flipV="1">
              <a:off x="1117" y="2975"/>
              <a:ext cx="716" cy="1"/>
            </a:xfrm>
            <a:prstGeom prst="line">
              <a:avLst/>
            </a:prstGeom>
            <a:noFill/>
            <a:ln w="38100">
              <a:solidFill>
                <a:schemeClr val="accent3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35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391" y="2666"/>
              <a:ext cx="1661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dirty="0">
                  <a:solidFill>
                    <a:srgbClr val="0099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Temperature</a:t>
              </a:r>
            </a:p>
          </p:txBody>
        </p:sp>
        <p:sp>
          <p:nvSpPr>
            <p:cNvPr id="30" name="Text Box 17"/>
            <p:cNvSpPr txBox="1">
              <a:spLocks noChangeArrowheads="1"/>
            </p:cNvSpPr>
            <p:nvPr/>
          </p:nvSpPr>
          <p:spPr bwMode="auto">
            <a:xfrm>
              <a:off x="2123" y="574"/>
              <a:ext cx="1595" cy="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sz="2000" b="1" dirty="0">
                  <a:solidFill>
                    <a:srgbClr val="00A2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Biomass Accrual</a:t>
              </a: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195" y="1315"/>
              <a:ext cx="184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b="1" dirty="0">
                  <a:solidFill>
                    <a:srgbClr val="00B05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RESOURCES</a:t>
              </a:r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6930034" y="1651487"/>
            <a:ext cx="3673676" cy="4010026"/>
            <a:chOff x="1962" y="1227"/>
            <a:chExt cx="4114" cy="3368"/>
          </a:xfrm>
        </p:grpSpPr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1962" y="1682"/>
              <a:ext cx="1539" cy="2288"/>
            </a:xfrm>
            <a:custGeom>
              <a:avLst/>
              <a:gdLst>
                <a:gd name="T0" fmla="*/ 1544 w 1560"/>
                <a:gd name="T1" fmla="*/ 232 h 2304"/>
                <a:gd name="T2" fmla="*/ 1552 w 1560"/>
                <a:gd name="T3" fmla="*/ 2296 h 2304"/>
                <a:gd name="T4" fmla="*/ 0 w 1560"/>
                <a:gd name="T5" fmla="*/ 2304 h 2304"/>
                <a:gd name="T6" fmla="*/ 0 w 1560"/>
                <a:gd name="T7" fmla="*/ 1776 h 2304"/>
                <a:gd name="T8" fmla="*/ 1536 w 1560"/>
                <a:gd name="T9" fmla="*/ 0 h 2304"/>
                <a:gd name="T10" fmla="*/ 1536 w 1560"/>
                <a:gd name="T11" fmla="*/ 288 h 2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60" h="2304">
                  <a:moveTo>
                    <a:pt x="1544" y="232"/>
                  </a:moveTo>
                  <a:cubicBezTo>
                    <a:pt x="1560" y="920"/>
                    <a:pt x="1552" y="1608"/>
                    <a:pt x="1552" y="2296"/>
                  </a:cubicBezTo>
                  <a:lnTo>
                    <a:pt x="0" y="2304"/>
                  </a:lnTo>
                  <a:lnTo>
                    <a:pt x="0" y="1776"/>
                  </a:lnTo>
                  <a:lnTo>
                    <a:pt x="1536" y="0"/>
                  </a:lnTo>
                  <a:lnTo>
                    <a:pt x="1536" y="288"/>
                  </a:lnTo>
                </a:path>
              </a:pathLst>
            </a:custGeom>
            <a:solidFill>
              <a:srgbClr val="F7717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3562" y="2163"/>
              <a:ext cx="1152" cy="0"/>
            </a:xfrm>
            <a:prstGeom prst="lin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rgbClr val="F24336"/>
              </a:solidFill>
              <a:round/>
              <a:headEnd type="triangle" w="med" len="med"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350">
                <a:solidFill>
                  <a:srgbClr val="F2433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3557" y="1767"/>
              <a:ext cx="2519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dirty="0">
                  <a:solidFill>
                    <a:srgbClr val="F24336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Substratum stability</a:t>
              </a: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3617" y="2572"/>
              <a:ext cx="1152" cy="0"/>
            </a:xfrm>
            <a:prstGeom prst="lin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rgbClr val="F24336"/>
              </a:solidFill>
              <a:round/>
              <a:headEnd type="triangle" w="med" len="med"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350">
                <a:solidFill>
                  <a:srgbClr val="F24336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3562" y="2206"/>
              <a:ext cx="109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dirty="0">
                  <a:solidFill>
                    <a:srgbClr val="F24336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Velocity</a:t>
              </a:r>
            </a:p>
          </p:txBody>
        </p:sp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2044" y="4000"/>
              <a:ext cx="2104" cy="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Biomass Loss</a:t>
              </a: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3570" y="1227"/>
              <a:ext cx="2399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100" b="1" dirty="0">
                  <a:solidFill>
                    <a:srgbClr val="F24336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DISTURBANCE</a:t>
              </a: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594" y="3446"/>
              <a:ext cx="1152" cy="0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35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3537" y="3068"/>
              <a:ext cx="241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dirty="0" err="1">
                  <a:solidFill>
                    <a:srgbClr val="7030A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Macroinvertebrates</a:t>
              </a:r>
              <a:endParaRPr lang="en-US" dirty="0">
                <a:solidFill>
                  <a:srgbClr val="7030A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>
              <a:off x="3617" y="3828"/>
              <a:ext cx="1152" cy="0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35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21" name="Text Box 24"/>
            <p:cNvSpPr txBox="1">
              <a:spLocks noChangeArrowheads="1"/>
            </p:cNvSpPr>
            <p:nvPr/>
          </p:nvSpPr>
          <p:spPr bwMode="auto">
            <a:xfrm>
              <a:off x="3617" y="3506"/>
              <a:ext cx="695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dirty="0">
                  <a:solidFill>
                    <a:srgbClr val="7030A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Fish</a:t>
              </a:r>
            </a:p>
          </p:txBody>
        </p:sp>
        <p:sp>
          <p:nvSpPr>
            <p:cNvPr id="22" name="Text Box 25"/>
            <p:cNvSpPr txBox="1">
              <a:spLocks noChangeArrowheads="1"/>
            </p:cNvSpPr>
            <p:nvPr/>
          </p:nvSpPr>
          <p:spPr bwMode="auto">
            <a:xfrm>
              <a:off x="3570" y="2761"/>
              <a:ext cx="159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100" b="1" dirty="0">
                  <a:solidFill>
                    <a:srgbClr val="7030A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GRAZING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8382015" y="2280138"/>
            <a:ext cx="2249389" cy="11834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5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743DAC-38AD-3348-8307-48FD2ACD2C67}"/>
              </a:ext>
            </a:extLst>
          </p:cNvPr>
          <p:cNvGrpSpPr/>
          <p:nvPr/>
        </p:nvGrpSpPr>
        <p:grpSpPr>
          <a:xfrm>
            <a:off x="857250" y="138175"/>
            <a:ext cx="4432405" cy="2785864"/>
            <a:chOff x="155596" y="1971628"/>
            <a:chExt cx="2940565" cy="15549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D7D2F0-6020-324A-9725-CD15E1885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596" y="1971628"/>
              <a:ext cx="2829398" cy="155491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9DEE4B-602F-3C40-AD08-F074BCD9AAF7}"/>
                </a:ext>
              </a:extLst>
            </p:cNvPr>
            <p:cNvSpPr/>
            <p:nvPr/>
          </p:nvSpPr>
          <p:spPr>
            <a:xfrm>
              <a:off x="2753693" y="2005254"/>
              <a:ext cx="342468" cy="13187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CE4847-CEF5-4C4E-95ED-A302D681E49D}"/>
              </a:ext>
            </a:extLst>
          </p:cNvPr>
          <p:cNvSpPr txBox="1"/>
          <p:nvPr/>
        </p:nvSpPr>
        <p:spPr>
          <a:xfrm>
            <a:off x="5507816" y="1985478"/>
            <a:ext cx="190999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Disturbance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(movement of particles of different sizes)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14EC1B-DB76-E546-8AB3-73C274F035EE}"/>
              </a:ext>
            </a:extLst>
          </p:cNvPr>
          <p:cNvSpPr txBox="1"/>
          <p:nvPr/>
        </p:nvSpPr>
        <p:spPr>
          <a:xfrm>
            <a:off x="4911526" y="814132"/>
            <a:ext cx="155128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Frequency of sediment transport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9D7CC-E3AD-2D40-9B6A-1465A42A2D88}"/>
              </a:ext>
            </a:extLst>
          </p:cNvPr>
          <p:cNvSpPr txBox="1"/>
          <p:nvPr/>
        </p:nvSpPr>
        <p:spPr>
          <a:xfrm>
            <a:off x="6839438" y="814287"/>
            <a:ext cx="156798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Abundance of small particles in the channel bed (sand)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19D803A-AB23-F243-B173-DAF1E546C5F1}"/>
              </a:ext>
            </a:extLst>
          </p:cNvPr>
          <p:cNvCxnSpPr/>
          <p:nvPr/>
        </p:nvCxnSpPr>
        <p:spPr>
          <a:xfrm flipH="1">
            <a:off x="8169404" y="1728033"/>
            <a:ext cx="574769" cy="24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E65ED52-0BCE-FB48-914D-3EBAADD59C3E}"/>
              </a:ext>
            </a:extLst>
          </p:cNvPr>
          <p:cNvSpPr txBox="1"/>
          <p:nvPr/>
        </p:nvSpPr>
        <p:spPr>
          <a:xfrm>
            <a:off x="8764510" y="1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Rocks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8A46B9D-C9AA-B842-A251-81B8ADC56684}"/>
              </a:ext>
            </a:extLst>
          </p:cNvPr>
          <p:cNvCxnSpPr/>
          <p:nvPr/>
        </p:nvCxnSpPr>
        <p:spPr>
          <a:xfrm>
            <a:off x="4209955" y="1228379"/>
            <a:ext cx="65952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9A851B1-6020-D345-8272-46E3BC874F3A}"/>
              </a:ext>
            </a:extLst>
          </p:cNvPr>
          <p:cNvSpPr txBox="1"/>
          <p:nvPr/>
        </p:nvSpPr>
        <p:spPr>
          <a:xfrm>
            <a:off x="2834440" y="999482"/>
            <a:ext cx="1019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Flow regime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057E71D-A7A8-9445-BF31-5270886FB2CB}"/>
              </a:ext>
            </a:extLst>
          </p:cNvPr>
          <p:cNvCxnSpPr/>
          <p:nvPr/>
        </p:nvCxnSpPr>
        <p:spPr>
          <a:xfrm>
            <a:off x="5713303" y="1566140"/>
            <a:ext cx="266700" cy="3456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34EF9E-F3DC-6845-9B85-7A8110EE47B3}"/>
              </a:ext>
            </a:extLst>
          </p:cNvPr>
          <p:cNvCxnSpPr/>
          <p:nvPr/>
        </p:nvCxnSpPr>
        <p:spPr>
          <a:xfrm flipH="1">
            <a:off x="6934836" y="1534312"/>
            <a:ext cx="219075" cy="3923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0174991-4A90-BB42-B5BE-D19B737B96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601" y="800246"/>
            <a:ext cx="1305358" cy="979019"/>
          </a:xfrm>
          <a:prstGeom prst="rect">
            <a:avLst/>
          </a:prstGeom>
          <a:ln w="12700">
            <a:solidFill>
              <a:srgbClr val="5E3C99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432B9F-B081-ED47-B4AC-96C3386383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314" y="1834560"/>
            <a:ext cx="1372374" cy="1029280"/>
          </a:xfrm>
          <a:prstGeom prst="rect">
            <a:avLst/>
          </a:prstGeom>
          <a:ln w="50800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CF7D73-FD5B-2344-995C-38B257E82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8382" y="2690324"/>
            <a:ext cx="5227088" cy="20000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204B86-934A-D54C-AC93-1B537C449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8382" y="4748875"/>
            <a:ext cx="5906334" cy="16739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BC97DB4-565E-5544-9796-88C1E91B65AF}"/>
              </a:ext>
            </a:extLst>
          </p:cNvPr>
          <p:cNvSpPr txBox="1"/>
          <p:nvPr/>
        </p:nvSpPr>
        <p:spPr>
          <a:xfrm>
            <a:off x="2340027" y="3484034"/>
            <a:ext cx="3012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Movement of large particles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C587F1-DEEF-054C-945D-093B7C2F657C}"/>
              </a:ext>
            </a:extLst>
          </p:cNvPr>
          <p:cNvSpPr txBox="1"/>
          <p:nvPr/>
        </p:nvSpPr>
        <p:spPr>
          <a:xfrm>
            <a:off x="2340027" y="4918846"/>
            <a:ext cx="261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Abrasion of algae from substrata </a:t>
            </a:r>
          </a:p>
        </p:txBody>
      </p:sp>
    </p:spTree>
    <p:extLst>
      <p:ext uri="{BB962C8B-B14F-4D97-AF65-F5344CB8AC3E}">
        <p14:creationId xmlns:p14="http://schemas.microsoft.com/office/powerpoint/2010/main" val="82628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1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BBD58-3325-384E-8019-C40924C31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Watershed Investigation in your SMILE clubs: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FC4E0D7-2F92-4EDA-852C-F752FCFD08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3305900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2774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474" y="1238442"/>
            <a:ext cx="3635926" cy="435575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5C3F4A-255C-4F4C-B7FB-0548A3B36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648" y="1419273"/>
            <a:ext cx="3153580" cy="13581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Resources to use: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2128" y="2865016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D37DB-8CA2-184C-99BB-C3E63512A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648" y="2978254"/>
            <a:ext cx="3153580" cy="24442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>
                <a:solidFill>
                  <a:schemeClr val="tx1"/>
                </a:solidFill>
              </a:rPr>
              <a:t>Stream webs curriculum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chemeClr val="tx1"/>
                </a:solidFill>
              </a:rPr>
              <a:t>Stream Physics lesson and worksheets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chemeClr val="tx1"/>
                </a:solidFill>
              </a:rPr>
              <a:t>Local water and soil conservation district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chemeClr val="tx1"/>
                </a:solidFill>
              </a:rPr>
              <a:t>Extension office</a:t>
            </a:r>
          </a:p>
          <a:p>
            <a:pPr>
              <a:lnSpc>
                <a:spcPct val="90000"/>
              </a:lnSpc>
            </a:pPr>
            <a:r>
              <a:rPr lang="en-US" sz="1600">
                <a:solidFill>
                  <a:schemeClr val="tx1"/>
                </a:solidFill>
              </a:rPr>
              <a:t>Federal and local agencies</a:t>
            </a:r>
          </a:p>
        </p:txBody>
      </p:sp>
      <p:pic>
        <p:nvPicPr>
          <p:cNvPr id="7" name="Graphic 6" descr="Tools">
            <a:extLst>
              <a:ext uri="{FF2B5EF4-FFF2-40B4-BE49-F238E27FC236}">
                <a16:creationId xmlns:a16="http://schemas.microsoft.com/office/drawing/2014/main" id="{B51BA4CA-E0FB-45BD-9D80-09B48D02F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909" y="1852194"/>
            <a:ext cx="3266618" cy="3266618"/>
          </a:xfrm>
          <a:prstGeom prst="rect">
            <a:avLst/>
          </a:prstGeom>
        </p:spPr>
      </p:pic>
      <p:pic>
        <p:nvPicPr>
          <p:cNvPr id="5" name="Picture 4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5891C5F3-1662-8F41-8447-37C642A45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1270" y="1783008"/>
            <a:ext cx="4539987" cy="3404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363FFA6-C551-4935-A474-8B2482E55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78868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3B3921"/>
      </a:dk2>
      <a:lt2>
        <a:srgbClr val="E8E2E4"/>
      </a:lt2>
      <a:accent1>
        <a:srgbClr val="46B388"/>
      </a:accent1>
      <a:accent2>
        <a:srgbClr val="3BB151"/>
      </a:accent2>
      <a:accent3>
        <a:srgbClr val="60B547"/>
      </a:accent3>
      <a:accent4>
        <a:srgbClr val="85AF3A"/>
      </a:accent4>
      <a:accent5>
        <a:srgbClr val="A9A342"/>
      </a:accent5>
      <a:accent6>
        <a:srgbClr val="B1793B"/>
      </a:accent6>
      <a:hlink>
        <a:srgbClr val="7E882D"/>
      </a:hlink>
      <a:folHlink>
        <a:srgbClr val="82828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</Words>
  <Application>Microsoft Macintosh PowerPoint</Application>
  <PresentationFormat>Widescreen</PresentationFormat>
  <Paragraphs>47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Myriad Pro</vt:lpstr>
      <vt:lpstr>RetrospectVTI</vt:lpstr>
      <vt:lpstr>Stream Physics</vt:lpstr>
      <vt:lpstr>What watershed investigation activities have you engaged students in?</vt:lpstr>
      <vt:lpstr>Quantifying the amount of water in streams is important for:</vt:lpstr>
      <vt:lpstr>Primary producers in streams</vt:lpstr>
      <vt:lpstr>PowerPoint Presentation</vt:lpstr>
      <vt:lpstr>Watershed Investigation in your SMILE clubs:</vt:lpstr>
      <vt:lpstr>Resources to use: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 Physics</dc:title>
  <dc:creator>Well, Jay Anthony</dc:creator>
  <cp:lastModifiedBy>Well, Jay Anthony</cp:lastModifiedBy>
  <cp:revision>1</cp:revision>
  <dcterms:created xsi:type="dcterms:W3CDTF">2019-08-07T05:45:01Z</dcterms:created>
  <dcterms:modified xsi:type="dcterms:W3CDTF">2019-08-07T05:45:59Z</dcterms:modified>
</cp:coreProperties>
</file>