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60" r:id="rId3"/>
    <p:sldId id="259" r:id="rId4"/>
    <p:sldId id="257" r:id="rId5"/>
    <p:sldId id="258" r:id="rId6"/>
    <p:sldId id="261" r:id="rId7"/>
    <p:sldId id="262" r:id="rId8"/>
    <p:sldId id="263" r:id="rId9"/>
    <p:sldId id="267" r:id="rId10"/>
    <p:sldId id="264" r:id="rId11"/>
    <p:sldId id="268" r:id="rId12"/>
    <p:sldId id="265" r:id="rId13"/>
    <p:sldId id="266" r:id="rId14"/>
    <p:sldId id="269" r:id="rId15"/>
    <p:sldId id="270" r:id="rId16"/>
    <p:sldId id="271" r:id="rId1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618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1/19/2015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1/19/2015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Survey Design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SMIE High School Challenge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88258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Double Barreled Questions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Questions that ask you two things at the same time. </a:t>
            </a:r>
          </a:p>
          <a:p>
            <a:pPr marL="457200" lvl="1" indent="0">
              <a:buNone/>
            </a:pPr>
            <a:r>
              <a:rPr lang="en-US" dirty="0" smtClean="0"/>
              <a:t>Ex: Do you like chocolate milk AND peanut butter?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smtClean="0"/>
              <a:t>- What if I like them, but just not together?</a:t>
            </a:r>
          </a:p>
          <a:p>
            <a:pPr marL="457200" lvl="1" indent="0">
              <a:buNone/>
            </a:pPr>
            <a:r>
              <a:rPr lang="en-US" dirty="0" smtClean="0"/>
              <a:t>Ex: Would you vote for more sustainable energy IF you got a tax credit?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smtClean="0"/>
              <a:t>- What if I am just pro tax credits in general? </a:t>
            </a:r>
          </a:p>
          <a:p>
            <a:pPr marL="457200" lvl="1" indent="0">
              <a:buNone/>
            </a:pPr>
            <a:endParaRPr lang="en-US" dirty="0"/>
          </a:p>
          <a:p>
            <a:pPr marL="457200" lvl="1" indent="0">
              <a:buNone/>
            </a:pPr>
            <a:r>
              <a:rPr lang="en-US" dirty="0" smtClean="0"/>
              <a:t>Pros: None. </a:t>
            </a:r>
          </a:p>
          <a:p>
            <a:pPr marL="457200" lvl="1" indent="0">
              <a:buNone/>
            </a:pPr>
            <a:r>
              <a:rPr lang="en-US" dirty="0" smtClean="0"/>
              <a:t>Cons: Confusing and misleading. </a:t>
            </a:r>
          </a:p>
          <a:p>
            <a:pPr marL="457200" lvl="1" indent="0">
              <a:buNone/>
            </a:pPr>
            <a:r>
              <a:rPr lang="en-US" dirty="0" smtClean="0"/>
              <a:t>Advice:  Better to break into two questions, then have the person ask them in order.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5352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Ordering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Simple Rules</a:t>
            </a:r>
          </a:p>
          <a:p>
            <a:pPr lvl="1"/>
            <a:r>
              <a:rPr lang="en-US" dirty="0" smtClean="0"/>
              <a:t>Start the survey with easier/safe questions first</a:t>
            </a:r>
          </a:p>
          <a:p>
            <a:pPr lvl="1"/>
            <a:r>
              <a:rPr lang="en-US" dirty="0" smtClean="0"/>
              <a:t>Order survey questions logically: address same concept, builds on same idea, teases out initial questions</a:t>
            </a:r>
          </a:p>
          <a:p>
            <a:pPr lvl="1"/>
            <a:r>
              <a:rPr lang="en-US" dirty="0" smtClean="0"/>
              <a:t>No double barrel </a:t>
            </a:r>
          </a:p>
          <a:p>
            <a:pPr lvl="1"/>
            <a:r>
              <a:rPr lang="en-US" dirty="0" smtClean="0"/>
              <a:t>Keep the survey as short as possible to still get good data</a:t>
            </a:r>
          </a:p>
          <a:p>
            <a:pPr lvl="1"/>
            <a:r>
              <a:rPr lang="en-US" dirty="0" smtClean="0"/>
              <a:t>Keep redundancy to a minimum (e.g. questions addressing the same things)</a:t>
            </a:r>
          </a:p>
          <a:p>
            <a:pPr lvl="1"/>
            <a:r>
              <a:rPr lang="en-US" dirty="0" smtClean="0"/>
              <a:t>Clear Directions</a:t>
            </a:r>
          </a:p>
          <a:p>
            <a:pPr lvl="1"/>
            <a:r>
              <a:rPr lang="en-US" dirty="0" smtClean="0"/>
              <a:t>Demographics at the end of the survey</a:t>
            </a:r>
          </a:p>
        </p:txBody>
      </p:sp>
    </p:spTree>
    <p:extLst>
      <p:ext uri="{BB962C8B-B14F-4D97-AF65-F5344CB8AC3E}">
        <p14:creationId xmlns:p14="http://schemas.microsoft.com/office/powerpoint/2010/main" val="1681554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 Pilot or Not to Pilot?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Please Pilot. </a:t>
            </a:r>
          </a:p>
          <a:p>
            <a:r>
              <a:rPr lang="en-US" dirty="0" smtClean="0"/>
              <a:t>Pros</a:t>
            </a:r>
          </a:p>
          <a:p>
            <a:pPr lvl="1"/>
            <a:r>
              <a:rPr lang="en-US" dirty="0" smtClean="0"/>
              <a:t>Helps refine questions</a:t>
            </a:r>
          </a:p>
          <a:p>
            <a:pPr lvl="2"/>
            <a:r>
              <a:rPr lang="en-US" dirty="0" smtClean="0"/>
              <a:t>Re-written/Edit questions</a:t>
            </a:r>
          </a:p>
          <a:p>
            <a:pPr lvl="2"/>
            <a:r>
              <a:rPr lang="en-US" dirty="0" smtClean="0"/>
              <a:t>Throughout questions that do not relate to others</a:t>
            </a:r>
          </a:p>
          <a:p>
            <a:pPr lvl="2"/>
            <a:r>
              <a:rPr lang="en-US" dirty="0" smtClean="0"/>
              <a:t>Add more detailed questions</a:t>
            </a:r>
          </a:p>
          <a:p>
            <a:pPr lvl="2"/>
            <a:r>
              <a:rPr lang="en-US" dirty="0" smtClean="0"/>
              <a:t>Revise Instructions</a:t>
            </a:r>
          </a:p>
          <a:p>
            <a:r>
              <a:rPr lang="en-US" dirty="0" smtClean="0"/>
              <a:t>Pilot with..</a:t>
            </a:r>
          </a:p>
          <a:p>
            <a:pPr lvl="1"/>
            <a:r>
              <a:rPr lang="en-US" dirty="0" smtClean="0"/>
              <a:t>Peers, family, members of their club. </a:t>
            </a:r>
          </a:p>
          <a:p>
            <a:pPr lvl="1"/>
            <a:r>
              <a:rPr lang="en-US" dirty="0" smtClean="0"/>
              <a:t>Small sample size</a:t>
            </a:r>
          </a:p>
          <a:p>
            <a:pPr lvl="1"/>
            <a:r>
              <a:rPr lang="en-US" dirty="0" smtClean="0"/>
              <a:t>Discuss how the survey went with them after they take it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0360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to do once the data is collected…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Get the data into a useable format</a:t>
            </a:r>
          </a:p>
          <a:p>
            <a:pPr lvl="1"/>
            <a:r>
              <a:rPr lang="en-US" dirty="0" smtClean="0"/>
              <a:t>Combine all students data into one document that can be shared and manipulated</a:t>
            </a:r>
          </a:p>
          <a:p>
            <a:pPr lvl="2"/>
            <a:r>
              <a:rPr lang="en-US" dirty="0" smtClean="0"/>
              <a:t>Excel</a:t>
            </a:r>
          </a:p>
          <a:p>
            <a:pPr lvl="2"/>
            <a:r>
              <a:rPr lang="en-US" dirty="0" smtClean="0"/>
              <a:t>Google Spread Sheets </a:t>
            </a:r>
          </a:p>
          <a:p>
            <a:pPr lvl="1"/>
            <a:r>
              <a:rPr lang="en-US" dirty="0" smtClean="0"/>
              <a:t>Save one file as “RAW”</a:t>
            </a:r>
          </a:p>
          <a:p>
            <a:pPr lvl="1"/>
            <a:r>
              <a:rPr lang="en-US" dirty="0" smtClean="0"/>
              <a:t>Save one file as “WORKING”</a:t>
            </a:r>
          </a:p>
          <a:p>
            <a:pPr lvl="1"/>
            <a:r>
              <a:rPr lang="en-US" dirty="0" smtClean="0"/>
              <a:t>Use working file to interpret for findings, to make charts, etc. </a:t>
            </a:r>
          </a:p>
          <a:p>
            <a:pPr lvl="1"/>
            <a:r>
              <a:rPr lang="en-US" dirty="0" smtClean="0"/>
              <a:t>End Goal: How can you use this data to make claims about your population’s </a:t>
            </a:r>
            <a:r>
              <a:rPr lang="en-US" dirty="0"/>
              <a:t>knowledge of Bioenergy, and needs, wants, attitudes regarding the perceived impacts of bioenergy in </a:t>
            </a:r>
            <a:r>
              <a:rPr lang="en-US" dirty="0" smtClean="0"/>
              <a:t>their community?</a:t>
            </a:r>
          </a:p>
          <a:p>
            <a:pPr lvl="2"/>
            <a:r>
              <a:rPr lang="en-US" dirty="0" smtClean="0"/>
              <a:t>What visual aids/numbers help make that clear!</a:t>
            </a:r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7696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Survey Design Activity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775013"/>
            <a:ext cx="8596668" cy="4266350"/>
          </a:xfrm>
        </p:spPr>
        <p:txBody>
          <a:bodyPr>
            <a:normAutofit lnSpcReduction="10000"/>
          </a:bodyPr>
          <a:lstStyle/>
          <a:p>
            <a:pPr fontAlgn="base"/>
            <a:r>
              <a:rPr lang="en-US" dirty="0" smtClean="0"/>
              <a:t>See description of </a:t>
            </a:r>
            <a:r>
              <a:rPr lang="en-US" dirty="0"/>
              <a:t>S</a:t>
            </a:r>
            <a:r>
              <a:rPr lang="en-US" dirty="0" smtClean="0"/>
              <a:t>ample Population</a:t>
            </a:r>
            <a:endParaRPr lang="en-US" dirty="0"/>
          </a:p>
          <a:p>
            <a:pPr fontAlgn="base"/>
            <a:r>
              <a:rPr lang="en-US" dirty="0" smtClean="0"/>
              <a:t>Individually, create </a:t>
            </a:r>
            <a:r>
              <a:rPr lang="en-US" dirty="0"/>
              <a:t>list of 15 </a:t>
            </a:r>
            <a:r>
              <a:rPr lang="en-US" dirty="0" smtClean="0"/>
              <a:t>“things” that you need </a:t>
            </a:r>
            <a:r>
              <a:rPr lang="en-US" dirty="0"/>
              <a:t>to know </a:t>
            </a:r>
            <a:r>
              <a:rPr lang="en-US" dirty="0" smtClean="0"/>
              <a:t>about the population </a:t>
            </a:r>
          </a:p>
          <a:p>
            <a:pPr lvl="1" fontAlgn="base"/>
            <a:r>
              <a:rPr lang="en-US" dirty="0" smtClean="0"/>
              <a:t>Combine you list with 2 or 3 other people’s to create a group </a:t>
            </a:r>
            <a:r>
              <a:rPr lang="en-US" dirty="0"/>
              <a:t>list of </a:t>
            </a:r>
            <a:r>
              <a:rPr lang="en-US" dirty="0" smtClean="0"/>
              <a:t>7-10 “things” </a:t>
            </a:r>
            <a:endParaRPr lang="en-US" dirty="0"/>
          </a:p>
          <a:p>
            <a:pPr lvl="1" fontAlgn="base"/>
            <a:r>
              <a:rPr lang="en-US" dirty="0" smtClean="0"/>
              <a:t>Select the 5 most important</a:t>
            </a:r>
          </a:p>
          <a:p>
            <a:pPr lvl="1" fontAlgn="base"/>
            <a:r>
              <a:rPr lang="en-US" dirty="0" smtClean="0"/>
              <a:t>Write Ten Questions to address those 5 “things”</a:t>
            </a:r>
          </a:p>
          <a:p>
            <a:pPr lvl="2" fontAlgn="base"/>
            <a:r>
              <a:rPr lang="en-US" dirty="0" smtClean="0"/>
              <a:t>Note: Who are the right people to get this information from?  How will you check for that when you give out the survey?</a:t>
            </a:r>
          </a:p>
          <a:p>
            <a:pPr lvl="1" fontAlgn="base"/>
            <a:r>
              <a:rPr lang="en-US" dirty="0" smtClean="0"/>
              <a:t>End </a:t>
            </a:r>
            <a:r>
              <a:rPr lang="en-US" dirty="0"/>
              <a:t>Goal: To gain a deeper understanding of your local communities </a:t>
            </a:r>
            <a:r>
              <a:rPr lang="en-US" b="1" dirty="0"/>
              <a:t>knowledge of Bioenergy, and needs, wants, attitudes regarding the perceived impacts of bioenergy in your community to inform </a:t>
            </a:r>
            <a:r>
              <a:rPr lang="en-US" dirty="0"/>
              <a:t>the create an advocacy presentation for your communities town hall meeting. </a:t>
            </a:r>
            <a:endParaRPr lang="en-US" dirty="0" smtClean="0"/>
          </a:p>
          <a:p>
            <a:pPr lvl="1" fontAlgn="base"/>
            <a:r>
              <a:rPr lang="en-US" dirty="0" smtClean="0"/>
              <a:t>I will be coming around to see the progress! Writing a survey is that detailed, nitty-gritty, kind of work</a:t>
            </a:r>
          </a:p>
          <a:p>
            <a:pPr lvl="1" fontAlgn="base"/>
            <a:endParaRPr lang="en-US" dirty="0"/>
          </a:p>
          <a:p>
            <a:pPr fontAlgn="base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10299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Share Out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627095"/>
            <a:ext cx="8596668" cy="441426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Each Group:</a:t>
            </a:r>
          </a:p>
          <a:p>
            <a:r>
              <a:rPr lang="en-US" dirty="0" smtClean="0"/>
              <a:t>What were you groups 5 most important things?</a:t>
            </a:r>
          </a:p>
          <a:p>
            <a:r>
              <a:rPr lang="en-US" dirty="0" smtClean="0"/>
              <a:t>What was challenging and easy for your group?</a:t>
            </a:r>
          </a:p>
          <a:p>
            <a:r>
              <a:rPr lang="en-US" dirty="0" smtClean="0"/>
              <a:t>Can you share a few of your questions? </a:t>
            </a:r>
          </a:p>
          <a:p>
            <a:pPr lvl="1"/>
            <a:r>
              <a:rPr lang="en-US" dirty="0" smtClean="0"/>
              <a:t>What kind of questions did your group choose and why?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Whole Class:</a:t>
            </a:r>
          </a:p>
          <a:p>
            <a:pPr lvl="1"/>
            <a:r>
              <a:rPr lang="en-US" dirty="0" smtClean="0"/>
              <a:t>Is every group’s most important items the same? </a:t>
            </a:r>
          </a:p>
          <a:p>
            <a:pPr lvl="1"/>
            <a:r>
              <a:rPr lang="en-US" dirty="0" smtClean="0"/>
              <a:t>How can you overcome that variability? </a:t>
            </a:r>
          </a:p>
          <a:p>
            <a:pPr lvl="1"/>
            <a:r>
              <a:rPr lang="en-US" dirty="0" smtClean="0"/>
              <a:t>What do you need to consider when working with your students? 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2794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Conclusion…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?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7266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Survey Experience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Have you used a survey before in class?</a:t>
            </a:r>
          </a:p>
          <a:p>
            <a:r>
              <a:rPr lang="en-US" dirty="0" smtClean="0"/>
              <a:t>How did you use the survey?</a:t>
            </a:r>
          </a:p>
          <a:p>
            <a:pPr lvl="1"/>
            <a:r>
              <a:rPr lang="en-US" dirty="0" smtClean="0"/>
              <a:t>Personal feedback, integrated into a lesson, etc. </a:t>
            </a:r>
          </a:p>
          <a:p>
            <a:r>
              <a:rPr lang="en-US" dirty="0" smtClean="0"/>
              <a:t>How was it for you, as a teacher, and for your students?</a:t>
            </a:r>
          </a:p>
          <a:p>
            <a:r>
              <a:rPr lang="en-US" dirty="0" smtClean="0"/>
              <a:t>What was challenging about that experience for you?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245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End in Mind</a:t>
            </a:r>
          </a:p>
          <a:p>
            <a:r>
              <a:rPr lang="en-US" dirty="0" smtClean="0"/>
              <a:t>Survey Design</a:t>
            </a:r>
          </a:p>
          <a:p>
            <a:pPr lvl="1"/>
            <a:r>
              <a:rPr lang="en-US" dirty="0" smtClean="0"/>
              <a:t>Who to collect data from</a:t>
            </a:r>
          </a:p>
          <a:p>
            <a:pPr lvl="1"/>
            <a:r>
              <a:rPr lang="en-US" dirty="0" smtClean="0"/>
              <a:t>What kind of data to collect</a:t>
            </a:r>
          </a:p>
          <a:p>
            <a:pPr lvl="1"/>
            <a:r>
              <a:rPr lang="en-US" dirty="0" smtClean="0"/>
              <a:t>How to collect that data</a:t>
            </a:r>
          </a:p>
          <a:p>
            <a:pPr lvl="2"/>
            <a:r>
              <a:rPr lang="en-US" dirty="0" smtClean="0"/>
              <a:t>Question variations</a:t>
            </a:r>
          </a:p>
          <a:p>
            <a:pPr lvl="1"/>
            <a:r>
              <a:rPr lang="en-US" dirty="0" smtClean="0"/>
              <a:t>Ordering Questions</a:t>
            </a:r>
          </a:p>
          <a:p>
            <a:pPr lvl="1"/>
            <a:r>
              <a:rPr lang="en-US" dirty="0"/>
              <a:t>To Pilot or not to Pilot </a:t>
            </a:r>
            <a:endParaRPr lang="en-US" dirty="0" smtClean="0"/>
          </a:p>
          <a:p>
            <a:r>
              <a:rPr lang="en-US" dirty="0" smtClean="0"/>
              <a:t>What to do with the data once you have collected it?</a:t>
            </a:r>
          </a:p>
          <a:p>
            <a:r>
              <a:rPr lang="en-US" dirty="0" smtClean="0"/>
              <a:t>Survey Design Activity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3646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Start with the end in mind…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Goal: To gain a deeper understanding of your local communities knowledge of Bioenergy, and needs, wants, attitudes regarding the perceived impacts of bioenergy in your community to inform the </a:t>
            </a:r>
            <a:r>
              <a:rPr lang="en-US" u="sng" dirty="0"/>
              <a:t>create an advocacy presentation </a:t>
            </a:r>
            <a:r>
              <a:rPr lang="en-US" u="sng" dirty="0" smtClean="0"/>
              <a:t>for </a:t>
            </a:r>
            <a:r>
              <a:rPr lang="en-US" u="sng" dirty="0"/>
              <a:t>your communities town hall meeting. </a:t>
            </a:r>
            <a:endParaRPr lang="en-US" u="sng" dirty="0" smtClean="0"/>
          </a:p>
          <a:p>
            <a:pPr marL="0" indent="0">
              <a:buNone/>
            </a:pPr>
            <a:endParaRPr lang="en-US" dirty="0"/>
          </a:p>
          <a:p>
            <a:r>
              <a:rPr lang="en-US" dirty="0" smtClean="0"/>
              <a:t>What will the end project look like?</a:t>
            </a:r>
          </a:p>
          <a:p>
            <a:r>
              <a:rPr lang="en-US" dirty="0" smtClean="0"/>
              <a:t>What do you need to know to make that happen?</a:t>
            </a:r>
          </a:p>
          <a:p>
            <a:pPr marL="0" indent="0">
              <a:buNone/>
            </a:pP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13774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Who to collect information from…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</a:t>
            </a:r>
            <a:r>
              <a:rPr lang="en-US" i="1" dirty="0" smtClean="0"/>
              <a:t>they </a:t>
            </a:r>
            <a:r>
              <a:rPr lang="en-US" dirty="0" smtClean="0"/>
              <a:t>know makes </a:t>
            </a:r>
            <a:r>
              <a:rPr lang="en-US" i="1" dirty="0" smtClean="0"/>
              <a:t>them </a:t>
            </a:r>
            <a:r>
              <a:rPr lang="en-US" dirty="0" smtClean="0"/>
              <a:t>special. </a:t>
            </a:r>
          </a:p>
          <a:p>
            <a:pPr lvl="1"/>
            <a:r>
              <a:rPr lang="en-US" dirty="0" smtClean="0"/>
              <a:t>Who is your population?</a:t>
            </a:r>
          </a:p>
          <a:p>
            <a:pPr lvl="1"/>
            <a:r>
              <a:rPr lang="en-US" dirty="0" smtClean="0"/>
              <a:t>How do you define your population?</a:t>
            </a:r>
          </a:p>
          <a:p>
            <a:r>
              <a:rPr lang="en-US" dirty="0" smtClean="0"/>
              <a:t>How will you know you are surveying the “right” people?</a:t>
            </a:r>
          </a:p>
          <a:p>
            <a:pPr lvl="1"/>
            <a:r>
              <a:rPr lang="en-US" dirty="0" smtClean="0"/>
              <a:t>Demographic  questions at the end of a survey.</a:t>
            </a:r>
          </a:p>
          <a:p>
            <a:pPr lvl="1"/>
            <a:r>
              <a:rPr lang="en-US" dirty="0" smtClean="0"/>
              <a:t>Always at the end.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14076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to collect that data…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Question </a:t>
            </a:r>
            <a:r>
              <a:rPr lang="en-US" dirty="0" smtClean="0"/>
              <a:t>Variations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 marL="114300" indent="0">
              <a:buNone/>
            </a:pPr>
            <a:r>
              <a:rPr lang="en-US" u="sng" dirty="0" smtClean="0"/>
              <a:t>Types</a:t>
            </a:r>
            <a:endParaRPr lang="en-US" u="sng" dirty="0"/>
          </a:p>
          <a:p>
            <a:r>
              <a:rPr lang="en-US" dirty="0"/>
              <a:t>Open vs. Closed</a:t>
            </a:r>
          </a:p>
          <a:p>
            <a:r>
              <a:rPr lang="en-US" dirty="0"/>
              <a:t>Double Barrel </a:t>
            </a:r>
          </a:p>
          <a:p>
            <a:pPr marL="114300" indent="0">
              <a:buNone/>
            </a:pPr>
            <a:r>
              <a:rPr lang="en-US" u="sng" dirty="0"/>
              <a:t>Styles</a:t>
            </a:r>
          </a:p>
          <a:p>
            <a:r>
              <a:rPr lang="en-US" dirty="0"/>
              <a:t>Free Response</a:t>
            </a:r>
          </a:p>
          <a:p>
            <a:r>
              <a:rPr lang="en-US" dirty="0"/>
              <a:t>Multiple Choice</a:t>
            </a:r>
          </a:p>
          <a:p>
            <a:pPr lvl="1"/>
            <a:r>
              <a:rPr lang="en-US" dirty="0" smtClean="0"/>
              <a:t>Exhaustive</a:t>
            </a:r>
          </a:p>
          <a:p>
            <a:r>
              <a:rPr lang="en-US" dirty="0" smtClean="0"/>
              <a:t>Yes/No</a:t>
            </a:r>
            <a:endParaRPr lang="en-US" dirty="0"/>
          </a:p>
          <a:p>
            <a:r>
              <a:rPr lang="en-US" dirty="0"/>
              <a:t>Rankings</a:t>
            </a:r>
          </a:p>
          <a:p>
            <a:r>
              <a:rPr lang="en-US" dirty="0"/>
              <a:t>Likert Scale</a:t>
            </a:r>
          </a:p>
          <a:p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How will the Results look?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70000" lnSpcReduction="20000"/>
          </a:bodyPr>
          <a:lstStyle/>
          <a:p>
            <a:pPr marL="114300" indent="0">
              <a:buNone/>
            </a:pPr>
            <a:r>
              <a:rPr lang="en-US" sz="2000" u="sng" dirty="0"/>
              <a:t>Figures</a:t>
            </a:r>
          </a:p>
          <a:p>
            <a:r>
              <a:rPr lang="en-US" sz="2000" dirty="0" smtClean="0"/>
              <a:t>Bar</a:t>
            </a:r>
            <a:endParaRPr lang="en-US" sz="2000" dirty="0"/>
          </a:p>
          <a:p>
            <a:r>
              <a:rPr lang="en-US" sz="2000" dirty="0"/>
              <a:t>Pie </a:t>
            </a:r>
            <a:r>
              <a:rPr lang="en-US" sz="2000" dirty="0" smtClean="0"/>
              <a:t>Chart</a:t>
            </a:r>
          </a:p>
          <a:p>
            <a:r>
              <a:rPr lang="en-US" sz="2000" dirty="0" smtClean="0"/>
              <a:t>Word Count</a:t>
            </a:r>
          </a:p>
          <a:p>
            <a:pPr marL="0" indent="0">
              <a:buNone/>
            </a:pPr>
            <a:r>
              <a:rPr lang="en-US" sz="2000" u="sng" dirty="0"/>
              <a:t>Statistical </a:t>
            </a:r>
            <a:r>
              <a:rPr lang="en-US" sz="2000" u="sng" dirty="0" smtClean="0"/>
              <a:t>Representations</a:t>
            </a:r>
            <a:endParaRPr lang="en-US" sz="2000" dirty="0" smtClean="0"/>
          </a:p>
          <a:p>
            <a:r>
              <a:rPr lang="en-US" sz="2000" dirty="0" smtClean="0"/>
              <a:t>Descriptive Stats</a:t>
            </a:r>
          </a:p>
          <a:p>
            <a:pPr lvl="1"/>
            <a:r>
              <a:rPr lang="en-US" sz="2000" dirty="0" smtClean="0"/>
              <a:t>Averages, Percentages</a:t>
            </a:r>
          </a:p>
          <a:p>
            <a:pPr lvl="1"/>
            <a:r>
              <a:rPr lang="en-US" sz="2000" dirty="0" smtClean="0"/>
              <a:t> Min/Max, Mode</a:t>
            </a:r>
          </a:p>
          <a:p>
            <a:r>
              <a:rPr lang="en-US" sz="2000" dirty="0" smtClean="0"/>
              <a:t>More Stats	</a:t>
            </a:r>
          </a:p>
          <a:p>
            <a:pPr lvl="1"/>
            <a:r>
              <a:rPr lang="en-US" sz="2000" dirty="0" smtClean="0"/>
              <a:t>Correlations/scatter plot</a:t>
            </a:r>
          </a:p>
          <a:p>
            <a:pPr lvl="1"/>
            <a:r>
              <a:rPr lang="en-US" sz="2000" dirty="0" smtClean="0"/>
              <a:t>T- Tests</a:t>
            </a:r>
          </a:p>
          <a:p>
            <a:pPr lvl="1"/>
            <a:endParaRPr lang="en-US" sz="1700" dirty="0" smtClean="0"/>
          </a:p>
          <a:p>
            <a:endParaRPr lang="en-US" sz="1900" dirty="0"/>
          </a:p>
          <a:p>
            <a:endParaRPr lang="en-US" dirty="0" smtClean="0"/>
          </a:p>
          <a:p>
            <a:endParaRPr lang="en-US" dirty="0" smtClean="0"/>
          </a:p>
          <a:p>
            <a:pPr marL="0" indent="0">
              <a:buNone/>
            </a:pPr>
            <a:endParaRPr lang="en-US" b="1" u="sng" dirty="0" smtClean="0"/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1003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Variations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Open Ended Questions</a:t>
            </a:r>
          </a:p>
          <a:p>
            <a:pPr lvl="1"/>
            <a:r>
              <a:rPr lang="en-US" dirty="0" smtClean="0"/>
              <a:t>Free Response</a:t>
            </a:r>
            <a:endParaRPr lang="en-US" dirty="0"/>
          </a:p>
          <a:p>
            <a:pPr marL="457200" lvl="1" indent="0">
              <a:buNone/>
            </a:pPr>
            <a:r>
              <a:rPr lang="en-US" dirty="0" smtClean="0"/>
              <a:t>Ex:  When you hear bioenergy what comes to mind?</a:t>
            </a:r>
          </a:p>
          <a:p>
            <a:pPr marL="457200" lvl="1" indent="0">
              <a:buNone/>
            </a:pPr>
            <a:r>
              <a:rPr lang="en-US" dirty="0" smtClean="0"/>
              <a:t>Bioenergy is energy that comes from life, like corn.</a:t>
            </a:r>
          </a:p>
          <a:p>
            <a:pPr marL="457200" lvl="1" indent="0">
              <a:buNone/>
            </a:pPr>
            <a:r>
              <a:rPr lang="en-US" dirty="0" smtClean="0"/>
              <a:t>Bioenergy is energy that is made from decomposing or burning stuff. </a:t>
            </a:r>
          </a:p>
          <a:p>
            <a:pPr marL="457200" lvl="1" indent="0">
              <a:buNone/>
            </a:pPr>
            <a:r>
              <a:rPr lang="en-US" dirty="0" smtClean="0"/>
              <a:t>Bioenergy sounds like renewable or green energy, it doesn’t have to do with fossil fuels</a:t>
            </a:r>
          </a:p>
          <a:p>
            <a:pPr marL="457200" lvl="1" indent="0">
              <a:buNone/>
            </a:pPr>
            <a:r>
              <a:rPr lang="en-US" dirty="0" smtClean="0"/>
              <a:t>I never heard of it… </a:t>
            </a:r>
          </a:p>
          <a:p>
            <a:pPr marL="457200" lvl="1" indent="0">
              <a:buNone/>
            </a:pPr>
            <a:r>
              <a:rPr lang="en-US" dirty="0" smtClean="0"/>
              <a:t>Pros: Helps to get detailed answers. </a:t>
            </a:r>
          </a:p>
          <a:p>
            <a:pPr marL="457200" lvl="1" indent="0">
              <a:buNone/>
            </a:pPr>
            <a:r>
              <a:rPr lang="en-US" dirty="0" smtClean="0"/>
              <a:t>Cons: Can get a lot of variation and a long time for analysis.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344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Variations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Close Ended Questions</a:t>
            </a:r>
          </a:p>
          <a:p>
            <a:pPr lvl="1"/>
            <a:r>
              <a:rPr lang="en-US" dirty="0" smtClean="0"/>
              <a:t>Multiple Choice, Likert Scales, Rankings</a:t>
            </a:r>
          </a:p>
          <a:p>
            <a:pPr lvl="2"/>
            <a:r>
              <a:rPr lang="en-US" dirty="0" smtClean="0"/>
              <a:t>They are using an answer provided!</a:t>
            </a:r>
            <a:endParaRPr lang="en-US" dirty="0"/>
          </a:p>
          <a:p>
            <a:pPr marL="457200" lvl="1" indent="0">
              <a:buNone/>
            </a:pPr>
            <a:r>
              <a:rPr lang="en-US" dirty="0" smtClean="0"/>
              <a:t>Ex:  When you consider Energy, Rank what is more important to you?</a:t>
            </a:r>
          </a:p>
          <a:p>
            <a:pPr marL="457200" lvl="1" indent="0">
              <a:buNone/>
            </a:pPr>
            <a:r>
              <a:rPr lang="en-US" dirty="0" smtClean="0"/>
              <a:t>1: Environmental Impact, 2: Cost, 3: Sustainability, 4: Job Creation, 5: Energy Independence</a:t>
            </a:r>
          </a:p>
          <a:p>
            <a:pPr marL="457200" lvl="1" indent="0">
              <a:buNone/>
            </a:pPr>
            <a:r>
              <a:rPr lang="en-US" dirty="0" smtClean="0"/>
              <a:t>1: Job Creation, 2: Energy Independence, 3: Cost, 4: Sustainability, 5: Environment Impact</a:t>
            </a:r>
          </a:p>
          <a:p>
            <a:pPr marL="457200" lvl="1" indent="0">
              <a:buNone/>
            </a:pPr>
            <a:r>
              <a:rPr lang="en-US" dirty="0" smtClean="0"/>
              <a:t>1: Other: Ability to promote the Economy, 2: Job Creation, 3: I do not really care about the other ones… </a:t>
            </a:r>
          </a:p>
          <a:p>
            <a:pPr marL="457200" lvl="1" indent="0">
              <a:buNone/>
            </a:pPr>
            <a:r>
              <a:rPr lang="en-US" dirty="0" smtClean="0"/>
              <a:t>Pros: Easier Analysis. </a:t>
            </a:r>
          </a:p>
          <a:p>
            <a:pPr marL="457200" lvl="1" indent="0">
              <a:buNone/>
            </a:pPr>
            <a:r>
              <a:rPr lang="en-US" dirty="0" smtClean="0"/>
              <a:t>Cons: Must pilot, Needs clear directions, can be a long survey.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30623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Variations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Likert Questions </a:t>
            </a:r>
          </a:p>
          <a:p>
            <a:pPr lvl="1"/>
            <a:r>
              <a:rPr lang="en-US" dirty="0" smtClean="0"/>
              <a:t>Close Ended</a:t>
            </a:r>
          </a:p>
          <a:p>
            <a:pPr marL="457200" lvl="1" indent="0">
              <a:buNone/>
            </a:pPr>
            <a:r>
              <a:rPr lang="en-US" dirty="0"/>
              <a:t>Ex: </a:t>
            </a:r>
            <a:r>
              <a:rPr lang="en-US" dirty="0" smtClean="0"/>
              <a:t>Bioenergy is a way to create sustainable energy in the U.S.</a:t>
            </a:r>
          </a:p>
          <a:p>
            <a:pPr marL="457200" lvl="1" indent="0">
              <a:buNone/>
            </a:pPr>
            <a:r>
              <a:rPr lang="en-US" dirty="0" smtClean="0"/>
              <a:t>Ex: Bioenergy is a good possibility in the PNW</a:t>
            </a:r>
            <a:endParaRPr lang="en-US" dirty="0"/>
          </a:p>
          <a:p>
            <a:pPr marL="457200" lvl="1" indent="0">
              <a:buNone/>
            </a:pPr>
            <a:r>
              <a:rPr lang="en-US" dirty="0"/>
              <a:t>1 to 5, 1 is Strongly Agree and 5 is Strongly Disagree. </a:t>
            </a:r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r>
              <a:rPr lang="en-US" dirty="0" smtClean="0"/>
              <a:t>Pros: Allows to compare values, attitudes, beliefs. Very good to have before an open response. </a:t>
            </a:r>
          </a:p>
          <a:p>
            <a:pPr marL="457200" lvl="1" indent="0">
              <a:buNone/>
            </a:pPr>
            <a:r>
              <a:rPr lang="en-US" dirty="0" smtClean="0"/>
              <a:t>Cons: More complicated analysis, but still simple.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4736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95</TotalTime>
  <Words>1045</Words>
  <Application>Microsoft Office PowerPoint</Application>
  <PresentationFormat>Widescreen</PresentationFormat>
  <Paragraphs>153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0" baseType="lpstr">
      <vt:lpstr>Arial</vt:lpstr>
      <vt:lpstr>Trebuchet MS</vt:lpstr>
      <vt:lpstr>Wingdings 3</vt:lpstr>
      <vt:lpstr>Facet</vt:lpstr>
      <vt:lpstr>Survey Design</vt:lpstr>
      <vt:lpstr>Your Survey Experience</vt:lpstr>
      <vt:lpstr>Outline</vt:lpstr>
      <vt:lpstr>Start with the end in mind…</vt:lpstr>
      <vt:lpstr>Who to collect information from…</vt:lpstr>
      <vt:lpstr>How to collect that data…</vt:lpstr>
      <vt:lpstr>Question Variations</vt:lpstr>
      <vt:lpstr>Question Variations</vt:lpstr>
      <vt:lpstr>Question Variations</vt:lpstr>
      <vt:lpstr>Double Barreled Questions</vt:lpstr>
      <vt:lpstr>Ordering Questions</vt:lpstr>
      <vt:lpstr>To Pilot or Not to Pilot?</vt:lpstr>
      <vt:lpstr>What to do once the data is collected…</vt:lpstr>
      <vt:lpstr>Survey Design Activity </vt:lpstr>
      <vt:lpstr>Share Out</vt:lpstr>
      <vt:lpstr>Conclusion…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Survey Design</dc:title>
  <dc:creator>User</dc:creator>
  <cp:lastModifiedBy>User</cp:lastModifiedBy>
  <cp:revision>10</cp:revision>
  <dcterms:created xsi:type="dcterms:W3CDTF">2015-01-19T19:18:20Z</dcterms:created>
  <dcterms:modified xsi:type="dcterms:W3CDTF">2015-01-19T20:54:01Z</dcterms:modified>
</cp:coreProperties>
</file>

<file path=docProps/thumbnail.jpeg>
</file>