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 showSpecialPlsOnTitleSld="0">
  <p:sldMasterIdLst>
    <p:sldMasterId id="2147483656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y="6858000" cx="9144000"/>
  <p:notesSz cx="6991350" cy="9282100"/>
  <p:embeddedFontLst>
    <p:embeddedFont>
      <p:font typeface="Carme"/>
      <p:regular r:id="rId19"/>
    </p:embeddedFont>
    <p:embeddedFont>
      <p:font typeface="Questrial"/>
      <p:regular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Questrial-regular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font" Target="fonts/Carme-regular.fntdata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/>
          <p:nvPr>
            <p:ph idx="2" type="hdr"/>
          </p:nvPr>
        </p:nvSpPr>
        <p:spPr>
          <a:xfrm>
            <a:off x="0" y="0"/>
            <a:ext cx="3033712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Shape 4"/>
          <p:cNvSpPr txBox="1"/>
          <p:nvPr>
            <p:ph idx="10" type="dt"/>
          </p:nvPr>
        </p:nvSpPr>
        <p:spPr>
          <a:xfrm>
            <a:off x="3944937" y="0"/>
            <a:ext cx="3033712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Shape 5"/>
          <p:cNvSpPr/>
          <p:nvPr>
            <p:ph idx="3" type="sldImg"/>
          </p:nvPr>
        </p:nvSpPr>
        <p:spPr>
          <a:xfrm>
            <a:off x="1149350" y="685800"/>
            <a:ext cx="4681537" cy="351154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909637" y="4424362"/>
            <a:ext cx="5159374" cy="41973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36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indent="-37474524" lvl="1" marL="37931724" marR="0" rtl="0" algn="l">
              <a:spcBef>
                <a:spcPts val="36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indent="0" lvl="2" marL="914400" marR="0" rtl="0" algn="l">
              <a:spcBef>
                <a:spcPts val="36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indent="0" lvl="3" marL="1371600" marR="0" rtl="0" algn="l">
              <a:spcBef>
                <a:spcPts val="36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indent="0" lvl="4" marL="1828800" marR="0" rtl="0" algn="l">
              <a:spcBef>
                <a:spcPts val="36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1" type="ftr"/>
          </p:nvPr>
        </p:nvSpPr>
        <p:spPr>
          <a:xfrm>
            <a:off x="0" y="8851900"/>
            <a:ext cx="3033712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3944937" y="8851900"/>
            <a:ext cx="3033712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525" lIns="91075" rIns="91075" tIns="4552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/>
          <p:nvPr>
            <p:ph idx="12" type="sldNum"/>
          </p:nvPr>
        </p:nvSpPr>
        <p:spPr>
          <a:xfrm>
            <a:off x="3944937" y="8851900"/>
            <a:ext cx="30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525" lIns="91075" rIns="91075" tIns="4552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‹#›</a:t>
            </a:fld>
          </a:p>
        </p:txBody>
      </p:sp>
      <p:sp>
        <p:nvSpPr>
          <p:cNvPr id="62" name="Shape 62"/>
          <p:cNvSpPr/>
          <p:nvPr>
            <p:ph idx="2" type="sldImg"/>
          </p:nvPr>
        </p:nvSpPr>
        <p:spPr>
          <a:xfrm>
            <a:off x="1149350" y="685800"/>
            <a:ext cx="4681500" cy="35115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x="909637" y="4424362"/>
            <a:ext cx="5159400" cy="419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525" lIns="91075" rIns="91075" tIns="45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0" i="0" u="none" cap="none" strike="noStrike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/>
          <p:nvPr>
            <p:ph idx="2" type="sldImg"/>
          </p:nvPr>
        </p:nvSpPr>
        <p:spPr>
          <a:xfrm>
            <a:off x="1149350" y="685800"/>
            <a:ext cx="4681500" cy="35115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Shape 156"/>
          <p:cNvSpPr txBox="1"/>
          <p:nvPr>
            <p:ph idx="1" type="body"/>
          </p:nvPr>
        </p:nvSpPr>
        <p:spPr>
          <a:xfrm>
            <a:off x="909637" y="4424362"/>
            <a:ext cx="5159400" cy="4197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-US"/>
              <a:t>Cell system:</a:t>
            </a:r>
            <a:r>
              <a:rPr lang="en-US"/>
              <a:t> Made up of nucleus, mitochondria, ribosomes, vacuole, all within cell wall.</a:t>
            </a:r>
          </a:p>
          <a:p>
            <a:pPr lvl="0">
              <a:spcBef>
                <a:spcPts val="0"/>
              </a:spcBef>
              <a:buNone/>
            </a:pPr>
            <a:r>
              <a:rPr b="1" lang="en-US"/>
              <a:t>Organ:</a:t>
            </a:r>
            <a:r>
              <a:rPr lang="en-US"/>
              <a:t> a heart is made of arteries, valves, and ventricles.</a:t>
            </a:r>
          </a:p>
          <a:p>
            <a:pPr lvl="0">
              <a:spcBef>
                <a:spcPts val="0"/>
              </a:spcBef>
              <a:buNone/>
            </a:pPr>
            <a:r>
              <a:rPr b="1" lang="en-US"/>
              <a:t>Body systems:</a:t>
            </a:r>
            <a:r>
              <a:rPr lang="en-US"/>
              <a:t> circulatory system, skeletal system, muscular system, immune system, digestive system.</a:t>
            </a:r>
          </a:p>
        </p:txBody>
      </p:sp>
      <p:sp>
        <p:nvSpPr>
          <p:cNvPr id="157" name="Shape 157"/>
          <p:cNvSpPr txBox="1"/>
          <p:nvPr>
            <p:ph idx="12" type="sldNum"/>
          </p:nvPr>
        </p:nvSpPr>
        <p:spPr>
          <a:xfrm>
            <a:off x="3944937" y="8851900"/>
            <a:ext cx="3033600" cy="457200"/>
          </a:xfrm>
          <a:prstGeom prst="rect">
            <a:avLst/>
          </a:prstGeom>
        </p:spPr>
        <p:txBody>
          <a:bodyPr anchorCtr="0" anchor="b" bIns="45525" lIns="91075" rIns="91075" tIns="45525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/>
          <p:nvPr>
            <p:ph idx="2" type="sldImg"/>
          </p:nvPr>
        </p:nvSpPr>
        <p:spPr>
          <a:xfrm>
            <a:off x="1149350" y="685800"/>
            <a:ext cx="4681500" cy="35115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Shape 167"/>
          <p:cNvSpPr txBox="1"/>
          <p:nvPr>
            <p:ph idx="1" type="body"/>
          </p:nvPr>
        </p:nvSpPr>
        <p:spPr>
          <a:xfrm>
            <a:off x="909637" y="4424362"/>
            <a:ext cx="5159400" cy="4197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The initial system begins with elements of a seed, dirt, water, in a pot with the outside input of sunlight. </a:t>
            </a:r>
          </a:p>
          <a:p>
            <a:pPr lvl="0">
              <a:spcBef>
                <a:spcPts val="0"/>
              </a:spcBef>
              <a:buNone/>
            </a:pPr>
            <a:r>
              <a:rPr lang="en-US"/>
              <a:t>Over time, the plant uses the mechanism of photosynthesis to turn CO2 from the air into a plant. </a:t>
            </a:r>
          </a:p>
          <a:p>
            <a:pPr lvl="0">
              <a:spcBef>
                <a:spcPts val="0"/>
              </a:spcBef>
              <a:buNone/>
            </a:pPr>
            <a:r>
              <a:rPr lang="en-US"/>
              <a:t>The emergent property of a pumpkin allows us to carve lanterns for halloween and have yummy pie for thanksgiving. </a:t>
            </a:r>
          </a:p>
        </p:txBody>
      </p:sp>
      <p:sp>
        <p:nvSpPr>
          <p:cNvPr id="168" name="Shape 168"/>
          <p:cNvSpPr txBox="1"/>
          <p:nvPr>
            <p:ph idx="12" type="sldNum"/>
          </p:nvPr>
        </p:nvSpPr>
        <p:spPr>
          <a:xfrm>
            <a:off x="3944937" y="8851900"/>
            <a:ext cx="3033600" cy="457200"/>
          </a:xfrm>
          <a:prstGeom prst="rect">
            <a:avLst/>
          </a:prstGeom>
        </p:spPr>
        <p:txBody>
          <a:bodyPr anchorCtr="0" anchor="b" bIns="45525" lIns="91075" rIns="91075" tIns="45525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/>
          <p:nvPr>
            <p:ph idx="2" type="sldImg"/>
          </p:nvPr>
        </p:nvSpPr>
        <p:spPr>
          <a:xfrm>
            <a:off x="1149350" y="685800"/>
            <a:ext cx="4681500" cy="35115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Shape 178"/>
          <p:cNvSpPr txBox="1"/>
          <p:nvPr>
            <p:ph idx="1" type="body"/>
          </p:nvPr>
        </p:nvSpPr>
        <p:spPr>
          <a:xfrm>
            <a:off x="909637" y="4424362"/>
            <a:ext cx="5159400" cy="4197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9" name="Shape 179"/>
          <p:cNvSpPr txBox="1"/>
          <p:nvPr>
            <p:ph idx="12" type="sldNum"/>
          </p:nvPr>
        </p:nvSpPr>
        <p:spPr>
          <a:xfrm>
            <a:off x="3944937" y="8851900"/>
            <a:ext cx="3033600" cy="457200"/>
          </a:xfrm>
          <a:prstGeom prst="rect">
            <a:avLst/>
          </a:prstGeom>
        </p:spPr>
        <p:txBody>
          <a:bodyPr anchorCtr="0" anchor="b" bIns="45525" lIns="91075" rIns="91075" tIns="45525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/>
          <p:nvPr>
            <p:ph idx="2" type="sldImg"/>
          </p:nvPr>
        </p:nvSpPr>
        <p:spPr>
          <a:xfrm>
            <a:off x="1149350" y="685800"/>
            <a:ext cx="4681500" cy="35115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Shape 187"/>
          <p:cNvSpPr txBox="1"/>
          <p:nvPr>
            <p:ph idx="1" type="body"/>
          </p:nvPr>
        </p:nvSpPr>
        <p:spPr>
          <a:xfrm>
            <a:off x="909637" y="4424362"/>
            <a:ext cx="5159400" cy="4197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8" name="Shape 188"/>
          <p:cNvSpPr txBox="1"/>
          <p:nvPr>
            <p:ph idx="12" type="sldNum"/>
          </p:nvPr>
        </p:nvSpPr>
        <p:spPr>
          <a:xfrm>
            <a:off x="3944937" y="8851900"/>
            <a:ext cx="3033600" cy="457200"/>
          </a:xfrm>
          <a:prstGeom prst="rect">
            <a:avLst/>
          </a:prstGeom>
        </p:spPr>
        <p:txBody>
          <a:bodyPr anchorCtr="0" anchor="b" bIns="45525" lIns="91075" rIns="91075" tIns="45525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/>
          <p:nvPr>
            <p:ph idx="2" type="sldImg"/>
          </p:nvPr>
        </p:nvSpPr>
        <p:spPr>
          <a:xfrm>
            <a:off x="1149350" y="685800"/>
            <a:ext cx="4681500" cy="35115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Shape 200"/>
          <p:cNvSpPr txBox="1"/>
          <p:nvPr>
            <p:ph idx="1" type="body"/>
          </p:nvPr>
        </p:nvSpPr>
        <p:spPr>
          <a:xfrm>
            <a:off x="909637" y="4424362"/>
            <a:ext cx="5159400" cy="4197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Call on groups to share their responses to questions from the worksheet with the whole class.</a:t>
            </a:r>
          </a:p>
        </p:txBody>
      </p:sp>
      <p:sp>
        <p:nvSpPr>
          <p:cNvPr id="201" name="Shape 201"/>
          <p:cNvSpPr txBox="1"/>
          <p:nvPr>
            <p:ph idx="12" type="sldNum"/>
          </p:nvPr>
        </p:nvSpPr>
        <p:spPr>
          <a:xfrm>
            <a:off x="3944937" y="8851900"/>
            <a:ext cx="3033600" cy="457200"/>
          </a:xfrm>
          <a:prstGeom prst="rect">
            <a:avLst/>
          </a:prstGeom>
        </p:spPr>
        <p:txBody>
          <a:bodyPr anchorCtr="0" anchor="b" bIns="45525" lIns="91075" rIns="91075" tIns="45525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/>
          <p:nvPr>
            <p:ph idx="2" type="sldImg"/>
          </p:nvPr>
        </p:nvSpPr>
        <p:spPr>
          <a:xfrm>
            <a:off x="1149350" y="685800"/>
            <a:ext cx="4681500" cy="35115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x="909637" y="4424362"/>
            <a:ext cx="5159400" cy="4197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●"/>
            </a:pPr>
            <a:r>
              <a:rPr lang="en-US"/>
              <a:t>Two guys worrying about their tiny problems</a:t>
            </a:r>
          </a:p>
        </p:txBody>
      </p:sp>
      <p:sp>
        <p:nvSpPr>
          <p:cNvPr id="72" name="Shape 72"/>
          <p:cNvSpPr txBox="1"/>
          <p:nvPr>
            <p:ph idx="12" type="sldNum"/>
          </p:nvPr>
        </p:nvSpPr>
        <p:spPr>
          <a:xfrm>
            <a:off x="3944937" y="8851900"/>
            <a:ext cx="3033600" cy="457200"/>
          </a:xfrm>
          <a:prstGeom prst="rect">
            <a:avLst/>
          </a:prstGeom>
        </p:spPr>
        <p:txBody>
          <a:bodyPr anchorCtr="0" anchor="b" bIns="45525" lIns="91075" rIns="91075" tIns="45525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idx="2" type="sldImg"/>
          </p:nvPr>
        </p:nvSpPr>
        <p:spPr>
          <a:xfrm>
            <a:off x="1149350" y="685800"/>
            <a:ext cx="4681500" cy="35115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909637" y="4424362"/>
            <a:ext cx="5159400" cy="4197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●"/>
            </a:pPr>
            <a:r>
              <a:rPr b="1" lang="en-US"/>
              <a:t>Divide and Conquer:</a:t>
            </a:r>
            <a:r>
              <a:rPr lang="en-US"/>
              <a:t> We tend to solve problems by breaking them down. We tackle the smaller, more manageable problems in isolation. It often works (and we have to start somewhere).</a:t>
            </a:r>
          </a:p>
          <a:p>
            <a:pPr indent="-228600" lvl="0" marL="457200" rtl="0">
              <a:spcBef>
                <a:spcPts val="0"/>
              </a:spcBef>
              <a:buChar char="●"/>
            </a:pPr>
            <a:r>
              <a:rPr lang="en-US"/>
              <a:t>But the divide and conquer method hasn’t solved many of the biggest, stickiest problems (world poverty, climate change, etc.)</a:t>
            </a:r>
          </a:p>
        </p:txBody>
      </p:sp>
      <p:sp>
        <p:nvSpPr>
          <p:cNvPr id="85" name="Shape 85"/>
          <p:cNvSpPr txBox="1"/>
          <p:nvPr>
            <p:ph idx="12" type="sldNum"/>
          </p:nvPr>
        </p:nvSpPr>
        <p:spPr>
          <a:xfrm>
            <a:off x="3944937" y="8851900"/>
            <a:ext cx="3033600" cy="457200"/>
          </a:xfrm>
          <a:prstGeom prst="rect">
            <a:avLst/>
          </a:prstGeom>
        </p:spPr>
        <p:txBody>
          <a:bodyPr anchorCtr="0" anchor="b" bIns="45525" lIns="91075" rIns="91075" tIns="45525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/>
          <p:nvPr>
            <p:ph idx="2" type="sldImg"/>
          </p:nvPr>
        </p:nvSpPr>
        <p:spPr>
          <a:xfrm>
            <a:off x="1149350" y="685800"/>
            <a:ext cx="4681500" cy="35115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909637" y="4424362"/>
            <a:ext cx="5159400" cy="4197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>
              <a:spcBef>
                <a:spcPts val="0"/>
              </a:spcBef>
              <a:buChar char="●"/>
            </a:pPr>
            <a:r>
              <a:rPr b="1" lang="en-US"/>
              <a:t>The big idea in ST:</a:t>
            </a:r>
            <a:r>
              <a:rPr lang="en-US"/>
              <a:t> to really understand something, we have to understand it in the context of the systems it inhabits, and the systems that comprise it. </a:t>
            </a:r>
          </a:p>
          <a:p>
            <a:pPr indent="-228600" lvl="0" marL="457200">
              <a:spcBef>
                <a:spcPts val="0"/>
              </a:spcBef>
              <a:buChar char="●"/>
            </a:pPr>
            <a:r>
              <a:rPr b="1" lang="en-US"/>
              <a:t>Example:</a:t>
            </a:r>
            <a:r>
              <a:rPr lang="en-US"/>
              <a:t> a heart by itself doesn’t make much sense.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4" name="Shape 94"/>
          <p:cNvSpPr txBox="1"/>
          <p:nvPr>
            <p:ph idx="12" type="sldNum"/>
          </p:nvPr>
        </p:nvSpPr>
        <p:spPr>
          <a:xfrm>
            <a:off x="3944937" y="8851900"/>
            <a:ext cx="3033600" cy="457200"/>
          </a:xfrm>
          <a:prstGeom prst="rect">
            <a:avLst/>
          </a:prstGeom>
        </p:spPr>
        <p:txBody>
          <a:bodyPr anchorCtr="0" anchor="b" bIns="45525" lIns="91075" rIns="91075" tIns="45525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/>
          <p:nvPr>
            <p:ph idx="2" type="sldImg"/>
          </p:nvPr>
        </p:nvSpPr>
        <p:spPr>
          <a:xfrm>
            <a:off x="1149350" y="685800"/>
            <a:ext cx="4681500" cy="35115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x="909637" y="4424362"/>
            <a:ext cx="5159400" cy="4197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To really get what a heart is about, we have to know what it does in the circulatory system...</a:t>
            </a:r>
          </a:p>
        </p:txBody>
      </p:sp>
      <p:sp>
        <p:nvSpPr>
          <p:cNvPr id="102" name="Shape 102"/>
          <p:cNvSpPr txBox="1"/>
          <p:nvPr>
            <p:ph idx="12" type="sldNum"/>
          </p:nvPr>
        </p:nvSpPr>
        <p:spPr>
          <a:xfrm>
            <a:off x="3944937" y="8851900"/>
            <a:ext cx="3033600" cy="457200"/>
          </a:xfrm>
          <a:prstGeom prst="rect">
            <a:avLst/>
          </a:prstGeom>
        </p:spPr>
        <p:txBody>
          <a:bodyPr anchorCtr="0" anchor="b" bIns="45525" lIns="91075" rIns="91075" tIns="45525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idx="2" type="sldImg"/>
          </p:nvPr>
        </p:nvSpPr>
        <p:spPr>
          <a:xfrm>
            <a:off x="1149350" y="685800"/>
            <a:ext cx="4681500" cy="35115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x="909637" y="4424362"/>
            <a:ext cx="5159400" cy="4197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...and also what systems interact to permit the heart to function.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b="1" lang="en-US"/>
              <a:t>Systems Thinking: </a:t>
            </a:r>
            <a:r>
              <a:rPr lang="en-US"/>
              <a:t>a perspective and problem-solving approach that focuses on how elements of a system interrelate and function over time and with other related systems. 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2" name="Shape 112"/>
          <p:cNvSpPr txBox="1"/>
          <p:nvPr>
            <p:ph idx="12" type="sldNum"/>
          </p:nvPr>
        </p:nvSpPr>
        <p:spPr>
          <a:xfrm>
            <a:off x="3944937" y="8851900"/>
            <a:ext cx="3033600" cy="457200"/>
          </a:xfrm>
          <a:prstGeom prst="rect">
            <a:avLst/>
          </a:prstGeom>
        </p:spPr>
        <p:txBody>
          <a:bodyPr anchorCtr="0" anchor="b" bIns="45525" lIns="91075" rIns="91075" tIns="45525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/>
          <p:nvPr>
            <p:ph idx="2" type="sldImg"/>
          </p:nvPr>
        </p:nvSpPr>
        <p:spPr>
          <a:xfrm>
            <a:off x="1149350" y="685800"/>
            <a:ext cx="4681500" cy="35115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Shape 128"/>
          <p:cNvSpPr txBox="1"/>
          <p:nvPr>
            <p:ph idx="1" type="body"/>
          </p:nvPr>
        </p:nvSpPr>
        <p:spPr>
          <a:xfrm>
            <a:off x="909637" y="4424362"/>
            <a:ext cx="5159400" cy="4197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-US"/>
              <a:t>Point of interaction:</a:t>
            </a:r>
            <a:r>
              <a:rPr lang="en-US"/>
              <a:t> Have audiences give examples of systems, do they understand what systems are?</a:t>
            </a:r>
          </a:p>
          <a:p>
            <a:pPr lvl="0">
              <a:spcBef>
                <a:spcPts val="0"/>
              </a:spcBef>
              <a:buNone/>
            </a:pPr>
            <a:r>
              <a:rPr b="1" lang="en-US"/>
              <a:t>Basic definition of a system is that it involves:</a:t>
            </a:r>
            <a:r>
              <a:rPr lang="en-US"/>
              <a:t> boundary, elements, and interactions. System can also interact with its environment, but important connections are within boundary. </a:t>
            </a:r>
          </a:p>
          <a:p>
            <a:pPr lvl="0">
              <a:spcBef>
                <a:spcPts val="0"/>
              </a:spcBef>
              <a:buNone/>
            </a:pPr>
            <a:r>
              <a:rPr b="1" lang="en-US"/>
              <a:t>What is a system that comes to mind?</a:t>
            </a:r>
            <a:r>
              <a:rPr lang="en-US"/>
              <a:t> A school, a manufacturing plant, solar system, a forest</a:t>
            </a:r>
          </a:p>
        </p:txBody>
      </p:sp>
      <p:sp>
        <p:nvSpPr>
          <p:cNvPr id="129" name="Shape 129"/>
          <p:cNvSpPr txBox="1"/>
          <p:nvPr>
            <p:ph idx="12" type="sldNum"/>
          </p:nvPr>
        </p:nvSpPr>
        <p:spPr>
          <a:xfrm>
            <a:off x="3944937" y="8851900"/>
            <a:ext cx="3033600" cy="457200"/>
          </a:xfrm>
          <a:prstGeom prst="rect">
            <a:avLst/>
          </a:prstGeom>
        </p:spPr>
        <p:txBody>
          <a:bodyPr anchorCtr="0" anchor="b" bIns="45525" lIns="91075" rIns="91075" tIns="45525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/>
          <p:nvPr>
            <p:ph idx="2" type="sldImg"/>
          </p:nvPr>
        </p:nvSpPr>
        <p:spPr>
          <a:xfrm>
            <a:off x="1149350" y="685800"/>
            <a:ext cx="4681500" cy="35115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Shape 136"/>
          <p:cNvSpPr txBox="1"/>
          <p:nvPr>
            <p:ph idx="1" type="body"/>
          </p:nvPr>
        </p:nvSpPr>
        <p:spPr>
          <a:xfrm>
            <a:off x="909637" y="4424362"/>
            <a:ext cx="5159400" cy="4197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For this lesson, we are focusing on the concept of emergent properties. Things that a system can do, but that its elements cannot do by themselves.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-US"/>
              <a:t>The individual elements of a roof, walls, door, window do not automatically create something meaningful. They have to work together in a certain way to give rise to the emergent property of a house.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-US"/>
              <a:t>It is also possible for these elements to be used in other systems. Window could be in a car. </a:t>
            </a:r>
          </a:p>
        </p:txBody>
      </p:sp>
      <p:sp>
        <p:nvSpPr>
          <p:cNvPr id="137" name="Shape 137"/>
          <p:cNvSpPr txBox="1"/>
          <p:nvPr>
            <p:ph idx="12" type="sldNum"/>
          </p:nvPr>
        </p:nvSpPr>
        <p:spPr>
          <a:xfrm>
            <a:off x="3944937" y="8851900"/>
            <a:ext cx="3033600" cy="457200"/>
          </a:xfrm>
          <a:prstGeom prst="rect">
            <a:avLst/>
          </a:prstGeom>
        </p:spPr>
        <p:txBody>
          <a:bodyPr anchorCtr="0" anchor="b" bIns="45525" lIns="91075" rIns="91075" tIns="45525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/>
          <p:nvPr>
            <p:ph idx="2" type="sldImg"/>
          </p:nvPr>
        </p:nvSpPr>
        <p:spPr>
          <a:xfrm>
            <a:off x="1149350" y="685800"/>
            <a:ext cx="4681500" cy="35115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Shape 145"/>
          <p:cNvSpPr txBox="1"/>
          <p:nvPr>
            <p:ph idx="1" type="body"/>
          </p:nvPr>
        </p:nvSpPr>
        <p:spPr>
          <a:xfrm>
            <a:off x="909637" y="4424362"/>
            <a:ext cx="5159400" cy="4197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-US"/>
              <a:t>Airplane:</a:t>
            </a:r>
            <a:r>
              <a:rPr lang="en-US"/>
              <a:t> emergent property of flight/travel.</a:t>
            </a:r>
          </a:p>
          <a:p>
            <a:pPr lvl="0">
              <a:spcBef>
                <a:spcPts val="0"/>
              </a:spcBef>
              <a:buNone/>
            </a:pPr>
            <a:r>
              <a:rPr b="1" lang="en-US"/>
              <a:t>Phone: </a:t>
            </a:r>
            <a:r>
              <a:rPr lang="en-US"/>
              <a:t>Emergent property of phone calls, texting, email, web surfing.</a:t>
            </a:r>
          </a:p>
          <a:p>
            <a:pPr lvl="0">
              <a:spcBef>
                <a:spcPts val="0"/>
              </a:spcBef>
              <a:buNone/>
            </a:pPr>
            <a:r>
              <a:rPr b="1" lang="en-US"/>
              <a:t>Doughnut:</a:t>
            </a:r>
            <a:r>
              <a:rPr lang="en-US"/>
              <a:t> Emergent property of something that tastes really good.</a:t>
            </a:r>
          </a:p>
        </p:txBody>
      </p:sp>
      <p:sp>
        <p:nvSpPr>
          <p:cNvPr id="146" name="Shape 146"/>
          <p:cNvSpPr txBox="1"/>
          <p:nvPr>
            <p:ph idx="12" type="sldNum"/>
          </p:nvPr>
        </p:nvSpPr>
        <p:spPr>
          <a:xfrm>
            <a:off x="3944937" y="8851900"/>
            <a:ext cx="3033600" cy="457200"/>
          </a:xfrm>
          <a:prstGeom prst="rect">
            <a:avLst/>
          </a:prstGeom>
        </p:spPr>
        <p:txBody>
          <a:bodyPr anchorCtr="0" anchor="b" bIns="45525" lIns="91075" rIns="91075" tIns="45525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1.png"/><Relationship Id="rId3" Type="http://schemas.openxmlformats.org/officeDocument/2006/relationships/image" Target="../media/image00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Presentation title slid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>
            <a:off x="0" y="0"/>
            <a:ext cx="9144001" cy="14542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Shape 17"/>
          <p:cNvSpPr txBox="1"/>
          <p:nvPr>
            <p:ph type="ctrTitle"/>
          </p:nvPr>
        </p:nvSpPr>
        <p:spPr>
          <a:xfrm>
            <a:off x="228600" y="1600199"/>
            <a:ext cx="5333999" cy="288867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" name="Shape 18"/>
          <p:cNvSpPr/>
          <p:nvPr/>
        </p:nvSpPr>
        <p:spPr>
          <a:xfrm>
            <a:off x="0" y="6154057"/>
            <a:ext cx="9144000" cy="703942"/>
          </a:xfrm>
          <a:prstGeom prst="rect">
            <a:avLst/>
          </a:prstGeom>
          <a:solidFill>
            <a:srgbClr val="C34500"/>
          </a:solidFill>
          <a:ln cap="flat" cmpd="sng" w="25400">
            <a:solidFill>
              <a:srgbClr val="C345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Shape 19"/>
          <p:cNvSpPr txBox="1"/>
          <p:nvPr/>
        </p:nvSpPr>
        <p:spPr>
          <a:xfrm>
            <a:off x="237725" y="228600"/>
            <a:ext cx="7388168" cy="990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3600" u="none" cap="none" strike="noStrike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School of Mechanical, Industrial and Manufacturing Engineering</a:t>
            </a:r>
          </a:p>
        </p:txBody>
      </p:sp>
      <p:pic>
        <p:nvPicPr>
          <p:cNvPr descr="C:\Users\calvoamf.ENGINEERING.000\Documents\Dropbox\Research Program\tag3.png" id="20" name="Shape 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807470" y="28575"/>
            <a:ext cx="1288904" cy="1371599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Shape 21"/>
          <p:cNvSpPr/>
          <p:nvPr>
            <p:ph idx="2" type="pic"/>
          </p:nvPr>
        </p:nvSpPr>
        <p:spPr>
          <a:xfrm>
            <a:off x="5739617" y="1631950"/>
            <a:ext cx="3137682" cy="42624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600"/>
              </a:spcBef>
              <a:spcAft>
                <a:spcPts val="600"/>
              </a:spcAft>
              <a:buClr>
                <a:srgbClr val="59473F"/>
              </a:buClr>
              <a:buFont typeface="Arial"/>
              <a:buNone/>
              <a:defRPr b="0" i="0" sz="2400" u="none" cap="none" strike="noStrike">
                <a:solidFill>
                  <a:srgbClr val="59473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76200" lvl="1" marL="457200" marR="0" rtl="0" algn="l">
              <a:spcBef>
                <a:spcPts val="300"/>
              </a:spcBef>
              <a:spcAft>
                <a:spcPts val="300"/>
              </a:spcAft>
              <a:buClr>
                <a:schemeClr val="dk2"/>
              </a:buClr>
              <a:buSzPct val="100000"/>
              <a:buFont typeface="Noto Sans Symbols"/>
              <a:buChar char="▪"/>
              <a:defRPr b="0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06044" lvl="2" marL="688975" marR="0" rtl="0" algn="l">
              <a:spcBef>
                <a:spcPts val="0"/>
              </a:spcBef>
              <a:spcAft>
                <a:spcPts val="300"/>
              </a:spcAft>
              <a:buClr>
                <a:srgbClr val="612200"/>
              </a:buClr>
              <a:buSzPct val="90000"/>
              <a:buFont typeface="Arial"/>
              <a:buChar char="•"/>
              <a:defRPr b="0" i="0" sz="2200" u="none" cap="none" strike="noStrike">
                <a:solidFill>
                  <a:srgbClr val="6122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27000" lvl="3" marL="914400" marR="0" rtl="0" algn="l">
              <a:spcBef>
                <a:spcPts val="0"/>
              </a:spcBef>
              <a:spcAft>
                <a:spcPts val="200"/>
              </a:spcAft>
              <a:buClr>
                <a:srgbClr val="59473F"/>
              </a:buClr>
              <a:buSzPct val="80000"/>
              <a:buFont typeface="Noto Sans Symbols"/>
              <a:buChar char="❖"/>
              <a:defRPr b="0" i="0" sz="2000" u="none" cap="none" strike="noStrike">
                <a:solidFill>
                  <a:srgbClr val="59473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17475" lvl="4" marL="11461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01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01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01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01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Shape 22"/>
          <p:cNvSpPr txBox="1"/>
          <p:nvPr>
            <p:ph idx="1" type="subTitle"/>
          </p:nvPr>
        </p:nvSpPr>
        <p:spPr>
          <a:xfrm>
            <a:off x="228600" y="4621876"/>
            <a:ext cx="5333999" cy="128362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Font typeface="Questrial"/>
              <a:buNone/>
              <a:defRPr b="0" i="0" sz="28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ctr">
              <a:spcBef>
                <a:spcPts val="300"/>
              </a:spcBef>
              <a:spcAft>
                <a:spcPts val="300"/>
              </a:spcAft>
              <a:buClr>
                <a:schemeClr val="dk2"/>
              </a:buClr>
              <a:buFont typeface="Noto Sans Symbols"/>
              <a:buNone/>
              <a:defRPr b="0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0"/>
              </a:spcBef>
              <a:spcAft>
                <a:spcPts val="300"/>
              </a:spcAft>
              <a:buClr>
                <a:srgbClr val="612200"/>
              </a:buClr>
              <a:buFont typeface="Arial"/>
              <a:buNone/>
              <a:defRPr b="0" i="0" sz="2200" u="none" cap="none" strike="noStrike">
                <a:solidFill>
                  <a:srgbClr val="6122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0"/>
              </a:spcBef>
              <a:spcAft>
                <a:spcPts val="200"/>
              </a:spcAft>
              <a:buClr>
                <a:srgbClr val="59473F"/>
              </a:buClr>
              <a:buFont typeface="Noto Sans Symbols"/>
              <a:buNone/>
              <a:defRPr b="0" i="0" sz="2000" u="none" cap="none" strike="noStrike">
                <a:solidFill>
                  <a:srgbClr val="59473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Agenda layou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>
            <a:off x="0" y="1124744"/>
            <a:ext cx="9144000" cy="154225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Shape 25"/>
          <p:cNvSpPr/>
          <p:nvPr/>
        </p:nvSpPr>
        <p:spPr>
          <a:xfrm>
            <a:off x="1371600" y="1268759"/>
            <a:ext cx="7772400" cy="1322039"/>
          </a:xfrm>
          <a:prstGeom prst="rect">
            <a:avLst/>
          </a:prstGeom>
          <a:solidFill>
            <a:srgbClr val="373737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Shape 26"/>
          <p:cNvSpPr txBox="1"/>
          <p:nvPr>
            <p:ph idx="1" type="body"/>
          </p:nvPr>
        </p:nvSpPr>
        <p:spPr>
          <a:xfrm>
            <a:off x="1371600" y="2743200"/>
            <a:ext cx="7123113" cy="167322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600"/>
              </a:spcAft>
              <a:buClr>
                <a:schemeClr val="lt2"/>
              </a:buClr>
              <a:buFont typeface="Arial"/>
              <a:buNone/>
              <a:defRPr b="0" i="0" sz="2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457200" marR="0" rtl="0" algn="l">
              <a:spcBef>
                <a:spcPts val="300"/>
              </a:spcBef>
              <a:spcAft>
                <a:spcPts val="300"/>
              </a:spcAft>
              <a:buClr>
                <a:srgbClr val="888888"/>
              </a:buClr>
              <a:buFont typeface="Noto Sans Symbols"/>
              <a:buNone/>
              <a:defRPr b="0" i="0" sz="1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31775" lvl="2" marL="688975" marR="0" rtl="0" algn="l">
              <a:spcBef>
                <a:spcPts val="0"/>
              </a:spcBef>
              <a:spcAft>
                <a:spcPts val="300"/>
              </a:spcAft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914400" marR="0" rtl="0" algn="l">
              <a:spcBef>
                <a:spcPts val="0"/>
              </a:spcBef>
              <a:spcAft>
                <a:spcPts val="200"/>
              </a:spcAft>
              <a:buClr>
                <a:srgbClr val="888888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31775" lvl="4" marL="1146175" marR="0" rtl="0" algn="l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01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01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01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01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7" name="Shape 27"/>
          <p:cNvSpPr txBox="1"/>
          <p:nvPr>
            <p:ph type="title"/>
          </p:nvPr>
        </p:nvSpPr>
        <p:spPr>
          <a:xfrm>
            <a:off x="1371600" y="1268759"/>
            <a:ext cx="7619999" cy="1322039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sx="83000" rotWithShape="0" algn="ctr" sy="83000">
              <a:srgbClr val="FFAD6B"/>
            </a:outerShdw>
          </a:effectLst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Questrial"/>
              <a:buNone/>
              <a:defRPr b="0" i="0" sz="4400" u="none" cap="none" strike="noStrike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8" name="Shape 28"/>
          <p:cNvSpPr txBox="1"/>
          <p:nvPr>
            <p:ph idx="12" type="sldNum"/>
          </p:nvPr>
        </p:nvSpPr>
        <p:spPr>
          <a:xfrm>
            <a:off x="0" y="1340767"/>
            <a:ext cx="1295400" cy="111350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  <p:pic>
        <p:nvPicPr>
          <p:cNvPr descr="C:\Users\calvoamf.ENGINEERING.000\Documents\Dropbox\Research Program\tag3.png" id="29" name="Shape 2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1243979"/>
            <a:ext cx="1288904" cy="1371599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Shape 30"/>
          <p:cNvSpPr/>
          <p:nvPr/>
        </p:nvSpPr>
        <p:spPr>
          <a:xfrm>
            <a:off x="0" y="6347823"/>
            <a:ext cx="9144000" cy="41148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School of Mechanical, Industrial &amp; Manufacturing Engineering</a:t>
            </a:r>
          </a:p>
        </p:txBody>
      </p:sp>
      <p:sp>
        <p:nvSpPr>
          <p:cNvPr id="31" name="Shape 31"/>
          <p:cNvSpPr txBox="1"/>
          <p:nvPr/>
        </p:nvSpPr>
        <p:spPr>
          <a:xfrm>
            <a:off x="8662370" y="6371000"/>
            <a:ext cx="4154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F7EED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  <p:pic>
        <p:nvPicPr>
          <p:cNvPr id="32" name="Shape 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00331" y="6176714"/>
            <a:ext cx="1647824" cy="714374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Shape 33"/>
          <p:cNvSpPr txBox="1"/>
          <p:nvPr/>
        </p:nvSpPr>
        <p:spPr>
          <a:xfrm>
            <a:off x="7084854" y="6378633"/>
            <a:ext cx="4154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F7EED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First-level Title and Conten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/>
          <p:nvPr>
            <p:ph type="title"/>
          </p:nvPr>
        </p:nvSpPr>
        <p:spPr>
          <a:xfrm>
            <a:off x="274319" y="228600"/>
            <a:ext cx="8641079" cy="73297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C34500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x="243113" y="1306287"/>
            <a:ext cx="8657772" cy="477157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600"/>
              </a:spcBef>
              <a:spcAft>
                <a:spcPts val="600"/>
              </a:spcAft>
              <a:buClr>
                <a:srgbClr val="59473F"/>
              </a:buClr>
              <a:buFont typeface="Arial"/>
              <a:buNone/>
              <a:defRPr b="0" i="0" sz="2400" u="none" cap="none" strike="noStrike">
                <a:solidFill>
                  <a:srgbClr val="59473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300"/>
              </a:spcBef>
              <a:spcAft>
                <a:spcPts val="300"/>
              </a:spcAft>
              <a:buClr>
                <a:schemeClr val="dk2"/>
              </a:buClr>
              <a:buSzPct val="100000"/>
              <a:buFont typeface="Noto Sans Symbols"/>
              <a:buChar char="▪"/>
              <a:defRPr b="0" i="0" sz="2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17475" lvl="2" marL="688975" marR="0" rtl="0" algn="l">
              <a:spcBef>
                <a:spcPts val="0"/>
              </a:spcBef>
              <a:spcAft>
                <a:spcPts val="300"/>
              </a:spcAft>
              <a:buClr>
                <a:srgbClr val="612200"/>
              </a:buClr>
              <a:buSzPct val="90000"/>
              <a:buFont typeface="Arial"/>
              <a:buChar char="•"/>
              <a:defRPr b="0" i="0" sz="2000" u="none" cap="none" strike="noStrike">
                <a:solidFill>
                  <a:srgbClr val="6122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37159" lvl="3" marL="914400" marR="0" rtl="0" algn="l">
              <a:spcBef>
                <a:spcPts val="0"/>
              </a:spcBef>
              <a:spcAft>
                <a:spcPts val="200"/>
              </a:spcAft>
              <a:buClr>
                <a:srgbClr val="59473F"/>
              </a:buClr>
              <a:buSzPct val="79999"/>
              <a:buFont typeface="Noto Sans Symbols"/>
              <a:buChar char="❖"/>
              <a:defRPr b="0" i="0" sz="1800" u="none" cap="none" strike="noStrike">
                <a:solidFill>
                  <a:srgbClr val="59473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30175" lvl="4" marL="11461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01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01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01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01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7" name="Shape 37"/>
          <p:cNvSpPr txBox="1"/>
          <p:nvPr>
            <p:ph idx="12" type="sldNum"/>
          </p:nvPr>
        </p:nvSpPr>
        <p:spPr>
          <a:xfrm>
            <a:off x="7084854" y="6378633"/>
            <a:ext cx="4154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F7EED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ond-level title &amp; conten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x="274320" y="228600"/>
            <a:ext cx="8615680" cy="731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59473F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248557" y="1219200"/>
            <a:ext cx="8646884" cy="492034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600"/>
              </a:spcBef>
              <a:spcAft>
                <a:spcPts val="600"/>
              </a:spcAft>
              <a:buClr>
                <a:srgbClr val="59473F"/>
              </a:buClr>
              <a:buFont typeface="Arial"/>
              <a:buNone/>
              <a:defRPr b="0" i="0" sz="2400" u="none" cap="none" strike="noStrike">
                <a:solidFill>
                  <a:srgbClr val="59473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300"/>
              </a:spcBef>
              <a:spcAft>
                <a:spcPts val="300"/>
              </a:spcAft>
              <a:buClr>
                <a:schemeClr val="dk2"/>
              </a:buClr>
              <a:buSzPct val="100000"/>
              <a:buFont typeface="Noto Sans Symbols"/>
              <a:buChar char="▪"/>
              <a:defRPr b="0" i="0" sz="2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17475" lvl="2" marL="688975" marR="0" rtl="0" algn="l">
              <a:spcBef>
                <a:spcPts val="0"/>
              </a:spcBef>
              <a:spcAft>
                <a:spcPts val="300"/>
              </a:spcAft>
              <a:buClr>
                <a:srgbClr val="612200"/>
              </a:buClr>
              <a:buSzPct val="90000"/>
              <a:buFont typeface="Arial"/>
              <a:buChar char="•"/>
              <a:defRPr b="0" i="0" sz="2000" u="none" cap="none" strike="noStrike">
                <a:solidFill>
                  <a:srgbClr val="6122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48590" lvl="3" marL="914400" marR="0" rtl="0" algn="l">
              <a:spcBef>
                <a:spcPts val="0"/>
              </a:spcBef>
              <a:spcAft>
                <a:spcPts val="200"/>
              </a:spcAft>
              <a:buClr>
                <a:srgbClr val="59473F"/>
              </a:buClr>
              <a:buSzPct val="70000"/>
              <a:buFont typeface="Noto Sans Symbols"/>
              <a:buChar char="❖"/>
              <a:defRPr b="0" i="0" sz="1800" u="none" cap="none" strike="noStrike">
                <a:solidFill>
                  <a:srgbClr val="59473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30175" lvl="4" marL="11461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01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01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01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01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12" type="sldNum"/>
          </p:nvPr>
        </p:nvSpPr>
        <p:spPr>
          <a:xfrm>
            <a:off x="7084854" y="6378633"/>
            <a:ext cx="4154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F7EED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Assertion-evidence 1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/>
          <p:nvPr>
            <p:ph idx="1" type="body"/>
          </p:nvPr>
        </p:nvSpPr>
        <p:spPr>
          <a:xfrm>
            <a:off x="261257" y="1444170"/>
            <a:ext cx="8657772" cy="462642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600"/>
              </a:spcBef>
              <a:spcAft>
                <a:spcPts val="600"/>
              </a:spcAft>
              <a:buClr>
                <a:srgbClr val="59473F"/>
              </a:buClr>
              <a:buFont typeface="Arial"/>
              <a:buNone/>
              <a:defRPr b="0" i="0" sz="2400" u="none" cap="none" strike="noStrike">
                <a:solidFill>
                  <a:srgbClr val="59473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76200" lvl="1" marL="457200" marR="0" rtl="0" algn="l">
              <a:spcBef>
                <a:spcPts val="300"/>
              </a:spcBef>
              <a:spcAft>
                <a:spcPts val="300"/>
              </a:spcAft>
              <a:buClr>
                <a:schemeClr val="dk2"/>
              </a:buClr>
              <a:buSzPct val="100000"/>
              <a:buFont typeface="Noto Sans Symbols"/>
              <a:buChar char="▪"/>
              <a:defRPr b="0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06044" lvl="2" marL="688975" marR="0" rtl="0" algn="l">
              <a:spcBef>
                <a:spcPts val="0"/>
              </a:spcBef>
              <a:spcAft>
                <a:spcPts val="300"/>
              </a:spcAft>
              <a:buClr>
                <a:srgbClr val="612200"/>
              </a:buClr>
              <a:buSzPct val="90000"/>
              <a:buFont typeface="Arial"/>
              <a:buChar char="•"/>
              <a:defRPr b="0" i="0" sz="2200" u="none" cap="none" strike="noStrike">
                <a:solidFill>
                  <a:srgbClr val="6122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27000" lvl="3" marL="914400" marR="0" rtl="0" algn="l">
              <a:spcBef>
                <a:spcPts val="0"/>
              </a:spcBef>
              <a:spcAft>
                <a:spcPts val="200"/>
              </a:spcAft>
              <a:buClr>
                <a:srgbClr val="59473F"/>
              </a:buClr>
              <a:buSzPct val="80000"/>
              <a:buFont typeface="Noto Sans Symbols"/>
              <a:buChar char="❖"/>
              <a:defRPr b="0" i="0" sz="2000" u="none" cap="none" strike="noStrike">
                <a:solidFill>
                  <a:srgbClr val="59473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17475" lvl="4" marL="11461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01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01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01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01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4" name="Shape 44"/>
          <p:cNvSpPr txBox="1"/>
          <p:nvPr>
            <p:ph type="title"/>
          </p:nvPr>
        </p:nvSpPr>
        <p:spPr>
          <a:xfrm>
            <a:off x="274319" y="228600"/>
            <a:ext cx="8686800" cy="731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7084854" y="6378633"/>
            <a:ext cx="4154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F7EED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Assertion-evidence 2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idx="1" type="body"/>
          </p:nvPr>
        </p:nvSpPr>
        <p:spPr>
          <a:xfrm>
            <a:off x="4644571" y="261257"/>
            <a:ext cx="4310742" cy="584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600"/>
              </a:spcBef>
              <a:spcAft>
                <a:spcPts val="600"/>
              </a:spcAft>
              <a:buClr>
                <a:srgbClr val="59473F"/>
              </a:buClr>
              <a:buFont typeface="Arial"/>
              <a:buNone/>
              <a:defRPr b="0" i="0" sz="2400" u="none" cap="none" strike="noStrike">
                <a:solidFill>
                  <a:srgbClr val="59473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76200" lvl="1" marL="457200" marR="0" rtl="0" algn="l">
              <a:spcBef>
                <a:spcPts val="300"/>
              </a:spcBef>
              <a:spcAft>
                <a:spcPts val="300"/>
              </a:spcAft>
              <a:buClr>
                <a:schemeClr val="dk2"/>
              </a:buClr>
              <a:buSzPct val="100000"/>
              <a:buFont typeface="Noto Sans Symbols"/>
              <a:buChar char="▪"/>
              <a:defRPr b="0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06044" lvl="2" marL="688975" marR="0" rtl="0" algn="l">
              <a:spcBef>
                <a:spcPts val="0"/>
              </a:spcBef>
              <a:spcAft>
                <a:spcPts val="300"/>
              </a:spcAft>
              <a:buClr>
                <a:srgbClr val="612200"/>
              </a:buClr>
              <a:buSzPct val="90000"/>
              <a:buFont typeface="Arial"/>
              <a:buChar char="•"/>
              <a:defRPr b="0" i="0" sz="2200" u="none" cap="none" strike="noStrike">
                <a:solidFill>
                  <a:srgbClr val="6122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27000" lvl="3" marL="914400" marR="0" rtl="0" algn="l">
              <a:spcBef>
                <a:spcPts val="0"/>
              </a:spcBef>
              <a:spcAft>
                <a:spcPts val="200"/>
              </a:spcAft>
              <a:buClr>
                <a:srgbClr val="59473F"/>
              </a:buClr>
              <a:buSzPct val="80000"/>
              <a:buFont typeface="Noto Sans Symbols"/>
              <a:buChar char="❖"/>
              <a:defRPr b="0" i="0" sz="2000" u="none" cap="none" strike="noStrike">
                <a:solidFill>
                  <a:srgbClr val="59473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17475" lvl="4" marL="11461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01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01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01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01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8" name="Shape 48"/>
          <p:cNvSpPr txBox="1"/>
          <p:nvPr>
            <p:ph type="title"/>
          </p:nvPr>
        </p:nvSpPr>
        <p:spPr>
          <a:xfrm>
            <a:off x="281577" y="250370"/>
            <a:ext cx="4159793" cy="155665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2" type="body"/>
          </p:nvPr>
        </p:nvSpPr>
        <p:spPr>
          <a:xfrm>
            <a:off x="261258" y="2046513"/>
            <a:ext cx="4201886" cy="405674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600"/>
              </a:spcBef>
              <a:spcAft>
                <a:spcPts val="600"/>
              </a:spcAft>
              <a:buClr>
                <a:srgbClr val="59473F"/>
              </a:buClr>
              <a:buFont typeface="Arial"/>
              <a:buNone/>
              <a:defRPr b="0" i="0" sz="2400" u="none" cap="none" strike="noStrike">
                <a:solidFill>
                  <a:srgbClr val="59473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76200" lvl="1" marL="457200" marR="0" rtl="0" algn="l">
              <a:spcBef>
                <a:spcPts val="300"/>
              </a:spcBef>
              <a:spcAft>
                <a:spcPts val="300"/>
              </a:spcAft>
              <a:buClr>
                <a:schemeClr val="dk2"/>
              </a:buClr>
              <a:buSzPct val="100000"/>
              <a:buFont typeface="Noto Sans Symbols"/>
              <a:buChar char="▪"/>
              <a:defRPr b="0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06044" lvl="2" marL="688975" marR="0" rtl="0" algn="l">
              <a:spcBef>
                <a:spcPts val="0"/>
              </a:spcBef>
              <a:spcAft>
                <a:spcPts val="300"/>
              </a:spcAft>
              <a:buClr>
                <a:srgbClr val="612200"/>
              </a:buClr>
              <a:buSzPct val="90000"/>
              <a:buFont typeface="Arial"/>
              <a:buChar char="•"/>
              <a:defRPr b="0" i="0" sz="2200" u="none" cap="none" strike="noStrike">
                <a:solidFill>
                  <a:srgbClr val="6122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27000" lvl="3" marL="914400" marR="0" rtl="0" algn="l">
              <a:spcBef>
                <a:spcPts val="0"/>
              </a:spcBef>
              <a:spcAft>
                <a:spcPts val="200"/>
              </a:spcAft>
              <a:buClr>
                <a:srgbClr val="59473F"/>
              </a:buClr>
              <a:buSzPct val="80000"/>
              <a:buFont typeface="Noto Sans Symbols"/>
              <a:buChar char="❖"/>
              <a:defRPr b="0" i="0" sz="2000" u="none" cap="none" strike="noStrike">
                <a:solidFill>
                  <a:srgbClr val="59473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17475" lvl="4" marL="11461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01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01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01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01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0" name="Shape 50"/>
          <p:cNvSpPr txBox="1"/>
          <p:nvPr>
            <p:ph idx="12" type="sldNum"/>
          </p:nvPr>
        </p:nvSpPr>
        <p:spPr>
          <a:xfrm>
            <a:off x="7084854" y="6378633"/>
            <a:ext cx="4154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F7EED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Assertion-evidenc 3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/>
          <p:nvPr>
            <p:ph type="title"/>
          </p:nvPr>
        </p:nvSpPr>
        <p:spPr>
          <a:xfrm>
            <a:off x="281577" y="250370"/>
            <a:ext cx="8485052" cy="72208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" type="body"/>
          </p:nvPr>
        </p:nvSpPr>
        <p:spPr>
          <a:xfrm>
            <a:off x="319313" y="1299028"/>
            <a:ext cx="3229429" cy="29754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600"/>
              </a:spcBef>
              <a:spcAft>
                <a:spcPts val="600"/>
              </a:spcAft>
              <a:buClr>
                <a:srgbClr val="59473F"/>
              </a:buClr>
              <a:buFont typeface="Arial"/>
              <a:buNone/>
              <a:defRPr b="0" i="0" sz="2400" u="none" cap="none" strike="noStrike">
                <a:solidFill>
                  <a:srgbClr val="59473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76200" lvl="1" marL="457200" marR="0" rtl="0" algn="l">
              <a:spcBef>
                <a:spcPts val="300"/>
              </a:spcBef>
              <a:spcAft>
                <a:spcPts val="300"/>
              </a:spcAft>
              <a:buClr>
                <a:schemeClr val="dk2"/>
              </a:buClr>
              <a:buSzPct val="100000"/>
              <a:buFont typeface="Noto Sans Symbols"/>
              <a:buChar char="▪"/>
              <a:defRPr b="0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06044" lvl="2" marL="688975" marR="0" rtl="0" algn="l">
              <a:spcBef>
                <a:spcPts val="0"/>
              </a:spcBef>
              <a:spcAft>
                <a:spcPts val="300"/>
              </a:spcAft>
              <a:buClr>
                <a:srgbClr val="612200"/>
              </a:buClr>
              <a:buSzPct val="90000"/>
              <a:buFont typeface="Arial"/>
              <a:buChar char="•"/>
              <a:defRPr b="0" i="0" sz="2200" u="none" cap="none" strike="noStrike">
                <a:solidFill>
                  <a:srgbClr val="6122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27000" lvl="3" marL="914400" marR="0" rtl="0" algn="l">
              <a:spcBef>
                <a:spcPts val="0"/>
              </a:spcBef>
              <a:spcAft>
                <a:spcPts val="200"/>
              </a:spcAft>
              <a:buClr>
                <a:srgbClr val="59473F"/>
              </a:buClr>
              <a:buSzPct val="80000"/>
              <a:buFont typeface="Noto Sans Symbols"/>
              <a:buChar char="❖"/>
              <a:defRPr b="0" i="0" sz="2000" u="none" cap="none" strike="noStrike">
                <a:solidFill>
                  <a:srgbClr val="59473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17475" lvl="4" marL="11461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01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01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01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01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2" type="body"/>
          </p:nvPr>
        </p:nvSpPr>
        <p:spPr>
          <a:xfrm>
            <a:off x="2957284" y="1988456"/>
            <a:ext cx="3229429" cy="29754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600"/>
              </a:spcBef>
              <a:spcAft>
                <a:spcPts val="600"/>
              </a:spcAft>
              <a:buClr>
                <a:srgbClr val="59473F"/>
              </a:buClr>
              <a:buFont typeface="Arial"/>
              <a:buNone/>
              <a:defRPr b="0" i="0" sz="2400" u="none" cap="none" strike="noStrike">
                <a:solidFill>
                  <a:srgbClr val="59473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76200" lvl="1" marL="457200" marR="0" rtl="0" algn="l">
              <a:spcBef>
                <a:spcPts val="300"/>
              </a:spcBef>
              <a:spcAft>
                <a:spcPts val="300"/>
              </a:spcAft>
              <a:buClr>
                <a:schemeClr val="dk2"/>
              </a:buClr>
              <a:buSzPct val="100000"/>
              <a:buFont typeface="Noto Sans Symbols"/>
              <a:buChar char="▪"/>
              <a:defRPr b="0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06044" lvl="2" marL="688975" marR="0" rtl="0" algn="l">
              <a:spcBef>
                <a:spcPts val="0"/>
              </a:spcBef>
              <a:spcAft>
                <a:spcPts val="300"/>
              </a:spcAft>
              <a:buClr>
                <a:srgbClr val="612200"/>
              </a:buClr>
              <a:buSzPct val="90000"/>
              <a:buFont typeface="Arial"/>
              <a:buChar char="•"/>
              <a:defRPr b="0" i="0" sz="2200" u="none" cap="none" strike="noStrike">
                <a:solidFill>
                  <a:srgbClr val="6122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27000" lvl="3" marL="914400" marR="0" rtl="0" algn="l">
              <a:spcBef>
                <a:spcPts val="0"/>
              </a:spcBef>
              <a:spcAft>
                <a:spcPts val="200"/>
              </a:spcAft>
              <a:buClr>
                <a:srgbClr val="59473F"/>
              </a:buClr>
              <a:buSzPct val="80000"/>
              <a:buFont typeface="Noto Sans Symbols"/>
              <a:buChar char="❖"/>
              <a:defRPr b="0" i="0" sz="2000" u="none" cap="none" strike="noStrike">
                <a:solidFill>
                  <a:srgbClr val="59473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17475" lvl="4" marL="11461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01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01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01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01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3" type="body"/>
          </p:nvPr>
        </p:nvSpPr>
        <p:spPr>
          <a:xfrm>
            <a:off x="5551714" y="3098799"/>
            <a:ext cx="3229429" cy="29754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600"/>
              </a:spcBef>
              <a:spcAft>
                <a:spcPts val="600"/>
              </a:spcAft>
              <a:buClr>
                <a:srgbClr val="59473F"/>
              </a:buClr>
              <a:buFont typeface="Arial"/>
              <a:buNone/>
              <a:defRPr b="0" i="0" sz="2400" u="none" cap="none" strike="noStrike">
                <a:solidFill>
                  <a:srgbClr val="59473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76200" lvl="1" marL="457200" marR="0" rtl="0" algn="l">
              <a:spcBef>
                <a:spcPts val="300"/>
              </a:spcBef>
              <a:spcAft>
                <a:spcPts val="300"/>
              </a:spcAft>
              <a:buClr>
                <a:schemeClr val="dk2"/>
              </a:buClr>
              <a:buSzPct val="100000"/>
              <a:buFont typeface="Noto Sans Symbols"/>
              <a:buChar char="▪"/>
              <a:defRPr b="0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06044" lvl="2" marL="688975" marR="0" rtl="0" algn="l">
              <a:spcBef>
                <a:spcPts val="0"/>
              </a:spcBef>
              <a:spcAft>
                <a:spcPts val="300"/>
              </a:spcAft>
              <a:buClr>
                <a:srgbClr val="612200"/>
              </a:buClr>
              <a:buSzPct val="90000"/>
              <a:buFont typeface="Arial"/>
              <a:buChar char="•"/>
              <a:defRPr b="0" i="0" sz="2200" u="none" cap="none" strike="noStrike">
                <a:solidFill>
                  <a:srgbClr val="6122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27000" lvl="3" marL="914400" marR="0" rtl="0" algn="l">
              <a:spcBef>
                <a:spcPts val="0"/>
              </a:spcBef>
              <a:spcAft>
                <a:spcPts val="200"/>
              </a:spcAft>
              <a:buClr>
                <a:srgbClr val="59473F"/>
              </a:buClr>
              <a:buSzPct val="80000"/>
              <a:buFont typeface="Noto Sans Symbols"/>
              <a:buChar char="❖"/>
              <a:defRPr b="0" i="0" sz="2000" u="none" cap="none" strike="noStrike">
                <a:solidFill>
                  <a:srgbClr val="59473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17475" lvl="4" marL="11461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01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01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01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01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6" name="Shape 56"/>
          <p:cNvSpPr txBox="1"/>
          <p:nvPr>
            <p:ph idx="12" type="sldNum"/>
          </p:nvPr>
        </p:nvSpPr>
        <p:spPr>
          <a:xfrm>
            <a:off x="7084854" y="6378633"/>
            <a:ext cx="4154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F7EED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Quoted passages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/>
          <p:nvPr/>
        </p:nvSpPr>
        <p:spPr>
          <a:xfrm>
            <a:off x="275770" y="254000"/>
            <a:ext cx="8606971" cy="589788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Shape 59"/>
          <p:cNvSpPr txBox="1"/>
          <p:nvPr>
            <p:ph idx="12" type="sldNum"/>
          </p:nvPr>
        </p:nvSpPr>
        <p:spPr>
          <a:xfrm>
            <a:off x="7084854" y="6378633"/>
            <a:ext cx="4154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F7EED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00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10" Type="http://schemas.openxmlformats.org/officeDocument/2006/relationships/theme" Target="../theme/theme1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7EED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0" y="6347823"/>
            <a:ext cx="9144000" cy="41148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i="0" lang="en-US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School of Mechanical, Industrial &amp; Manufacturing Engineering</a:t>
            </a:r>
          </a:p>
        </p:txBody>
      </p:sp>
      <p:sp>
        <p:nvSpPr>
          <p:cNvPr id="11" name="Shape 11"/>
          <p:cNvSpPr txBox="1"/>
          <p:nvPr>
            <p:ph type="title"/>
          </p:nvPr>
        </p:nvSpPr>
        <p:spPr>
          <a:xfrm>
            <a:off x="274319" y="228600"/>
            <a:ext cx="8630194" cy="73297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rgbClr val="C34500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x="261257" y="1299029"/>
            <a:ext cx="8657772" cy="477157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600"/>
              </a:spcBef>
              <a:spcAft>
                <a:spcPts val="600"/>
              </a:spcAft>
              <a:buClr>
                <a:srgbClr val="59473F"/>
              </a:buClr>
              <a:buFont typeface="Arial"/>
              <a:buNone/>
              <a:defRPr b="0" i="0" sz="2400" u="none" cap="none" strike="noStrike">
                <a:solidFill>
                  <a:srgbClr val="59473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76200" lvl="1" marL="457200" marR="0" rtl="0" algn="l">
              <a:spcBef>
                <a:spcPts val="300"/>
              </a:spcBef>
              <a:spcAft>
                <a:spcPts val="300"/>
              </a:spcAft>
              <a:buClr>
                <a:schemeClr val="dk2"/>
              </a:buClr>
              <a:buSzPct val="100000"/>
              <a:buFont typeface="Noto Sans Symbols"/>
              <a:buChar char="▪"/>
              <a:defRPr b="0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06044" lvl="2" marL="688975" marR="0" rtl="0" algn="l">
              <a:spcBef>
                <a:spcPts val="0"/>
              </a:spcBef>
              <a:spcAft>
                <a:spcPts val="300"/>
              </a:spcAft>
              <a:buClr>
                <a:srgbClr val="612200"/>
              </a:buClr>
              <a:buSzPct val="90000"/>
              <a:buFont typeface="Arial"/>
              <a:buChar char="•"/>
              <a:defRPr b="0" i="0" sz="2200" u="none" cap="none" strike="noStrike">
                <a:solidFill>
                  <a:srgbClr val="6122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27000" lvl="3" marL="914400" marR="0" rtl="0" algn="l">
              <a:spcBef>
                <a:spcPts val="0"/>
              </a:spcBef>
              <a:spcAft>
                <a:spcPts val="200"/>
              </a:spcAft>
              <a:buClr>
                <a:srgbClr val="59473F"/>
              </a:buClr>
              <a:buSzPct val="80000"/>
              <a:buFont typeface="Noto Sans Symbols"/>
              <a:buChar char="❖"/>
              <a:defRPr b="0" i="0" sz="2000" u="none" cap="none" strike="noStrike">
                <a:solidFill>
                  <a:srgbClr val="59473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17475" lvl="4" marL="11461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01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01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01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01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13" name="Shape 1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7516956" y="6176714"/>
            <a:ext cx="1647824" cy="714374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Shape 14"/>
          <p:cNvSpPr txBox="1"/>
          <p:nvPr>
            <p:ph idx="12" type="sldNum"/>
          </p:nvPr>
        </p:nvSpPr>
        <p:spPr>
          <a:xfrm>
            <a:off x="7084854" y="6378633"/>
            <a:ext cx="4154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F7EED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6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://youtube.com/v/CsJOJq2TDKo" TargetMode="External"/><Relationship Id="rId4" Type="http://schemas.openxmlformats.org/officeDocument/2006/relationships/image" Target="../media/image10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3.png"/><Relationship Id="rId4" Type="http://schemas.openxmlformats.org/officeDocument/2006/relationships/image" Target="../media/image1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4.png"/><Relationship Id="rId4" Type="http://schemas.openxmlformats.org/officeDocument/2006/relationships/image" Target="../media/image0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4.png"/><Relationship Id="rId4" Type="http://schemas.openxmlformats.org/officeDocument/2006/relationships/image" Target="../media/image07.png"/><Relationship Id="rId5" Type="http://schemas.openxmlformats.org/officeDocument/2006/relationships/image" Target="../media/image05.png"/><Relationship Id="rId6" Type="http://schemas.openxmlformats.org/officeDocument/2006/relationships/image" Target="../media/image0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0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Relationship Id="rId4" Type="http://schemas.openxmlformats.org/officeDocument/2006/relationships/image" Target="../media/image17.png"/><Relationship Id="rId5" Type="http://schemas.openxmlformats.org/officeDocument/2006/relationships/image" Target="../media/image0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/>
          <p:nvPr>
            <p:ph type="ctrTitle"/>
          </p:nvPr>
        </p:nvSpPr>
        <p:spPr>
          <a:xfrm>
            <a:off x="228600" y="1682950"/>
            <a:ext cx="5334000" cy="2825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en-US" sz="3600"/>
              <a:t>Science and Math Investigative Learning Experiences (SMILE) Program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b="1" sz="1800"/>
          </a:p>
        </p:txBody>
      </p:sp>
      <p:sp>
        <p:nvSpPr>
          <p:cNvPr id="66" name="Shape 66"/>
          <p:cNvSpPr txBox="1"/>
          <p:nvPr>
            <p:ph idx="1" type="subTitle"/>
          </p:nvPr>
        </p:nvSpPr>
        <p:spPr>
          <a:xfrm>
            <a:off x="228600" y="4625175"/>
            <a:ext cx="5168100" cy="134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Questrial"/>
              <a:buNone/>
            </a:pPr>
            <a:r>
              <a:rPr lang="en-US"/>
              <a:t>Systems Thinking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Questrial"/>
              <a:buNone/>
            </a:pPr>
            <a:r>
              <a:t/>
            </a:r>
            <a:endParaRPr sz="600"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Questrial"/>
              <a:buNone/>
            </a:pPr>
            <a:r>
              <a:rPr lang="en-US"/>
              <a:t>Lesson 3:</a:t>
            </a: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Questrial"/>
              <a:buNone/>
            </a:pPr>
            <a:r>
              <a:rPr lang="en-US"/>
              <a:t>Emergent Properties</a:t>
            </a:r>
          </a:p>
        </p:txBody>
      </p:sp>
      <p:sp>
        <p:nvSpPr>
          <p:cNvPr id="67" name="Shape 67"/>
          <p:cNvSpPr txBox="1"/>
          <p:nvPr/>
        </p:nvSpPr>
        <p:spPr>
          <a:xfrm>
            <a:off x="3236913" y="225425"/>
            <a:ext cx="184200" cy="57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Carme"/>
              <a:ea typeface="Carme"/>
              <a:cs typeface="Carme"/>
              <a:sym typeface="Carme"/>
            </a:endParaRPr>
          </a:p>
        </p:txBody>
      </p:sp>
      <p:pic>
        <p:nvPicPr>
          <p:cNvPr descr="SMILE Logo.png" id="68" name="Shape 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96730" y="2998200"/>
            <a:ext cx="3614292" cy="1604199"/>
          </a:xfrm>
          <a:prstGeom prst="rect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/>
          <p:nvPr>
            <p:ph type="title"/>
          </p:nvPr>
        </p:nvSpPr>
        <p:spPr>
          <a:xfrm>
            <a:off x="274319" y="228600"/>
            <a:ext cx="8641200" cy="7329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Emergence</a:t>
            </a:r>
          </a:p>
        </p:txBody>
      </p:sp>
      <p:sp>
        <p:nvSpPr>
          <p:cNvPr id="160" name="Shape 160"/>
          <p:cNvSpPr txBox="1"/>
          <p:nvPr>
            <p:ph idx="1" type="body"/>
          </p:nvPr>
        </p:nvSpPr>
        <p:spPr>
          <a:xfrm>
            <a:off x="661350" y="1687050"/>
            <a:ext cx="4092600" cy="1016400"/>
          </a:xfrm>
          <a:prstGeom prst="rect">
            <a:avLst/>
          </a:prstGeom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-US"/>
              <a:t>How is life an example of emergence?</a:t>
            </a:r>
          </a:p>
        </p:txBody>
      </p:sp>
      <p:sp>
        <p:nvSpPr>
          <p:cNvPr id="161" name="Shape 161"/>
          <p:cNvSpPr txBox="1"/>
          <p:nvPr>
            <p:ph idx="12" type="sldNum"/>
          </p:nvPr>
        </p:nvSpPr>
        <p:spPr>
          <a:xfrm>
            <a:off x="7084854" y="6378633"/>
            <a:ext cx="415500" cy="365099"/>
          </a:xfrm>
          <a:prstGeom prst="rect">
            <a:avLst/>
          </a:prstGeom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pic>
        <p:nvPicPr>
          <p:cNvPr descr="Screen Shot 2017-01-24 at 4.43.20 PM.png" id="162" name="Shape 1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41925" y="1224525"/>
            <a:ext cx="3217424" cy="4891074"/>
          </a:xfrm>
          <a:prstGeom prst="rect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pic>
      <p:sp>
        <p:nvSpPr>
          <p:cNvPr id="163" name="Shape 163"/>
          <p:cNvSpPr txBox="1"/>
          <p:nvPr>
            <p:ph idx="1" type="body"/>
          </p:nvPr>
        </p:nvSpPr>
        <p:spPr>
          <a:xfrm>
            <a:off x="661350" y="4154550"/>
            <a:ext cx="4092600" cy="1016400"/>
          </a:xfrm>
          <a:prstGeom prst="rect">
            <a:avLst/>
          </a:prstGeom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-US">
                <a:solidFill>
                  <a:schemeClr val="dk2"/>
                </a:solidFill>
              </a:rPr>
              <a:t>A system is greater than the sum of its parts.</a:t>
            </a:r>
          </a:p>
        </p:txBody>
      </p:sp>
      <p:cxnSp>
        <p:nvCxnSpPr>
          <p:cNvPr id="164" name="Shape 164"/>
          <p:cNvCxnSpPr/>
          <p:nvPr/>
        </p:nvCxnSpPr>
        <p:spPr>
          <a:xfrm>
            <a:off x="676950" y="3429000"/>
            <a:ext cx="40614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/>
          <p:nvPr>
            <p:ph type="title"/>
          </p:nvPr>
        </p:nvSpPr>
        <p:spPr>
          <a:xfrm>
            <a:off x="274319" y="228600"/>
            <a:ext cx="8641200" cy="7329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Practice Activity</a:t>
            </a:r>
          </a:p>
        </p:txBody>
      </p:sp>
      <p:sp>
        <p:nvSpPr>
          <p:cNvPr id="171" name="Shape 171"/>
          <p:cNvSpPr txBox="1"/>
          <p:nvPr>
            <p:ph idx="1" type="body"/>
          </p:nvPr>
        </p:nvSpPr>
        <p:spPr>
          <a:xfrm>
            <a:off x="1676850" y="1117575"/>
            <a:ext cx="5790300" cy="6432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-US">
                <a:solidFill>
                  <a:srgbClr val="59473F"/>
                </a:solidFill>
              </a:rPr>
              <a:t>Video timelapse of a plant growing</a:t>
            </a:r>
          </a:p>
        </p:txBody>
      </p:sp>
      <p:sp>
        <p:nvSpPr>
          <p:cNvPr id="172" name="Shape 172"/>
          <p:cNvSpPr txBox="1"/>
          <p:nvPr>
            <p:ph idx="12" type="sldNum"/>
          </p:nvPr>
        </p:nvSpPr>
        <p:spPr>
          <a:xfrm>
            <a:off x="7084854" y="6378633"/>
            <a:ext cx="415500" cy="365099"/>
          </a:xfrm>
          <a:prstGeom prst="rect">
            <a:avLst/>
          </a:prstGeom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descr="This is the full lifespan of my giant pumpkin from planting to harvest." id="173" name="Shape 173" title="Giant Pumpkin Time Lapse">
            <a:hlinkClick r:id="rId3"/>
          </p:cNvPr>
          <p:cNvSpPr/>
          <p:nvPr/>
        </p:nvSpPr>
        <p:spPr>
          <a:xfrm>
            <a:off x="2686049" y="1916850"/>
            <a:ext cx="3817725" cy="2863299"/>
          </a:xfrm>
          <a:prstGeom prst="rect">
            <a:avLst/>
          </a:prstGeom>
          <a:blipFill>
            <a:blip r:embed="rId4">
              <a:alphaModFix/>
            </a:blip>
            <a:stretch>
              <a:fillRect/>
            </a:stretch>
          </a:blipFill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74" name="Shape 174"/>
          <p:cNvSpPr txBox="1"/>
          <p:nvPr>
            <p:ph idx="1" type="body"/>
          </p:nvPr>
        </p:nvSpPr>
        <p:spPr>
          <a:xfrm>
            <a:off x="1636175" y="4884200"/>
            <a:ext cx="5790300" cy="6432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-US"/>
              <a:t>What </a:t>
            </a:r>
            <a:r>
              <a:rPr b="1" lang="en-US"/>
              <a:t>are the </a:t>
            </a:r>
            <a:r>
              <a:rPr b="1" i="1" lang="en-US">
                <a:solidFill>
                  <a:schemeClr val="dk2"/>
                </a:solidFill>
              </a:rPr>
              <a:t>elements</a:t>
            </a:r>
            <a:r>
              <a:rPr b="1" lang="en-US"/>
              <a:t> in this system?</a:t>
            </a:r>
          </a:p>
        </p:txBody>
      </p:sp>
      <p:sp>
        <p:nvSpPr>
          <p:cNvPr id="175" name="Shape 175"/>
          <p:cNvSpPr txBox="1"/>
          <p:nvPr>
            <p:ph idx="1" type="body"/>
          </p:nvPr>
        </p:nvSpPr>
        <p:spPr>
          <a:xfrm>
            <a:off x="1676850" y="5527400"/>
            <a:ext cx="5790300" cy="6432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-US"/>
              <a:t>What is the </a:t>
            </a:r>
            <a:r>
              <a:rPr b="1" i="1" lang="en-US">
                <a:solidFill>
                  <a:schemeClr val="dk2"/>
                </a:solidFill>
              </a:rPr>
              <a:t>emergent property?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/>
          <p:nvPr>
            <p:ph type="title"/>
          </p:nvPr>
        </p:nvSpPr>
        <p:spPr>
          <a:xfrm>
            <a:off x="274319" y="228600"/>
            <a:ext cx="8641200" cy="7329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Activity</a:t>
            </a:r>
          </a:p>
        </p:txBody>
      </p:sp>
      <p:sp>
        <p:nvSpPr>
          <p:cNvPr id="182" name="Shape 182"/>
          <p:cNvSpPr txBox="1"/>
          <p:nvPr>
            <p:ph idx="12" type="sldNum"/>
          </p:nvPr>
        </p:nvSpPr>
        <p:spPr>
          <a:xfrm>
            <a:off x="7084854" y="6378633"/>
            <a:ext cx="415500" cy="365099"/>
          </a:xfrm>
          <a:prstGeom prst="rect">
            <a:avLst/>
          </a:prstGeom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183" name="Shape 183"/>
          <p:cNvSpPr txBox="1"/>
          <p:nvPr>
            <p:ph idx="1" type="body"/>
          </p:nvPr>
        </p:nvSpPr>
        <p:spPr>
          <a:xfrm>
            <a:off x="221400" y="1530737"/>
            <a:ext cx="5856600" cy="37965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-US"/>
              <a:t>Cup &amp; Straw - </a:t>
            </a:r>
            <a:r>
              <a:rPr lang="en-US">
                <a:solidFill>
                  <a:schemeClr val="dk2"/>
                </a:solidFill>
              </a:rPr>
              <a:t>Handout #1</a:t>
            </a:r>
          </a:p>
          <a:p>
            <a:pPr lvl="0" rtl="0"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 b="1"/>
          </a:p>
          <a:p>
            <a:pPr indent="-342900" lvl="0" marL="457200" rtl="0">
              <a:spcBef>
                <a:spcPts val="0"/>
              </a:spcBef>
              <a:spcAft>
                <a:spcPts val="1000"/>
              </a:spcAft>
              <a:buSzPct val="100000"/>
              <a:buChar char="●"/>
            </a:pPr>
            <a:r>
              <a:rPr lang="en-US" sz="1800"/>
              <a:t>Think of a cup and straw as a system.</a:t>
            </a:r>
          </a:p>
          <a:p>
            <a:pPr indent="-342900" lvl="0" marL="457200" rtl="0">
              <a:spcBef>
                <a:spcPts val="0"/>
              </a:spcBef>
              <a:spcAft>
                <a:spcPts val="1000"/>
              </a:spcAft>
              <a:buSzPct val="100000"/>
              <a:buChar char="●"/>
            </a:pPr>
            <a:r>
              <a:rPr lang="en-US" sz="1800"/>
              <a:t>When you use a cup and straw to drink something, what are the system's elements and how do they interact?</a:t>
            </a:r>
          </a:p>
          <a:p>
            <a:pPr indent="-342900" lvl="0" marL="457200" rtl="0">
              <a:spcBef>
                <a:spcPts val="0"/>
              </a:spcBef>
              <a:spcAft>
                <a:spcPts val="1000"/>
              </a:spcAft>
              <a:buSzPct val="100000"/>
              <a:buChar char="●"/>
            </a:pPr>
            <a:r>
              <a:rPr lang="en-US" sz="1800"/>
              <a:t>What happens because of those interactions? </a:t>
            </a:r>
          </a:p>
          <a:p>
            <a:pPr indent="-342900" lvl="0" marL="457200" rtl="0">
              <a:spcBef>
                <a:spcPts val="0"/>
              </a:spcBef>
              <a:spcAft>
                <a:spcPts val="1000"/>
              </a:spcAft>
              <a:buSzPct val="100000"/>
              <a:buChar char="●"/>
            </a:pPr>
            <a:r>
              <a:rPr lang="en-US" sz="1800"/>
              <a:t>What can the system do that its elements can’t do by themselves?</a:t>
            </a:r>
          </a:p>
        </p:txBody>
      </p:sp>
      <p:pic>
        <p:nvPicPr>
          <p:cNvPr descr="Screen Shot 2017-01-25 at 3.20.24 PM.png" id="184" name="Shape 18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31225" y="1633537"/>
            <a:ext cx="2590800" cy="3590925"/>
          </a:xfrm>
          <a:prstGeom prst="rect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 txBox="1"/>
          <p:nvPr>
            <p:ph type="title"/>
          </p:nvPr>
        </p:nvSpPr>
        <p:spPr>
          <a:xfrm>
            <a:off x="274319" y="228600"/>
            <a:ext cx="8641200" cy="7329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Activity</a:t>
            </a:r>
          </a:p>
        </p:txBody>
      </p:sp>
      <p:sp>
        <p:nvSpPr>
          <p:cNvPr id="191" name="Shape 191"/>
          <p:cNvSpPr txBox="1"/>
          <p:nvPr>
            <p:ph idx="12" type="sldNum"/>
          </p:nvPr>
        </p:nvSpPr>
        <p:spPr>
          <a:xfrm>
            <a:off x="7084854" y="6378633"/>
            <a:ext cx="415500" cy="365099"/>
          </a:xfrm>
          <a:prstGeom prst="rect">
            <a:avLst/>
          </a:prstGeom>
        </p:spPr>
        <p:txBody>
          <a:bodyPr anchorCtr="0" anchor="ctr" bIns="45700" lIns="91425" rIns="91425" tIns="4570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sp>
        <p:nvSpPr>
          <p:cNvPr id="192" name="Shape 192"/>
          <p:cNvSpPr txBox="1"/>
          <p:nvPr>
            <p:ph idx="1" type="body"/>
          </p:nvPr>
        </p:nvSpPr>
        <p:spPr>
          <a:xfrm>
            <a:off x="243125" y="1306275"/>
            <a:ext cx="4057500" cy="4197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-US"/>
              <a:t>Straw Claw - </a:t>
            </a:r>
            <a:r>
              <a:rPr lang="en-US">
                <a:solidFill>
                  <a:schemeClr val="dk2"/>
                </a:solidFill>
              </a:rPr>
              <a:t>Handout #2</a:t>
            </a:r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  <a:p>
            <a:pPr lvl="0" algn="ctr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3" name="Shape 193"/>
          <p:cNvSpPr txBox="1"/>
          <p:nvPr>
            <p:ph idx="1" type="body"/>
          </p:nvPr>
        </p:nvSpPr>
        <p:spPr>
          <a:xfrm>
            <a:off x="4691450" y="1306275"/>
            <a:ext cx="4408200" cy="4197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-US"/>
              <a:t>Balloon Rocket - </a:t>
            </a:r>
            <a:r>
              <a:rPr lang="en-US">
                <a:solidFill>
                  <a:schemeClr val="dk2"/>
                </a:solidFill>
              </a:rPr>
              <a:t>Handout #3</a:t>
            </a:r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4" name="Shape 194"/>
          <p:cNvSpPr txBox="1"/>
          <p:nvPr>
            <p:ph idx="1" type="body"/>
          </p:nvPr>
        </p:nvSpPr>
        <p:spPr>
          <a:xfrm>
            <a:off x="266075" y="5504176"/>
            <a:ext cx="8657700" cy="8052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i="1" lang="en-US"/>
              <a:t>If you finish early, try to build something else with the same elements</a:t>
            </a:r>
          </a:p>
        </p:txBody>
      </p:sp>
      <p:pic>
        <p:nvPicPr>
          <p:cNvPr descr="Screen Shot 2017-01-25 at 3.20.47 PM.png" id="195" name="Shape 19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80125" y="2019300"/>
            <a:ext cx="2069000" cy="3062125"/>
          </a:xfrm>
          <a:prstGeom prst="rect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pic>
      <p:pic>
        <p:nvPicPr>
          <p:cNvPr descr="Screen Shot 2017-01-25 at 3.21.01 PM.png" id="196" name="Shape 19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38162" y="2521662"/>
            <a:ext cx="3914775" cy="2057400"/>
          </a:xfrm>
          <a:prstGeom prst="rect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pic>
      <p:cxnSp>
        <p:nvCxnSpPr>
          <p:cNvPr id="197" name="Shape 197"/>
          <p:cNvCxnSpPr/>
          <p:nvPr/>
        </p:nvCxnSpPr>
        <p:spPr>
          <a:xfrm>
            <a:off x="274325" y="5504100"/>
            <a:ext cx="8654400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lg" w="lg" type="none"/>
            <a:tailEnd len="lg" w="lg" type="none"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 txBox="1"/>
          <p:nvPr>
            <p:ph type="title"/>
          </p:nvPr>
        </p:nvSpPr>
        <p:spPr>
          <a:xfrm>
            <a:off x="274319" y="228600"/>
            <a:ext cx="8641200" cy="7329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Lesson Discussion</a:t>
            </a:r>
          </a:p>
        </p:txBody>
      </p:sp>
      <p:sp>
        <p:nvSpPr>
          <p:cNvPr id="204" name="Shape 204"/>
          <p:cNvSpPr txBox="1"/>
          <p:nvPr>
            <p:ph idx="1" type="body"/>
          </p:nvPr>
        </p:nvSpPr>
        <p:spPr>
          <a:xfrm>
            <a:off x="243113" y="1306287"/>
            <a:ext cx="8657700" cy="47715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  <a:buAutoNum type="arabicPeriod"/>
            </a:pPr>
            <a:r>
              <a:rPr lang="en-US" sz="1800"/>
              <a:t>How is the model hand or rocket you built an example of a </a:t>
            </a:r>
            <a:r>
              <a:rPr lang="en-US" sz="1800">
                <a:solidFill>
                  <a:schemeClr val="dk2"/>
                </a:solidFill>
              </a:rPr>
              <a:t>system</a:t>
            </a:r>
            <a:r>
              <a:rPr lang="en-US" sz="1800"/>
              <a:t>?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-US" sz="1800"/>
              <a:t>How can you tell a system has an </a:t>
            </a:r>
            <a:r>
              <a:rPr lang="en-US" sz="1800">
                <a:solidFill>
                  <a:schemeClr val="dk2"/>
                </a:solidFill>
              </a:rPr>
              <a:t>emergent property</a:t>
            </a:r>
            <a:r>
              <a:rPr lang="en-US" sz="1800"/>
              <a:t>?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-US" sz="1800"/>
              <a:t>What are the </a:t>
            </a:r>
            <a:r>
              <a:rPr lang="en-US" sz="1800">
                <a:solidFill>
                  <a:schemeClr val="dk2"/>
                </a:solidFill>
              </a:rPr>
              <a:t>emergent properties</a:t>
            </a:r>
            <a:r>
              <a:rPr lang="en-US" sz="1800"/>
              <a:t> you observed in the systems you created?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-US" sz="1800"/>
              <a:t>Why can the same elements create different </a:t>
            </a:r>
            <a:r>
              <a:rPr lang="en-US" sz="1800">
                <a:solidFill>
                  <a:schemeClr val="dk2"/>
                </a:solidFill>
              </a:rPr>
              <a:t>emergent properties</a:t>
            </a:r>
            <a:r>
              <a:rPr lang="en-US" sz="1800"/>
              <a:t> when combined in different ways?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-US" sz="1800"/>
              <a:t>What is an example of an </a:t>
            </a:r>
            <a:r>
              <a:rPr lang="en-US" sz="1800">
                <a:solidFill>
                  <a:schemeClr val="dk2"/>
                </a:solidFill>
              </a:rPr>
              <a:t>emergent property</a:t>
            </a:r>
            <a:r>
              <a:rPr lang="en-US" sz="1800"/>
              <a:t> in another system in your life?</a:t>
            </a:r>
          </a:p>
        </p:txBody>
      </p:sp>
      <p:sp>
        <p:nvSpPr>
          <p:cNvPr id="205" name="Shape 205"/>
          <p:cNvSpPr txBox="1"/>
          <p:nvPr>
            <p:ph idx="12" type="sldNum"/>
          </p:nvPr>
        </p:nvSpPr>
        <p:spPr>
          <a:xfrm>
            <a:off x="7084854" y="6378633"/>
            <a:ext cx="415500" cy="365099"/>
          </a:xfrm>
          <a:prstGeom prst="rect">
            <a:avLst/>
          </a:prstGeom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type="title"/>
          </p:nvPr>
        </p:nvSpPr>
        <p:spPr>
          <a:xfrm>
            <a:off x="274319" y="228600"/>
            <a:ext cx="8641200" cy="7329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What do you see here?</a:t>
            </a:r>
          </a:p>
        </p:txBody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243113" y="1306287"/>
            <a:ext cx="8657700" cy="4771500"/>
          </a:xfrm>
          <a:prstGeom prst="rect">
            <a:avLst/>
          </a:prstGeom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6" name="Shape 76"/>
          <p:cNvSpPr txBox="1"/>
          <p:nvPr>
            <p:ph idx="12" type="sldNum"/>
          </p:nvPr>
        </p:nvSpPr>
        <p:spPr>
          <a:xfrm>
            <a:off x="7084854" y="6378633"/>
            <a:ext cx="415500" cy="365099"/>
          </a:xfrm>
          <a:prstGeom prst="rect">
            <a:avLst/>
          </a:prstGeom>
        </p:spPr>
        <p:txBody>
          <a:bodyPr anchorCtr="0" anchor="ctr" bIns="45700" lIns="91425" rIns="91425" tIns="4570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pic>
        <p:nvPicPr>
          <p:cNvPr descr="93aa0926a699173e3fcaffe8736ea0fc.jpg" id="77" name="Shape 7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32525" y="1381800"/>
            <a:ext cx="7278949" cy="4094399"/>
          </a:xfrm>
          <a:prstGeom prst="rect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pic>
      <p:sp>
        <p:nvSpPr>
          <p:cNvPr id="78" name="Shape 78"/>
          <p:cNvSpPr/>
          <p:nvPr/>
        </p:nvSpPr>
        <p:spPr>
          <a:xfrm>
            <a:off x="932525" y="1381800"/>
            <a:ext cx="4419900" cy="4094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9" name="Shape 79"/>
          <p:cNvSpPr/>
          <p:nvPr/>
        </p:nvSpPr>
        <p:spPr>
          <a:xfrm>
            <a:off x="5201525" y="1381800"/>
            <a:ext cx="3009900" cy="840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0" name="Shape 80"/>
          <p:cNvSpPr/>
          <p:nvPr/>
        </p:nvSpPr>
        <p:spPr>
          <a:xfrm>
            <a:off x="5201525" y="3773725"/>
            <a:ext cx="3009900" cy="17025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1" name="Shape 81"/>
          <p:cNvSpPr/>
          <p:nvPr/>
        </p:nvSpPr>
        <p:spPr>
          <a:xfrm>
            <a:off x="6667500" y="2222525"/>
            <a:ext cx="415500" cy="3651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>
            <p:ph idx="1" type="body"/>
          </p:nvPr>
        </p:nvSpPr>
        <p:spPr>
          <a:xfrm>
            <a:off x="243113" y="1306287"/>
            <a:ext cx="8657700" cy="4771500"/>
          </a:xfrm>
          <a:prstGeom prst="rect">
            <a:avLst/>
          </a:prstGeom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8" name="Shape 88"/>
          <p:cNvSpPr txBox="1"/>
          <p:nvPr>
            <p:ph idx="12" type="sldNum"/>
          </p:nvPr>
        </p:nvSpPr>
        <p:spPr>
          <a:xfrm>
            <a:off x="7084854" y="6378633"/>
            <a:ext cx="415500" cy="365099"/>
          </a:xfrm>
          <a:prstGeom prst="rect">
            <a:avLst/>
          </a:prstGeom>
        </p:spPr>
        <p:txBody>
          <a:bodyPr anchorCtr="0" anchor="ctr" bIns="45700" lIns="91425" rIns="91425" tIns="4570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pic>
        <p:nvPicPr>
          <p:cNvPr descr="93aa0926a699173e3fcaffe8736ea0fc.jpg" id="89" name="Shape 8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32525" y="1381800"/>
            <a:ext cx="7278949" cy="4094399"/>
          </a:xfrm>
          <a:prstGeom prst="rect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pic>
      <p:sp>
        <p:nvSpPr>
          <p:cNvPr id="90" name="Shape 90"/>
          <p:cNvSpPr txBox="1"/>
          <p:nvPr>
            <p:ph type="title"/>
          </p:nvPr>
        </p:nvSpPr>
        <p:spPr>
          <a:xfrm>
            <a:off x="274319" y="228600"/>
            <a:ext cx="8641200" cy="7329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Why systems thinking?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>
            <p:ph type="title"/>
          </p:nvPr>
        </p:nvSpPr>
        <p:spPr>
          <a:xfrm>
            <a:off x="274319" y="228600"/>
            <a:ext cx="8641200" cy="7329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Systems Thinking</a:t>
            </a:r>
          </a:p>
        </p:txBody>
      </p:sp>
      <p:sp>
        <p:nvSpPr>
          <p:cNvPr id="97" name="Shape 97"/>
          <p:cNvSpPr txBox="1"/>
          <p:nvPr>
            <p:ph idx="12" type="sldNum"/>
          </p:nvPr>
        </p:nvSpPr>
        <p:spPr>
          <a:xfrm>
            <a:off x="7084854" y="6378633"/>
            <a:ext cx="415500" cy="365099"/>
          </a:xfrm>
          <a:prstGeom prst="rect">
            <a:avLst/>
          </a:prstGeom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pic>
        <p:nvPicPr>
          <p:cNvPr id="98" name="Shape 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36812" y="1957225"/>
            <a:ext cx="1670386" cy="2509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/>
          <p:nvPr>
            <p:ph type="title"/>
          </p:nvPr>
        </p:nvSpPr>
        <p:spPr>
          <a:xfrm>
            <a:off x="274319" y="228600"/>
            <a:ext cx="8641200" cy="7329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Systems Thinking</a:t>
            </a:r>
          </a:p>
        </p:txBody>
      </p:sp>
      <p:sp>
        <p:nvSpPr>
          <p:cNvPr id="105" name="Shape 105"/>
          <p:cNvSpPr txBox="1"/>
          <p:nvPr>
            <p:ph idx="12" type="sldNum"/>
          </p:nvPr>
        </p:nvSpPr>
        <p:spPr>
          <a:xfrm>
            <a:off x="7084854" y="6378633"/>
            <a:ext cx="415500" cy="365099"/>
          </a:xfrm>
          <a:prstGeom prst="rect">
            <a:avLst/>
          </a:prstGeom>
        </p:spPr>
        <p:txBody>
          <a:bodyPr anchorCtr="0" anchor="ctr" bIns="45700" lIns="91425" rIns="91425" tIns="4570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pic>
        <p:nvPicPr>
          <p:cNvPr id="106" name="Shape 10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36812" y="1957225"/>
            <a:ext cx="1670386" cy="2509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Shape 10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16149" y="1085746"/>
            <a:ext cx="2343249" cy="46864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8" name="Shape 108"/>
          <p:cNvCxnSpPr>
            <a:stCxn id="106" idx="3"/>
          </p:cNvCxnSpPr>
          <p:nvPr/>
        </p:nvCxnSpPr>
        <p:spPr>
          <a:xfrm flipH="1" rot="10800000">
            <a:off x="5407198" y="3198175"/>
            <a:ext cx="1384800" cy="13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type="title"/>
          </p:nvPr>
        </p:nvSpPr>
        <p:spPr>
          <a:xfrm>
            <a:off x="274319" y="228600"/>
            <a:ext cx="8641200" cy="7329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Systems Thinking</a:t>
            </a:r>
          </a:p>
        </p:txBody>
      </p:sp>
      <p:sp>
        <p:nvSpPr>
          <p:cNvPr id="115" name="Shape 115"/>
          <p:cNvSpPr txBox="1"/>
          <p:nvPr>
            <p:ph idx="12" type="sldNum"/>
          </p:nvPr>
        </p:nvSpPr>
        <p:spPr>
          <a:xfrm>
            <a:off x="7084854" y="6378633"/>
            <a:ext cx="415500" cy="365099"/>
          </a:xfrm>
          <a:prstGeom prst="rect">
            <a:avLst/>
          </a:prstGeom>
        </p:spPr>
        <p:txBody>
          <a:bodyPr anchorCtr="0" anchor="ctr" bIns="45700" lIns="91425" rIns="91425" tIns="4570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pic>
        <p:nvPicPr>
          <p:cNvPr id="116" name="Shape 1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36812" y="1957225"/>
            <a:ext cx="1670386" cy="2509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Shape 1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16149" y="1085746"/>
            <a:ext cx="2343249" cy="4686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Shape 1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45149" y="3271324"/>
            <a:ext cx="2230399" cy="2230399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pic>
      <p:pic>
        <p:nvPicPr>
          <p:cNvPr id="119" name="Shape 1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90712" y="1085749"/>
            <a:ext cx="2534050" cy="1790724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pic>
      <p:cxnSp>
        <p:nvCxnSpPr>
          <p:cNvPr id="120" name="Shape 120"/>
          <p:cNvCxnSpPr/>
          <p:nvPr/>
        </p:nvCxnSpPr>
        <p:spPr>
          <a:xfrm>
            <a:off x="5222625" y="3178425"/>
            <a:ext cx="1569300" cy="19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cxnSp>
        <p:nvCxnSpPr>
          <p:cNvPr id="121" name="Shape 121"/>
          <p:cNvCxnSpPr>
            <a:stCxn id="119" idx="3"/>
          </p:cNvCxnSpPr>
          <p:nvPr/>
        </p:nvCxnSpPr>
        <p:spPr>
          <a:xfrm>
            <a:off x="2924762" y="1981112"/>
            <a:ext cx="992100" cy="617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cxnSp>
        <p:nvCxnSpPr>
          <p:cNvPr id="122" name="Shape 122"/>
          <p:cNvCxnSpPr>
            <a:stCxn id="118" idx="0"/>
            <a:endCxn id="119" idx="2"/>
          </p:cNvCxnSpPr>
          <p:nvPr/>
        </p:nvCxnSpPr>
        <p:spPr>
          <a:xfrm rot="10800000">
            <a:off x="1657849" y="2876525"/>
            <a:ext cx="202500" cy="394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cxnSp>
        <p:nvCxnSpPr>
          <p:cNvPr id="123" name="Shape 123"/>
          <p:cNvCxnSpPr>
            <a:stCxn id="118" idx="3"/>
          </p:cNvCxnSpPr>
          <p:nvPr/>
        </p:nvCxnSpPr>
        <p:spPr>
          <a:xfrm flipH="1" rot="10800000">
            <a:off x="2975549" y="3587924"/>
            <a:ext cx="815100" cy="798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cxnSp>
        <p:nvCxnSpPr>
          <p:cNvPr id="124" name="Shape 124"/>
          <p:cNvCxnSpPr/>
          <p:nvPr/>
        </p:nvCxnSpPr>
        <p:spPr>
          <a:xfrm flipH="1" rot="10800000">
            <a:off x="2980600" y="4081875"/>
            <a:ext cx="4431300" cy="962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cxnSp>
        <p:nvCxnSpPr>
          <p:cNvPr id="125" name="Shape 125"/>
          <p:cNvCxnSpPr/>
          <p:nvPr/>
        </p:nvCxnSpPr>
        <p:spPr>
          <a:xfrm>
            <a:off x="2934425" y="1694725"/>
            <a:ext cx="4147800" cy="534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/>
          <p:nvPr>
            <p:ph type="title"/>
          </p:nvPr>
        </p:nvSpPr>
        <p:spPr>
          <a:xfrm>
            <a:off x="274319" y="228600"/>
            <a:ext cx="8641200" cy="7329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Defining A System</a:t>
            </a:r>
          </a:p>
        </p:txBody>
      </p:sp>
      <p:sp>
        <p:nvSpPr>
          <p:cNvPr id="132" name="Shape 132"/>
          <p:cNvSpPr txBox="1"/>
          <p:nvPr>
            <p:ph idx="12" type="sldNum"/>
          </p:nvPr>
        </p:nvSpPr>
        <p:spPr>
          <a:xfrm>
            <a:off x="7084854" y="6378633"/>
            <a:ext cx="415500" cy="365099"/>
          </a:xfrm>
          <a:prstGeom prst="rect">
            <a:avLst/>
          </a:prstGeom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pic>
        <p:nvPicPr>
          <p:cNvPr id="133" name="Shape 1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8175" y="1489150"/>
            <a:ext cx="6773499" cy="3879700"/>
          </a:xfrm>
          <a:prstGeom prst="rect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/>
          <p:nvPr>
            <p:ph type="title"/>
          </p:nvPr>
        </p:nvSpPr>
        <p:spPr>
          <a:xfrm>
            <a:off x="274319" y="228600"/>
            <a:ext cx="8641200" cy="7329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Emergence</a:t>
            </a:r>
          </a:p>
        </p:txBody>
      </p:sp>
      <p:sp>
        <p:nvSpPr>
          <p:cNvPr id="140" name="Shape 140"/>
          <p:cNvSpPr txBox="1"/>
          <p:nvPr>
            <p:ph idx="1" type="body"/>
          </p:nvPr>
        </p:nvSpPr>
        <p:spPr>
          <a:xfrm>
            <a:off x="243125" y="4827675"/>
            <a:ext cx="8657700" cy="8931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marR="0" rtl="0"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>
                <a:solidFill>
                  <a:srgbClr val="59473F"/>
                </a:solidFill>
              </a:rPr>
              <a:t>Things that a system can do, but that its elements cannot do by themselves, are called </a:t>
            </a:r>
            <a:r>
              <a:rPr b="1" i="1" lang="en-US">
                <a:solidFill>
                  <a:schemeClr val="dk2"/>
                </a:solidFill>
              </a:rPr>
              <a:t>emergent properties</a:t>
            </a:r>
          </a:p>
          <a:p>
            <a:pPr lvl="0" marR="0" rtl="0"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t/>
            </a:r>
            <a:endParaRPr b="1" i="1">
              <a:solidFill>
                <a:schemeClr val="dk2"/>
              </a:solidFill>
            </a:endParaRPr>
          </a:p>
        </p:txBody>
      </p:sp>
      <p:sp>
        <p:nvSpPr>
          <p:cNvPr id="141" name="Shape 141"/>
          <p:cNvSpPr txBox="1"/>
          <p:nvPr>
            <p:ph idx="12" type="sldNum"/>
          </p:nvPr>
        </p:nvSpPr>
        <p:spPr>
          <a:xfrm>
            <a:off x="7084854" y="6378633"/>
            <a:ext cx="415500" cy="365099"/>
          </a:xfrm>
          <a:prstGeom prst="rect">
            <a:avLst/>
          </a:prstGeom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pic>
        <p:nvPicPr>
          <p:cNvPr descr="Screen Shot 2017-01-24 at 4.39.50 PM.png" id="142" name="Shape 1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9625" y="1283888"/>
            <a:ext cx="7864709" cy="3221400"/>
          </a:xfrm>
          <a:prstGeom prst="rect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/>
          <p:nvPr>
            <p:ph type="title"/>
          </p:nvPr>
        </p:nvSpPr>
        <p:spPr>
          <a:xfrm>
            <a:off x="274319" y="228600"/>
            <a:ext cx="8641200" cy="7329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Emergence</a:t>
            </a:r>
          </a:p>
        </p:txBody>
      </p:sp>
      <p:sp>
        <p:nvSpPr>
          <p:cNvPr id="149" name="Shape 149"/>
          <p:cNvSpPr txBox="1"/>
          <p:nvPr>
            <p:ph idx="1" type="body"/>
          </p:nvPr>
        </p:nvSpPr>
        <p:spPr>
          <a:xfrm>
            <a:off x="243113" y="1306287"/>
            <a:ext cx="8657700" cy="4771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b="1" lang="en-US"/>
              <a:t>What </a:t>
            </a:r>
            <a:r>
              <a:rPr b="1" i="1" lang="en-US">
                <a:solidFill>
                  <a:schemeClr val="dk2"/>
                </a:solidFill>
              </a:rPr>
              <a:t>emergent properties</a:t>
            </a:r>
            <a:r>
              <a:rPr b="1" lang="en-US"/>
              <a:t> can you think of?</a:t>
            </a:r>
          </a:p>
        </p:txBody>
      </p:sp>
      <p:sp>
        <p:nvSpPr>
          <p:cNvPr id="150" name="Shape 150"/>
          <p:cNvSpPr txBox="1"/>
          <p:nvPr>
            <p:ph idx="12" type="sldNum"/>
          </p:nvPr>
        </p:nvSpPr>
        <p:spPr>
          <a:xfrm>
            <a:off x="7084854" y="6378633"/>
            <a:ext cx="415500" cy="365099"/>
          </a:xfrm>
          <a:prstGeom prst="rect">
            <a:avLst/>
          </a:prstGeom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  <p:pic>
        <p:nvPicPr>
          <p:cNvPr descr="600px-Airplane_clipart.svg.png" id="151" name="Shape 1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23775" y="4866187"/>
            <a:ext cx="3496425" cy="109554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onut-with-rainbow-sprinkles.png" id="152" name="Shape 15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6690" y="2705673"/>
            <a:ext cx="2497074" cy="197269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ortfolio-Mobile.png" id="153" name="Shape 15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20200" y="2209800"/>
            <a:ext cx="2438400" cy="2438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IMECapstTmplt2014-15">
  <a:themeElements>
    <a:clrScheme name="MIME Capstone">
      <a:dk1>
        <a:srgbClr val="000000"/>
      </a:dk1>
      <a:lt1>
        <a:srgbClr val="FFFFFF"/>
      </a:lt1>
      <a:dk2>
        <a:srgbClr val="C34500"/>
      </a:dk2>
      <a:lt2>
        <a:srgbClr val="775F55"/>
      </a:lt2>
      <a:accent1>
        <a:srgbClr val="E3E1C1"/>
      </a:accent1>
      <a:accent2>
        <a:srgbClr val="333399"/>
      </a:accent2>
      <a:accent3>
        <a:srgbClr val="FFFFFF"/>
      </a:accent3>
      <a:accent4>
        <a:srgbClr val="000000"/>
      </a:accent4>
      <a:accent5>
        <a:srgbClr val="EFEEDD"/>
      </a:accent5>
      <a:accent6>
        <a:srgbClr val="2D2D8A"/>
      </a:accent6>
      <a:hlink>
        <a:srgbClr val="FE8442"/>
      </a:hlink>
      <a:folHlink>
        <a:srgbClr val="0072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