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9" r:id="rId6"/>
    <p:sldId id="261" r:id="rId7"/>
    <p:sldId id="260" r:id="rId8"/>
    <p:sldId id="262" r:id="rId9"/>
    <p:sldId id="273" r:id="rId10"/>
    <p:sldId id="264" r:id="rId11"/>
    <p:sldId id="265" r:id="rId12"/>
    <p:sldId id="268" r:id="rId13"/>
    <p:sldId id="269" r:id="rId14"/>
    <p:sldId id="271" r:id="rId15"/>
    <p:sldId id="272" r:id="rId16"/>
    <p:sldId id="270" r:id="rId1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Murphy" initials="TM" lastIdx="3" clrIdx="0">
    <p:extLst>
      <p:ext uri="{19B8F6BF-5375-455C-9EA6-DF929625EA0E}">
        <p15:presenceInfo xmlns:p15="http://schemas.microsoft.com/office/powerpoint/2012/main" userId="Thomas Murphy" providerId="None"/>
      </p:ext>
    </p:extLst>
  </p:cmAuthor>
  <p:cmAuthor id="2" name="Larson, Joshua James" initials="LJJ" lastIdx="9" clrIdx="1">
    <p:extLst>
      <p:ext uri="{19B8F6BF-5375-455C-9EA6-DF929625EA0E}">
        <p15:presenceInfo xmlns:p15="http://schemas.microsoft.com/office/powerpoint/2012/main" userId="Larson, Joshua James" providerId="None"/>
      </p:ext>
    </p:extLst>
  </p:cmAuthor>
  <p:cmAuthor id="3" name="Larson, Joshua James" initials="LJJ [2]" lastIdx="5" clrIdx="2">
    <p:extLst>
      <p:ext uri="{19B8F6BF-5375-455C-9EA6-DF929625EA0E}">
        <p15:presenceInfo xmlns:p15="http://schemas.microsoft.com/office/powerpoint/2012/main" userId="S-1-5-21-828376571-1197701538-1844936127-2637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6A3864-4D96-4A7A-8C92-F4999676A7DE}" v="2" dt="2020-03-13T00:16:51.2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1" autoAdjust="0"/>
    <p:restoredTop sz="82658" autoAdjust="0"/>
  </p:normalViewPr>
  <p:slideViewPr>
    <p:cSldViewPr snapToGrid="0">
      <p:cViewPr varScale="1">
        <p:scale>
          <a:sx n="87" d="100"/>
          <a:sy n="87" d="100"/>
        </p:scale>
        <p:origin x="12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4:45:28.864" idx="1">
    <p:pos x="7373" y="1544"/>
    <p:text>Picture: https://opb.pbslearningmedia.org/resource/498359177_21/space-shuttle-clipart/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4:50:59.819" idx="2">
    <p:pos x="3315" y="1741"/>
    <p:text>Picture: https://www.istockphoto.com/illustrations/mars?sort=mostpopular&amp;mediatype=illustration&amp;phrase=mars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6:28:32.774" idx="5">
    <p:pos x="2584" y="2536"/>
    <p:text>Picture: http://gclipart.com/partnership-clipart_25105/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2-25T21:23:19.529" idx="9">
    <p:pos x="2084" y="2180"/>
    <p:text>Picture: https://www.vectorstock.com/royalty-free-vector/business-man-and-woman-colleagues-work-together-vector-21200737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5:14:07.958" idx="3">
    <p:pos x="1987" y="2160"/>
    <p:text>Picture: https://www.netclipart.com/isee/bxwix_computers-clipart-pdf-desktop-computer-clip-art/</p:text>
    <p:extLst>
      <p:ext uri="{C676402C-5697-4E1C-873F-D02D1690AC5C}">
        <p15:threadingInfo xmlns:p15="http://schemas.microsoft.com/office/powerpoint/2012/main" timeZoneBias="480"/>
      </p:ext>
    </p:extLst>
  </p:cm>
  <p:cm authorId="2" dt="2020-01-20T15:14:19.158" idx="4">
    <p:pos x="5301" y="2381"/>
    <p:text>Picture: https://archinect.com/news/article/150057057/estimated-cost-for-l-a-s-football-stadium-project-climbs-to-5-billion</p:text>
    <p:extLst>
      <p:ext uri="{C676402C-5697-4E1C-873F-D02D1690AC5C}">
        <p15:threadingInfo xmlns:p15="http://schemas.microsoft.com/office/powerpoint/2012/main" timeZoneBias="480"/>
      </p:ext>
    </p:extLst>
  </p:cm>
  <p:cm authorId="2" dt="2020-01-20T16:37:56.643" idx="8">
    <p:pos x="7276" y="2305"/>
    <p:text>Picture: https://clipartix.com/solar-system-clipart-image-45899/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1-20T16:34:31.868" idx="7">
    <p:pos x="4904" y="2160"/>
    <p:text>Picture: https://www.istockphoto.com/illustrations/mars-base?sort=mostpopular&amp;mediatype=illustration&amp;phrase=mars%20base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2-07T11:43:47.219" idx="1">
    <p:pos x="5894" y="1947"/>
    <p:text>Picture: https://www.nasa.gov/directorates/spacetech/centennial_challenges/3DPHab/top-10-virtual-model-stage</p:text>
    <p:extLst>
      <p:ext uri="{C676402C-5697-4E1C-873F-D02D1690AC5C}">
        <p15:threadingInfo xmlns:p15="http://schemas.microsoft.com/office/powerpoint/2012/main" timeZoneBias="480"/>
      </p:ext>
    </p:extLst>
  </p:cm>
  <p:cm authorId="3" dt="2020-02-07T11:44:27.177" idx="2">
    <p:pos x="3513" y="2307"/>
    <p:text>Picture: https://scroll.in/article/919327/project-eagle-how-nasa-and-a-top-game-studio-built-an-interactive-base-on-mars</p:text>
    <p:extLst>
      <p:ext uri="{C676402C-5697-4E1C-873F-D02D1690AC5C}">
        <p15:threadingInfo xmlns:p15="http://schemas.microsoft.com/office/powerpoint/2012/main" timeZoneBias="48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0-02-07T11:57:20.529" idx="3">
    <p:pos x="3288" y="2491"/>
    <p:text>Picture: https://www.rawpixel.com/image/380781/free-illustration-image-avatar-career-architecture</p:text>
    <p:extLst>
      <p:ext uri="{C676402C-5697-4E1C-873F-D02D1690AC5C}">
        <p15:threadingInfo xmlns:p15="http://schemas.microsoft.com/office/powerpoint/2012/main" timeZoneBias="480"/>
      </p:ext>
    </p:extLst>
  </p:cm>
  <p:cm authorId="3" dt="2020-02-07T11:58:54.910" idx="4">
    <p:pos x="5631" y="2491"/>
    <p:text>Picture: http://clipart-library.com/space-shuttle-clipart.html</p:text>
    <p:extLst>
      <p:ext uri="{C676402C-5697-4E1C-873F-D02D1690AC5C}">
        <p15:threadingInfo xmlns:p15="http://schemas.microsoft.com/office/powerpoint/2012/main" timeZoneBias="4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C87CFA-9324-4292-B5D4-1C5290D82E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Systems - Emerging Occupations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1BB67C-8BC3-42CD-A0A3-F424EC5B30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DE934-0F97-4B5A-AB2D-4C252A88A14E}" type="datetimeFigureOut">
              <a:rPr lang="en-US" smtClean="0"/>
              <a:t>8/23/21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CDDBB-540D-4556-90C6-FA0E790E231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E43EC1-FB08-4332-8894-8CA559F64A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05146-EBA5-4087-9D4C-FD307C79BF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2185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Systems - Emerging Occupations Slides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4B991-54B3-4CEE-8A6F-06FE20CD6FAF}" type="datetimeFigureOut">
              <a:rPr lang="en-US" smtClean="0"/>
              <a:t>8/23/21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AB567-294B-4277-9046-B1346D914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922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hutterstock.com/image-vector/illustration-teenage-girl-geologist-holding-magnifying-1184158285" TargetMode="External"/><Relationship Id="rId3" Type="http://schemas.openxmlformats.org/officeDocument/2006/relationships/hyperlink" Target="https://www.pinterest.com/pin/781022760348586376/" TargetMode="External"/><Relationship Id="rId7" Type="http://schemas.openxmlformats.org/officeDocument/2006/relationships/hyperlink" Target="https://www.vectorstock.com/royalty-free-vector/man-with-solar-panels-and-wind-turbines-vector-6347869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shutterstock.com/es/search/man+biologist?section=1&amp;image_type=vector&amp;search_source=base_related_searches" TargetMode="External"/><Relationship Id="rId5" Type="http://schemas.openxmlformats.org/officeDocument/2006/relationships/hyperlink" Target="https://www.pngitem.com/middle/hJwwJwm_transparent-smart-clipart-black-business-woman-cartoon-png/" TargetMode="External"/><Relationship Id="rId4" Type="http://schemas.openxmlformats.org/officeDocument/2006/relationships/hyperlink" Target="https://www.clipart.email/clipart/female-engineer-clipart-66605.html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“You have all been given unique pictures, and your picture with its subtitle will show you and tell you what your ‘profession’ is and what that allows you to do.”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2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ED4AE2B5-F44E-4014-82E2-1E7E968DB05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Systems - Emerging Occupations Slides</a:t>
            </a:r>
          </a:p>
        </p:txBody>
      </p:sp>
    </p:spTree>
    <p:extLst>
      <p:ext uri="{BB962C8B-B14F-4D97-AF65-F5344CB8AC3E}">
        <p14:creationId xmlns:p14="http://schemas.microsoft.com/office/powerpoint/2010/main" val="808324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this time, students may flip over their cards.</a:t>
            </a:r>
          </a:p>
          <a:p>
            <a:endParaRPr lang="en-US" dirty="0"/>
          </a:p>
          <a:p>
            <a:r>
              <a:rPr lang="en-US" dirty="0"/>
              <a:t>Picture sources:</a:t>
            </a: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https://www.pinterest.com/pin/781022760348586376/</a:t>
            </a:r>
            <a:endParaRPr lang="en-US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https://www.clipart.email/clipart/female-engineer-clipart-66605.html</a:t>
            </a:r>
            <a:endParaRPr lang="en-US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https://www.pngitem.com/middle/hJwwJwm_transparent-smart-clipart-black-business-woman-cartoon-png/</a:t>
            </a:r>
            <a:endParaRPr lang="en-US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https://www.shutterstock.com/es/search/man+biologist?section=1&amp;image_type=vector&amp;search_source=base_related_searches</a:t>
            </a:r>
            <a:endParaRPr lang="en-US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https://www.vectorstock.com/royalty-free-vector/man-with-solar-panels-and-wind-turbines-vector-6347869</a:t>
            </a:r>
            <a:endParaRPr lang="en-US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https://www.shutterstock.com/image-vector/illustration-teenage-girl-geologist-holding-magnifying-1184158285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3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4AA493FF-68BF-41A9-BA39-7132FA5D9EA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Systems - Emerging Occupations Slides</a:t>
            </a:r>
          </a:p>
        </p:txBody>
      </p:sp>
    </p:spTree>
    <p:extLst>
      <p:ext uri="{BB962C8B-B14F-4D97-AF65-F5344CB8AC3E}">
        <p14:creationId xmlns:p14="http://schemas.microsoft.com/office/powerpoint/2010/main" val="340488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AB567-294B-4277-9046-B1346D914028}" type="slidenum">
              <a:rPr lang="en-US" smtClean="0"/>
              <a:t>4</a:t>
            </a:fld>
            <a:endParaRPr lang="en-US"/>
          </a:p>
        </p:txBody>
      </p:sp>
      <p:sp>
        <p:nvSpPr>
          <p:cNvPr id="5" name="Header Placeholder 4">
            <a:extLst>
              <a:ext uri="{FF2B5EF4-FFF2-40B4-BE49-F238E27FC236}">
                <a16:creationId xmlns:a16="http://schemas.microsoft.com/office/drawing/2014/main" id="{D90D923E-627E-4C0E-90E4-5F7DD6DE12F5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Systems - Emerging Occupations Slides</a:t>
            </a:r>
          </a:p>
        </p:txBody>
      </p:sp>
    </p:spTree>
    <p:extLst>
      <p:ext uri="{BB962C8B-B14F-4D97-AF65-F5344CB8AC3E}">
        <p14:creationId xmlns:p14="http://schemas.microsoft.com/office/powerpoint/2010/main" val="3114173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-6942" y="-20820"/>
            <a:ext cx="12214423" cy="1143161"/>
          </a:xfrm>
          <a:prstGeom prst="rect">
            <a:avLst/>
          </a:prstGeom>
          <a:solidFill>
            <a:srgbClr val="DC4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8" name="Title 1"/>
          <p:cNvSpPr>
            <a:spLocks noGrp="1"/>
          </p:cNvSpPr>
          <p:nvPr>
            <p:ph type="ctrTitle" hasCustomPrompt="1"/>
          </p:nvPr>
        </p:nvSpPr>
        <p:spPr>
          <a:xfrm>
            <a:off x="2190892" y="1209533"/>
            <a:ext cx="7810215" cy="390342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800"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0892" y="5206792"/>
            <a:ext cx="7810215" cy="14955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2800" baseline="0">
                <a:solidFill>
                  <a:schemeClr val="tx1"/>
                </a:solidFill>
                <a:latin typeface="+mn-lt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Presenter(s)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  <p:pic>
        <p:nvPicPr>
          <p:cNvPr id="41" name="Picture 40" descr="OSU_horizontal_2C_W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55700"/>
            <a:ext cx="2515741" cy="802078"/>
          </a:xfrm>
          <a:prstGeom prst="rect">
            <a:avLst/>
          </a:prstGeom>
        </p:spPr>
      </p:pic>
      <p:pic>
        <p:nvPicPr>
          <p:cNvPr id="6" name="Picture 5" descr="COE_MIME_Verdana_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155" y="460024"/>
            <a:ext cx="5538642" cy="342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673424" y="6444178"/>
            <a:ext cx="518576" cy="4138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81077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70" y="193322"/>
            <a:ext cx="2805843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9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2855" y="1510748"/>
            <a:ext cx="5560829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70" y="193322"/>
            <a:ext cx="2805843" cy="80229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346794" y="1510748"/>
            <a:ext cx="5520968" cy="5031454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950" indent="-285750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3000" indent="-228600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600200" indent="-228600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7400" indent="-228600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34658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3" y="332653"/>
            <a:ext cx="4342575" cy="124170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55573" y="2329523"/>
            <a:ext cx="8119942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755573" y="3984638"/>
            <a:ext cx="8119942" cy="18426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81431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2856" y="193321"/>
            <a:ext cx="8789900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 descr="OSU_COE_horizontal_2C_O_over_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2067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hal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2780" y="1510748"/>
            <a:ext cx="5346021" cy="5031454"/>
          </a:xfrm>
          <a:prstGeom prst="rect">
            <a:avLst/>
          </a:prstGeom>
        </p:spPr>
        <p:txBody>
          <a:bodyPr/>
          <a:lstStyle>
            <a:lvl1pPr marL="342797" indent="-342797" algn="l"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1pPr>
            <a:lvl2pPr marL="742727" indent="-285664" algn="l">
              <a:buClr>
                <a:schemeClr val="tx1"/>
              </a:buClr>
              <a:buFont typeface="Wingdings" panose="05000000000000000000" pitchFamily="2" charset="2"/>
              <a:buChar char="§"/>
              <a:defRPr>
                <a:solidFill>
                  <a:srgbClr val="DC4405"/>
                </a:solidFill>
                <a:latin typeface="+mn-lt"/>
                <a:cs typeface="Verdana"/>
              </a:defRPr>
            </a:lvl2pPr>
            <a:lvl3pPr marL="1142657" indent="-228531" algn="l"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>
                <a:latin typeface="+mn-lt"/>
                <a:cs typeface="Verdana"/>
              </a:defRPr>
            </a:lvl3pPr>
            <a:lvl4pPr marL="1599720" indent="-228531" algn="l"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003B5C"/>
                </a:solidFill>
                <a:latin typeface="+mn-lt"/>
                <a:cs typeface="Verdana"/>
              </a:defRPr>
            </a:lvl4pPr>
            <a:lvl5pPr marL="2056783" indent="-228531" algn="l"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rgbClr val="4A773C"/>
                </a:solidFill>
                <a:latin typeface="+mn-lt"/>
                <a:cs typeface="Verdan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 descr="OSU_COE_horizontal_2C_O_over_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16042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0"/>
          <p:cNvSpPr>
            <a:spLocks noGrp="1"/>
          </p:cNvSpPr>
          <p:nvPr>
            <p:ph sz="quarter" idx="2"/>
          </p:nvPr>
        </p:nvSpPr>
        <p:spPr>
          <a:xfrm>
            <a:off x="309880" y="2438400"/>
            <a:ext cx="5615432" cy="3581400"/>
          </a:xfrm>
          <a:prstGeom prst="rect">
            <a:avLst/>
          </a:prstGeom>
        </p:spPr>
        <p:txBody>
          <a:bodyPr/>
          <a:lstStyle>
            <a:lvl1pPr marL="457063" indent="-457063">
              <a:defRPr lang="en-US" sz="23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914126" indent="-457063">
              <a:buClr>
                <a:srgbClr val="003B5C"/>
              </a:buClr>
              <a:defRPr lang="en-US" sz="1999" kern="1200" dirty="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256923" indent="-342797">
              <a:buClr>
                <a:srgbClr val="DC4405"/>
              </a:buClr>
              <a:defRPr lang="en-US" sz="17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713986" indent="-342797">
              <a:buClr>
                <a:srgbClr val="DC4405"/>
              </a:buClr>
              <a:defRPr lang="en-US" sz="1600" kern="1200" dirty="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171048" indent="-342797">
              <a:buClr>
                <a:srgbClr val="003B5C"/>
              </a:buClr>
              <a:defRPr lang="en-US" sz="1600" kern="1200" dirty="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Click to edit Master text styles</a:t>
            </a:r>
          </a:p>
          <a:p>
            <a:pPr marL="342797" lvl="1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Second level</a:t>
            </a:r>
          </a:p>
          <a:p>
            <a:pPr marL="342797" lvl="2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Third level</a:t>
            </a:r>
          </a:p>
          <a:p>
            <a:pPr marL="342797" lvl="3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Fourth level</a:t>
            </a:r>
          </a:p>
          <a:p>
            <a:pPr marL="342797" lvl="4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12"/>
          <p:cNvSpPr>
            <a:spLocks noGrp="1"/>
          </p:cNvSpPr>
          <p:nvPr>
            <p:ph sz="quarter" idx="4" hasCustomPrompt="1"/>
          </p:nvPr>
        </p:nvSpPr>
        <p:spPr>
          <a:xfrm>
            <a:off x="6099048" y="2438400"/>
            <a:ext cx="5881381" cy="3581400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>
                <a:latin typeface="+mn-lt"/>
              </a:defRPr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>
                <a:latin typeface="+mn-lt"/>
              </a:defRPr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>
                <a:latin typeface="+mn-lt"/>
              </a:defRPr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>
                <a:latin typeface="+mn-lt"/>
              </a:defRPr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>
                <a:latin typeface="+mn-lt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309880" y="1752600"/>
            <a:ext cx="5615432" cy="640080"/>
          </a:xfrm>
          <a:prstGeom prst="rect">
            <a:avLst/>
          </a:prstGeom>
          <a:solidFill>
            <a:schemeClr val="tx1"/>
          </a:solidFill>
        </p:spPr>
        <p:txBody>
          <a:bodyPr rtlCol="0" anchor="ctr"/>
          <a:lstStyle>
            <a:lvl1pPr marL="0" indent="0">
              <a:buFontTx/>
              <a:buNone/>
              <a:defRPr sz="1999" b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099048" y="1752600"/>
            <a:ext cx="5881381" cy="640080"/>
          </a:xfrm>
          <a:prstGeom prst="rect">
            <a:avLst/>
          </a:prstGeom>
          <a:solidFill>
            <a:srgbClr val="DC4405"/>
          </a:solidFill>
          <a:ln>
            <a:solidFill>
              <a:srgbClr val="FF0000"/>
            </a:solidFill>
          </a:ln>
        </p:spPr>
        <p:txBody>
          <a:bodyPr rtlCol="0" anchor="ctr"/>
          <a:lstStyle>
            <a:lvl1pPr marL="0" indent="0">
              <a:buFontTx/>
              <a:buNone/>
              <a:defRPr sz="1999" b="0">
                <a:solidFill>
                  <a:srgbClr val="FFFFFF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4" name="Picture 13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3312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r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2"/>
          </p:nvPr>
        </p:nvSpPr>
        <p:spPr>
          <a:xfrm>
            <a:off x="292779" y="1752600"/>
            <a:ext cx="2653621" cy="4684576"/>
          </a:xfrm>
          <a:prstGeom prst="rect">
            <a:avLst/>
          </a:prstGeom>
          <a:solidFill>
            <a:srgbClr val="DC4405"/>
          </a:solidFill>
          <a:ln w="50800" cap="sq" cmpd="dbl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799"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830829" cy="4684576"/>
          </a:xfrm>
          <a:prstGeom prst="rect">
            <a:avLst/>
          </a:prstGeom>
        </p:spPr>
        <p:txBody>
          <a:bodyPr/>
          <a:lstStyle>
            <a:lvl1pPr marL="457063" indent="-457063">
              <a:defRPr lang="en-US" sz="31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914126" indent="-457063">
              <a:defRPr lang="en-US" sz="2799" kern="1200" dirty="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256923" indent="-342797">
              <a:defRPr lang="en-US" sz="2399" kern="1200" dirty="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713986" indent="-342797">
              <a:defRPr lang="en-US" sz="1999" kern="1200" dirty="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171048" indent="-342797">
              <a:defRPr lang="en-US" sz="1999" kern="1200" dirty="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Click to edit Master text styles</a:t>
            </a:r>
          </a:p>
          <a:p>
            <a:pPr marL="342797" lvl="1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Second level</a:t>
            </a:r>
          </a:p>
          <a:p>
            <a:pPr marL="342797" lvl="2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Third level</a:t>
            </a:r>
          </a:p>
          <a:p>
            <a:pPr marL="342797" lvl="3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Fourth level</a:t>
            </a:r>
          </a:p>
          <a:p>
            <a:pPr marL="342797" lvl="4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6393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 hasCustomPrompt="1"/>
          </p:nvPr>
        </p:nvSpPr>
        <p:spPr>
          <a:xfrm>
            <a:off x="292779" y="1719262"/>
            <a:ext cx="5701621" cy="4717913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 hasCustomPrompt="1"/>
          </p:nvPr>
        </p:nvSpPr>
        <p:spPr>
          <a:xfrm>
            <a:off x="6197600" y="1719266"/>
            <a:ext cx="5384800" cy="2281237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 hasCustomPrompt="1"/>
          </p:nvPr>
        </p:nvSpPr>
        <p:spPr>
          <a:xfrm>
            <a:off x="6197600" y="4114801"/>
            <a:ext cx="5384800" cy="2322375"/>
          </a:xfrm>
          <a:prstGeom prst="rect">
            <a:avLst/>
          </a:prstGeom>
        </p:spPr>
        <p:txBody>
          <a:bodyPr/>
          <a:lstStyle>
            <a:lvl1pPr marL="342797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2399"/>
            </a:lvl1pPr>
            <a:lvl2pPr marL="742727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999"/>
            </a:lvl2pPr>
            <a:lvl3pPr marL="1142657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1799"/>
            </a:lvl3pPr>
            <a:lvl4pPr marL="1599720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1600"/>
            </a:lvl4pPr>
            <a:lvl5pPr marL="2056783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1600"/>
            </a:lvl5pPr>
          </a:lstStyle>
          <a:p>
            <a:pPr marL="342797" lvl="0" indent="-342797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742727" lvl="1" indent="-285664" algn="l" defTabSz="457063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1142657" lvl="2" indent="-228531" algn="l" defTabSz="457063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dirty="0"/>
              <a:t>Third level</a:t>
            </a:r>
          </a:p>
          <a:p>
            <a:pPr marL="1599720" lvl="3" indent="-228531" algn="l" defTabSz="457063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2056783" lvl="4" indent="-228531" algn="l" defTabSz="457063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780" y="193321"/>
            <a:ext cx="8787611" cy="119311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DC4400"/>
                </a:solidFill>
                <a:latin typeface="+mj-lt"/>
                <a:cs typeface="Stratum2 Regular" panose="020B05060300000200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OSU_COE_horizontal_2C_O_over_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65" y="193323"/>
            <a:ext cx="2805112" cy="80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91284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543285" y="6480355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666534EE-C94C-40E2-9373-A1FE33C3CDD7}" type="slidenum">
              <a:rPr lang="en-US" sz="1800" smtClean="0">
                <a:solidFill>
                  <a:srgbClr val="DC4405"/>
                </a:solidFill>
                <a:latin typeface="+mn-lt"/>
              </a:rPr>
              <a:pPr algn="r"/>
              <a:t>‹#›</a:t>
            </a:fld>
            <a:endParaRPr lang="en-US" sz="1800" dirty="0">
              <a:solidFill>
                <a:srgbClr val="DC440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984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7.xml"/><Relationship Id="rId3" Type="http://schemas.openxmlformats.org/officeDocument/2006/relationships/image" Target="../media/image25.jpeg"/><Relationship Id="rId7" Type="http://schemas.openxmlformats.org/officeDocument/2006/relationships/image" Target="../media/image15.sv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8.xml"/><Relationship Id="rId3" Type="http://schemas.openxmlformats.org/officeDocument/2006/relationships/image" Target="../media/image12.png"/><Relationship Id="rId7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image" Target="../media/image11.jpeg"/><Relationship Id="rId7" Type="http://schemas.openxmlformats.org/officeDocument/2006/relationships/image" Target="../media/image1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comments" Target="../comments/comment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5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EC1A0-06EC-4C3C-A98C-3FC4499964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Systems Thinking:</a:t>
            </a:r>
            <a:br>
              <a:rPr lang="en-US" dirty="0"/>
            </a:br>
            <a:r>
              <a:rPr lang="en-US" dirty="0"/>
              <a:t>Emerging Occupations</a:t>
            </a:r>
          </a:p>
        </p:txBody>
      </p:sp>
    </p:spTree>
    <p:extLst>
      <p:ext uri="{BB962C8B-B14F-4D97-AF65-F5344CB8AC3E}">
        <p14:creationId xmlns:p14="http://schemas.microsoft.com/office/powerpoint/2010/main" val="4008596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inside a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Would a group that is larger than two people also be a system?</a:t>
            </a:r>
          </a:p>
          <a:p>
            <a:pPr lvl="0"/>
            <a:r>
              <a:rPr lang="en-US" dirty="0"/>
              <a:t>The entire colony is a system!</a:t>
            </a:r>
          </a:p>
          <a:p>
            <a:pPr lvl="0"/>
            <a:endParaRPr lang="en-US" dirty="0"/>
          </a:p>
        </p:txBody>
      </p:sp>
      <p:pic>
        <p:nvPicPr>
          <p:cNvPr id="4" name="Picture 2" descr="Image result for mars colony clip art">
            <a:extLst>
              <a:ext uri="{FF2B5EF4-FFF2-40B4-BE49-F238E27FC236}">
                <a16:creationId xmlns:a16="http://schemas.microsoft.com/office/drawing/2014/main" id="{F97E4874-D38C-4EF4-A61B-A7A08A38A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933" y="3429000"/>
            <a:ext cx="4491783" cy="308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490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Systems are used everywhere. Can you think of other systems that will be used in a Mars colony?</a:t>
            </a:r>
          </a:p>
          <a:p>
            <a:r>
              <a:rPr lang="en-US" dirty="0"/>
              <a:t>What makes them systems?</a:t>
            </a:r>
          </a:p>
        </p:txBody>
      </p:sp>
      <p:pic>
        <p:nvPicPr>
          <p:cNvPr id="1028" name="Picture 4" descr="Image result for nasa mars colony">
            <a:extLst>
              <a:ext uri="{FF2B5EF4-FFF2-40B4-BE49-F238E27FC236}">
                <a16:creationId xmlns:a16="http://schemas.microsoft.com/office/drawing/2014/main" id="{AE1AC2EA-B094-4303-B57E-7479EEF50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61957"/>
            <a:ext cx="4252540" cy="208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asa mars colony">
            <a:extLst>
              <a:ext uri="{FF2B5EF4-FFF2-40B4-BE49-F238E27FC236}">
                <a16:creationId xmlns:a16="http://schemas.microsoft.com/office/drawing/2014/main" id="{02591B7A-AF4F-48E0-8A7A-6A6F77510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20" y="3661957"/>
            <a:ext cx="4800600" cy="252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319282A-2271-4B5C-B070-71F3BF06D2CC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12" name="Graphic 11" descr="Pencil">
              <a:extLst>
                <a:ext uri="{FF2B5EF4-FFF2-40B4-BE49-F238E27FC236}">
                  <a16:creationId xmlns:a16="http://schemas.microsoft.com/office/drawing/2014/main" id="{56DF5A81-F888-45CD-946E-EB0EDB196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Document">
              <a:extLst>
                <a:ext uri="{FF2B5EF4-FFF2-40B4-BE49-F238E27FC236}">
                  <a16:creationId xmlns:a16="http://schemas.microsoft.com/office/drawing/2014/main" id="{EE98AFE9-2722-4D62-B562-855AAA489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8113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llustration vector of various careers and professions">
            <a:extLst>
              <a:ext uri="{FF2B5EF4-FFF2-40B4-BE49-F238E27FC236}">
                <a16:creationId xmlns:a16="http://schemas.microsoft.com/office/drawing/2014/main" id="{64679D83-3D2E-4D5F-8CDC-44CC63999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13" y="3545305"/>
            <a:ext cx="4814375" cy="337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empty seats on the voyage to Mars.</a:t>
            </a:r>
          </a:p>
          <a:p>
            <a:pPr lvl="1"/>
            <a:r>
              <a:rPr lang="en-US" dirty="0"/>
              <a:t>You can invite two more professionals to the colony.</a:t>
            </a:r>
          </a:p>
          <a:p>
            <a:r>
              <a:rPr lang="en-US" dirty="0"/>
              <a:t>Who will you bring and how will their professions contribute to the colony?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19282A-2271-4B5C-B070-71F3BF06D2CC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12" name="Graphic 11" descr="Pencil">
              <a:extLst>
                <a:ext uri="{FF2B5EF4-FFF2-40B4-BE49-F238E27FC236}">
                  <a16:creationId xmlns:a16="http://schemas.microsoft.com/office/drawing/2014/main" id="{56DF5A81-F888-45CD-946E-EB0EDB1961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13" name="Graphic 12" descr="Document">
              <a:extLst>
                <a:ext uri="{FF2B5EF4-FFF2-40B4-BE49-F238E27FC236}">
                  <a16:creationId xmlns:a16="http://schemas.microsoft.com/office/drawing/2014/main" id="{EE98AFE9-2722-4D62-B562-855AAA489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  <p:pic>
        <p:nvPicPr>
          <p:cNvPr id="2054" name="Picture 6" descr="Image result for space shuttle clip art">
            <a:extLst>
              <a:ext uri="{FF2B5EF4-FFF2-40B4-BE49-F238E27FC236}">
                <a16:creationId xmlns:a16="http://schemas.microsoft.com/office/drawing/2014/main" id="{FBB8C01F-B516-4813-8739-5366DA7B0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712" y="3834063"/>
            <a:ext cx="2350934" cy="284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589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Ready for Liftoff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</p:spPr>
        <p:txBody>
          <a:bodyPr/>
          <a:lstStyle/>
          <a:p>
            <a:pPr lvl="0"/>
            <a:r>
              <a:rPr lang="en-US" dirty="0"/>
              <a:t>Congratulations! Your group efforts have made you ready for your journey to Mars. </a:t>
            </a:r>
          </a:p>
          <a:p>
            <a:pPr lvl="0"/>
            <a:r>
              <a:rPr lang="en-US" dirty="0"/>
              <a:t>The colony is happy to see that you are working together, and you can now board the spaceship!</a:t>
            </a:r>
          </a:p>
        </p:txBody>
      </p:sp>
      <p:pic>
        <p:nvPicPr>
          <p:cNvPr id="5" name="Picture 2" descr="Image result for space shuttle clip art">
            <a:extLst>
              <a:ext uri="{FF2B5EF4-FFF2-40B4-BE49-F238E27FC236}">
                <a16:creationId xmlns:a16="http://schemas.microsoft.com/office/drawing/2014/main" id="{B3A01B8A-FDCA-4A76-8D33-AAE877EFB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06" y="3668048"/>
            <a:ext cx="2130244" cy="299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547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Mars Colony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935937"/>
          </a:xfrm>
        </p:spPr>
        <p:txBody>
          <a:bodyPr/>
          <a:lstStyle/>
          <a:p>
            <a:pPr lvl="0"/>
            <a:r>
              <a:rPr lang="en-US" dirty="0"/>
              <a:t>The S.M.I.L.E. Initiative is sending a crew to start a colony on Mars!</a:t>
            </a:r>
          </a:p>
        </p:txBody>
      </p:sp>
      <p:pic>
        <p:nvPicPr>
          <p:cNvPr id="1026" name="Picture 2" descr="Image result for space shuttle clip art">
            <a:extLst>
              <a:ext uri="{FF2B5EF4-FFF2-40B4-BE49-F238E27FC236}">
                <a16:creationId xmlns:a16="http://schemas.microsoft.com/office/drawing/2014/main" id="{3D7CED9A-C67B-4821-B465-F3CC624D7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4628" y="2446685"/>
            <a:ext cx="2673076" cy="376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D27068-6E39-4B36-BD64-F9942EE9390B}"/>
              </a:ext>
            </a:extLst>
          </p:cNvPr>
          <p:cNvSpPr txBox="1">
            <a:spLocks/>
          </p:cNvSpPr>
          <p:nvPr/>
        </p:nvSpPr>
        <p:spPr>
          <a:xfrm>
            <a:off x="292855" y="2570998"/>
            <a:ext cx="8351773" cy="9359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You are all “professionals” – people with trained skillsets who are needed to make this colony successful.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884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 result for engineer clip art">
            <a:extLst>
              <a:ext uri="{FF2B5EF4-FFF2-40B4-BE49-F238E27FC236}">
                <a16:creationId xmlns:a16="http://schemas.microsoft.com/office/drawing/2014/main" id="{5E785B6C-E90E-4176-8896-11208BF981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907" y="4091485"/>
            <a:ext cx="2107384" cy="257584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EC9EF7F-08B3-4198-B128-0B822A0F9843}"/>
              </a:ext>
            </a:extLst>
          </p:cNvPr>
          <p:cNvSpPr txBox="1">
            <a:spLocks/>
          </p:cNvSpPr>
          <p:nvPr/>
        </p:nvSpPr>
        <p:spPr>
          <a:xfrm>
            <a:off x="292855" y="1510748"/>
            <a:ext cx="11682304" cy="50314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80000"/>
              <a:buFont typeface="Wingdings" panose="05000000000000000000" pitchFamily="2" charset="2"/>
              <a:buChar char="q"/>
              <a:defRPr sz="32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rgbClr val="DC4405"/>
                </a:solidFill>
                <a:latin typeface="+mn-lt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DC4405"/>
              </a:buClr>
              <a:buSzPct val="60000"/>
              <a:buFont typeface="Wingdings" panose="05000000000000000000" pitchFamily="2" charset="2"/>
              <a:buChar char="q"/>
              <a:defRPr sz="2400" kern="1200">
                <a:solidFill>
                  <a:schemeClr val="tx1"/>
                </a:solidFill>
                <a:latin typeface="+mn-lt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4A773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003B5C"/>
                </a:solidFill>
                <a:latin typeface="+mn-lt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3B5C"/>
              </a:buClr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rgbClr val="4A773C"/>
                </a:solidFill>
                <a:latin typeface="+mn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r>
              <a:rPr lang="en-US" dirty="0"/>
              <a:t>What skills do they have?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673159"/>
          </a:xfrm>
        </p:spPr>
        <p:txBody>
          <a:bodyPr/>
          <a:lstStyle/>
          <a:p>
            <a:pPr lvl="0"/>
            <a:r>
              <a:rPr lang="en-US" dirty="0"/>
              <a:t>What occupations do you have?</a:t>
            </a:r>
          </a:p>
        </p:txBody>
      </p:sp>
      <p:pic>
        <p:nvPicPr>
          <p:cNvPr id="4" name="Picture 3" descr="Image result for business clip art black woman">
            <a:extLst>
              <a:ext uri="{FF2B5EF4-FFF2-40B4-BE49-F238E27FC236}">
                <a16:creationId xmlns:a16="http://schemas.microsoft.com/office/drawing/2014/main" id="{8734C9C8-A2F6-494B-9D7E-887203222878}"/>
              </a:ext>
            </a:extLst>
          </p:cNvPr>
          <p:cNvPicPr/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6" y="3024934"/>
            <a:ext cx="2029873" cy="267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mage result for dentist clip art">
            <a:extLst>
              <a:ext uri="{FF2B5EF4-FFF2-40B4-BE49-F238E27FC236}">
                <a16:creationId xmlns:a16="http://schemas.microsoft.com/office/drawing/2014/main" id="{DAEA1AB2-7522-4E4F-80B9-12D859557D6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487" y="2872895"/>
            <a:ext cx="1776676" cy="2676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mage result for biologist man clipart">
            <a:extLst>
              <a:ext uri="{FF2B5EF4-FFF2-40B4-BE49-F238E27FC236}">
                <a16:creationId xmlns:a16="http://schemas.microsoft.com/office/drawing/2014/main" id="{6FD9277B-D9E7-4437-A154-410A699BAE69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4" t="6521" r="22441" b="18572"/>
          <a:stretch/>
        </p:blipFill>
        <p:spPr bwMode="auto">
          <a:xfrm>
            <a:off x="1967961" y="3894221"/>
            <a:ext cx="1600183" cy="27704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Image result for wind turbine person clip art&quot;">
            <a:extLst>
              <a:ext uri="{FF2B5EF4-FFF2-40B4-BE49-F238E27FC236}">
                <a16:creationId xmlns:a16="http://schemas.microsoft.com/office/drawing/2014/main" id="{9EE5171C-8702-45CA-A45D-87ACA64AC9F6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" t="22834" r="34787" b="18250"/>
          <a:stretch/>
        </p:blipFill>
        <p:spPr bwMode="auto">
          <a:xfrm>
            <a:off x="3714363" y="2966607"/>
            <a:ext cx="1808222" cy="24886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DBA3E7-2976-4978-84A7-54C3E24B9C36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8" b="1"/>
          <a:stretch/>
        </p:blipFill>
        <p:spPr bwMode="auto">
          <a:xfrm>
            <a:off x="9742094" y="4041433"/>
            <a:ext cx="1776676" cy="25620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639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Occupation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421968"/>
            <a:ext cx="10095483" cy="5031454"/>
          </a:xfrm>
        </p:spPr>
        <p:txBody>
          <a:bodyPr/>
          <a:lstStyle/>
          <a:p>
            <a:pPr lvl="0"/>
            <a:r>
              <a:rPr lang="en-US" dirty="0"/>
              <a:t>Elaborate on your skills. How will you use your skills to help the colony once you get to Mars?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r>
              <a:rPr lang="en-US" dirty="0"/>
              <a:t>Could a person survive alone on Mars? What would make your tasks difficult to accomplish?</a:t>
            </a:r>
            <a:endParaRPr lang="en-US" sz="2800" dirty="0"/>
          </a:p>
        </p:txBody>
      </p:sp>
      <p:pic>
        <p:nvPicPr>
          <p:cNvPr id="2050" name="Picture 2" descr="Image result for mars colony clip art">
            <a:extLst>
              <a:ext uri="{FF2B5EF4-FFF2-40B4-BE49-F238E27FC236}">
                <a16:creationId xmlns:a16="http://schemas.microsoft.com/office/drawing/2014/main" id="{D54742AA-9451-4930-846B-54812C7FB4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24" y="2684054"/>
            <a:ext cx="4307840" cy="258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0E77F36-5FEC-4BD7-AF78-656746F39E25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6" name="Graphic 5" descr="Pencil">
              <a:extLst>
                <a:ext uri="{FF2B5EF4-FFF2-40B4-BE49-F238E27FC236}">
                  <a16:creationId xmlns:a16="http://schemas.microsoft.com/office/drawing/2014/main" id="{13025AF4-C487-43B3-A093-E9DA9E542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Document">
              <a:extLst>
                <a:ext uri="{FF2B5EF4-FFF2-40B4-BE49-F238E27FC236}">
                  <a16:creationId xmlns:a16="http://schemas.microsoft.com/office/drawing/2014/main" id="{1513DBF9-432F-4147-B1BA-303D91ADD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7143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Research shows that if people put their skills together in a partnership, they can accomplish things that they couldn’t do alone.</a:t>
            </a:r>
          </a:p>
          <a:p>
            <a:pPr lvl="1"/>
            <a:r>
              <a:rPr lang="en-US" dirty="0"/>
              <a:t>Share with a partner what your professional skills are and what your person has the ability to do on Mars.</a:t>
            </a:r>
          </a:p>
        </p:txBody>
      </p:sp>
      <p:pic>
        <p:nvPicPr>
          <p:cNvPr id="1026" name="Picture 2" descr="Partnership web4industry clip art">
            <a:extLst>
              <a:ext uri="{FF2B5EF4-FFF2-40B4-BE49-F238E27FC236}">
                <a16:creationId xmlns:a16="http://schemas.microsoft.com/office/drawing/2014/main" id="{0466BCF9-39E1-403E-B85D-023995067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66" y="4026475"/>
            <a:ext cx="2600418" cy="260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 descr="Chat">
            <a:extLst>
              <a:ext uri="{FF2B5EF4-FFF2-40B4-BE49-F238E27FC236}">
                <a16:creationId xmlns:a16="http://schemas.microsoft.com/office/drawing/2014/main" id="{E736F27D-78B3-4AAD-A30A-98CADEF5E7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76228" y="4994872"/>
            <a:ext cx="1417031" cy="14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28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 Occupations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421968"/>
            <a:ext cx="10095483" cy="5031454"/>
          </a:xfrm>
        </p:spPr>
        <p:txBody>
          <a:bodyPr/>
          <a:lstStyle/>
          <a:p>
            <a:pPr lvl="0"/>
            <a:r>
              <a:rPr lang="en-US" dirty="0"/>
              <a:t>What can you accomplish together? Write down at least four things your professional pair can do together.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r>
              <a:rPr lang="en-US" sz="2400" dirty="0"/>
              <a:t>How would those tasks be difficult to accomplish if you and your partner went to Mars alone?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E77F36-5FEC-4BD7-AF78-656746F39E25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6" name="Graphic 5" descr="Pencil">
              <a:extLst>
                <a:ext uri="{FF2B5EF4-FFF2-40B4-BE49-F238E27FC236}">
                  <a16:creationId xmlns:a16="http://schemas.microsoft.com/office/drawing/2014/main" id="{13025AF4-C487-43B3-A093-E9DA9E542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7" name="Graphic 6" descr="Document">
              <a:extLst>
                <a:ext uri="{FF2B5EF4-FFF2-40B4-BE49-F238E27FC236}">
                  <a16:creationId xmlns:a16="http://schemas.microsoft.com/office/drawing/2014/main" id="{1513DBF9-432F-4147-B1BA-303D91ADD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  <p:pic>
        <p:nvPicPr>
          <p:cNvPr id="8" name="Picture 2" descr="Image result for working together business clipart">
            <a:extLst>
              <a:ext uri="{FF2B5EF4-FFF2-40B4-BE49-F238E27FC236}">
                <a16:creationId xmlns:a16="http://schemas.microsoft.com/office/drawing/2014/main" id="{1861DAFA-6B0C-45C9-B912-973B309D05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5"/>
          <a:stretch/>
        </p:blipFill>
        <p:spPr bwMode="auto">
          <a:xfrm>
            <a:off x="1001887" y="3086310"/>
            <a:ext cx="2691224" cy="261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173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system?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How has the colony gained value now that people are working in pairs?</a:t>
            </a:r>
          </a:p>
          <a:p>
            <a:pPr lvl="0"/>
            <a:r>
              <a:rPr lang="en-US" dirty="0"/>
              <a:t>When two or more elements work together, they create a </a:t>
            </a:r>
            <a:r>
              <a:rPr lang="en-US" i="1" dirty="0"/>
              <a:t>system.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44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system?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system is a body of independent elements working together in relationships to achieve a goal.</a:t>
            </a:r>
          </a:p>
          <a:p>
            <a:pPr lvl="1"/>
            <a:r>
              <a:rPr lang="en-US" dirty="0"/>
              <a:t>What are some examples of systems?</a:t>
            </a:r>
          </a:p>
        </p:txBody>
      </p:sp>
      <p:pic>
        <p:nvPicPr>
          <p:cNvPr id="3074" name="Picture 2" descr="Image result for computer clipart">
            <a:extLst>
              <a:ext uri="{FF2B5EF4-FFF2-40B4-BE49-F238E27FC236}">
                <a16:creationId xmlns:a16="http://schemas.microsoft.com/office/drawing/2014/main" id="{65C438DF-4258-49F7-8256-6E54690C8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1" y="3659820"/>
            <a:ext cx="2512272" cy="290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football stadium">
            <a:extLst>
              <a:ext uri="{FF2B5EF4-FFF2-40B4-BE49-F238E27FC236}">
                <a16:creationId xmlns:a16="http://schemas.microsoft.com/office/drawing/2014/main" id="{E2246850-D60A-4EB6-A197-9935EAC55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23" y="3777104"/>
            <a:ext cx="4542649" cy="255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Sun centered solar system clip art clipart free download">
            <a:extLst>
              <a:ext uri="{FF2B5EF4-FFF2-40B4-BE49-F238E27FC236}">
                <a16:creationId xmlns:a16="http://schemas.microsoft.com/office/drawing/2014/main" id="{1824C93D-A8A5-4A95-9C41-EA3CAD39B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999" y="3659820"/>
            <a:ext cx="2660650" cy="278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1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5986B-5330-4AAF-A758-893A309A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423F9-8B5D-4009-9C76-9B81FC515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55" y="1510748"/>
            <a:ext cx="11682304" cy="5031454"/>
          </a:xfrm>
        </p:spPr>
        <p:txBody>
          <a:bodyPr/>
          <a:lstStyle/>
          <a:p>
            <a:pPr lvl="0"/>
            <a:r>
              <a:rPr lang="en-US" dirty="0"/>
              <a:t>How is the colony is better off when you are working together?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Are the pairs systems? Describe what makes your pair a </a:t>
            </a:r>
            <a:r>
              <a:rPr lang="en-US" i="1" dirty="0"/>
              <a:t>system.</a:t>
            </a:r>
            <a:endParaRPr lang="en-US" dirty="0"/>
          </a:p>
          <a:p>
            <a:pPr lvl="0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1439A8-D9FC-4963-9689-7254311FEECD}"/>
              </a:ext>
            </a:extLst>
          </p:cNvPr>
          <p:cNvGrpSpPr/>
          <p:nvPr/>
        </p:nvGrpSpPr>
        <p:grpSpPr>
          <a:xfrm>
            <a:off x="10527545" y="5289575"/>
            <a:ext cx="1371600" cy="1252627"/>
            <a:chOff x="10527544" y="1154612"/>
            <a:chExt cx="1371600" cy="1252627"/>
          </a:xfrm>
        </p:grpSpPr>
        <p:pic>
          <p:nvPicPr>
            <p:cNvPr id="10" name="Graphic 9" descr="Pencil">
              <a:extLst>
                <a:ext uri="{FF2B5EF4-FFF2-40B4-BE49-F238E27FC236}">
                  <a16:creationId xmlns:a16="http://schemas.microsoft.com/office/drawing/2014/main" id="{792D4A15-E78F-488D-B7A2-18AE5BD36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984744" y="1154612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Document">
              <a:extLst>
                <a:ext uri="{FF2B5EF4-FFF2-40B4-BE49-F238E27FC236}">
                  <a16:creationId xmlns:a16="http://schemas.microsoft.com/office/drawing/2014/main" id="{97D03570-7DD3-4766-8259-90B353E18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27544" y="149283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5828224"/>
      </p:ext>
    </p:extLst>
  </p:cSld>
  <p:clrMapOvr>
    <a:masterClrMapping/>
  </p:clrMapOvr>
</p:sld>
</file>

<file path=ppt/theme/theme1.xml><?xml version="1.0" encoding="utf-8"?>
<a:theme xmlns:a="http://schemas.openxmlformats.org/drawingml/2006/main" name="CaRSEM Wide-Screen 201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SU">
      <a:majorFont>
        <a:latin typeface="Impac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esson Slide Template.pptx" id="{8D5260CF-5CC6-4A5C-824B-481E595D2F15}" vid="{827A935C-A5C4-4067-8BB2-51AF09707D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D5347C0DF17A489215C7DF57263638" ma:contentTypeVersion="15" ma:contentTypeDescription="Create a new document." ma:contentTypeScope="" ma:versionID="39f2c903bbc5e418a6cd9f42a2ffe70e">
  <xsd:schema xmlns:xsd="http://www.w3.org/2001/XMLSchema" xmlns:xs="http://www.w3.org/2001/XMLSchema" xmlns:p="http://schemas.microsoft.com/office/2006/metadata/properties" xmlns:ns3="c949d438-bf8a-4b14-a4f9-333d2d18134d" xmlns:ns4="e27bb1c4-a3a6-496b-b1ae-c86a51c29f98" targetNamespace="http://schemas.microsoft.com/office/2006/metadata/properties" ma:root="true" ma:fieldsID="eca64354e112a6d1d0adf3de8c7e4267" ns3:_="" ns4:_="">
    <xsd:import namespace="c949d438-bf8a-4b14-a4f9-333d2d18134d"/>
    <xsd:import namespace="e27bb1c4-a3a6-496b-b1ae-c86a51c29f9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49d438-bf8a-4b14-a4f9-333d2d18134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bb1c4-a3a6-496b-b1ae-c86a51c29f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AF1641-007B-4D06-9E6D-7F9C639A0A0C}">
  <ds:schemaRefs>
    <ds:schemaRef ds:uri="http://schemas.microsoft.com/office/2006/documentManagement/types"/>
    <ds:schemaRef ds:uri="http://schemas.microsoft.com/office/2006/metadata/properties"/>
    <ds:schemaRef ds:uri="e27bb1c4-a3a6-496b-b1ae-c86a51c29f98"/>
    <ds:schemaRef ds:uri="http://purl.org/dc/terms/"/>
    <ds:schemaRef ds:uri="c949d438-bf8a-4b14-a4f9-333d2d18134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B465D84-7488-43A8-AB58-0530EFF281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6A5E47-4C2E-4D12-B213-4E1F20789A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49d438-bf8a-4b14-a4f9-333d2d18134d"/>
    <ds:schemaRef ds:uri="e27bb1c4-a3a6-496b-b1ae-c86a51c29f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Emerging Occupations</Template>
  <TotalTime>260</TotalTime>
  <Words>567</Words>
  <Application>Microsoft Macintosh PowerPoint</Application>
  <PresentationFormat>Widescreen</PresentationFormat>
  <Paragraphs>66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Impact</vt:lpstr>
      <vt:lpstr>Verdana</vt:lpstr>
      <vt:lpstr>Wingdings</vt:lpstr>
      <vt:lpstr>CaRSEM Wide-Screen 2018</vt:lpstr>
      <vt:lpstr>Systems Thinking: Emerging Occupations</vt:lpstr>
      <vt:lpstr>Mars Colony</vt:lpstr>
      <vt:lpstr>Professional Occupations</vt:lpstr>
      <vt:lpstr>Personal Occupation Skills</vt:lpstr>
      <vt:lpstr>Pair Occupations</vt:lpstr>
      <vt:lpstr>Pair Occupations</vt:lpstr>
      <vt:lpstr>What is a system?</vt:lpstr>
      <vt:lpstr>What is a system?</vt:lpstr>
      <vt:lpstr>Discussion</vt:lpstr>
      <vt:lpstr>System inside a system</vt:lpstr>
      <vt:lpstr>Discussion</vt:lpstr>
      <vt:lpstr>Discussion</vt:lpstr>
      <vt:lpstr>Ready for Liftoff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Thinking: Systems</dc:title>
  <dc:creator>Larson, Joshua James</dc:creator>
  <cp:lastModifiedBy>SMILE</cp:lastModifiedBy>
  <cp:revision>38</cp:revision>
  <dcterms:created xsi:type="dcterms:W3CDTF">2019-12-20T06:51:55Z</dcterms:created>
  <dcterms:modified xsi:type="dcterms:W3CDTF">2021-08-23T23:24:36Z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0x0101003ED5347C0DF17A489215C7DF57263638</vt:lpwstr>
  </property>
</Properties>
</file>