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4" r:id="rId1"/>
  </p:sldMasterIdLst>
  <p:notesMasterIdLst>
    <p:notesMasterId r:id="rId12"/>
  </p:notesMasterIdLst>
  <p:sldIdLst>
    <p:sldId id="257" r:id="rId2"/>
    <p:sldId id="259" r:id="rId3"/>
    <p:sldId id="258" r:id="rId4"/>
    <p:sldId id="260" r:id="rId5"/>
    <p:sldId id="261" r:id="rId6"/>
    <p:sldId id="263" r:id="rId7"/>
    <p:sldId id="262" r:id="rId8"/>
    <p:sldId id="265" r:id="rId9"/>
    <p:sldId id="266" r:id="rId10"/>
    <p:sldId id="267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761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568" y="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EC60CC-8BCC-470D-9ECC-C7DC48C3BF2E}" type="datetimeFigureOut">
              <a:rPr lang="en-US" smtClean="0"/>
              <a:t>1/23/2020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047835-A1CD-4317-9433-A950C783F9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0280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spto.gov/kids/videos.html" TargetMode="External"/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https://www.youtube.com/watch?v=x6VWOMRHm48&amp;feature=emb_title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047835-A1CD-4317-9433-A950C783F99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3197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hlinkClick r:id="rId3"/>
              </a:rPr>
              <a:t>https://www.uspto.gov/kids/videos.html</a:t>
            </a:r>
            <a:r>
              <a:rPr lang="en-US" dirty="0" smtClean="0"/>
              <a:t> – science of innovation</a:t>
            </a:r>
            <a:r>
              <a:rPr lang="en-US" baseline="0" dirty="0" smtClean="0"/>
              <a:t> video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047835-A1CD-4317-9433-A950C783F99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17865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https://www.uspto.gov/kids/spot.html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047835-A1CD-4317-9433-A950C783F99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30225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546100" y="-4763"/>
            <a:ext cx="5014912" cy="6862763"/>
            <a:chOff x="2928938" y="-4763"/>
            <a:chExt cx="5014912" cy="6862763"/>
          </a:xfrm>
        </p:grpSpPr>
        <p:sp>
          <p:nvSpPr>
            <p:cNvPr id="22" name="Freeform 6"/>
            <p:cNvSpPr/>
            <p:nvPr/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3" name="Freeform 7"/>
            <p:cNvSpPr/>
            <p:nvPr/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24" name="Freeform 9"/>
            <p:cNvSpPr/>
            <p:nvPr/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5" name="Freeform 10"/>
            <p:cNvSpPr/>
            <p:nvPr/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6" name="Freeform 11"/>
            <p:cNvSpPr/>
            <p:nvPr/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7" name="Freeform 12"/>
            <p:cNvSpPr/>
            <p:nvPr/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28401" y="1380068"/>
            <a:ext cx="8574622" cy="2616199"/>
          </a:xfrm>
        </p:spPr>
        <p:txBody>
          <a:bodyPr anchor="b">
            <a:normAutofit/>
          </a:bodyPr>
          <a:lstStyle>
            <a:lvl1pPr algn="r">
              <a:defRPr sz="60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15377" y="3996267"/>
            <a:ext cx="6987645" cy="1388534"/>
          </a:xfrm>
        </p:spPr>
        <p:txBody>
          <a:bodyPr anchor="t">
            <a:normAutofit/>
          </a:bodyPr>
          <a:lstStyle>
            <a:lvl1pPr marL="0" indent="0" algn="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28EAA1-B6AB-450B-9EBC-2EFF0A74C190}" type="datetimeFigureOut">
              <a:rPr lang="en-US" smtClean="0"/>
              <a:t>1/23/2020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2412" y="5883275"/>
            <a:ext cx="4324044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69CC4-A650-442A-964E-EA1E7751AD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27525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4732865"/>
            <a:ext cx="10018711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3860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1" y="5299603"/>
            <a:ext cx="10018711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28EAA1-B6AB-450B-9EBC-2EFF0A74C190}" type="datetimeFigureOut">
              <a:rPr lang="en-US" smtClean="0"/>
              <a:t>1/23/2020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69CC4-A650-442A-964E-EA1E7751AD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04271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685800"/>
            <a:ext cx="10018711" cy="304800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343400"/>
            <a:ext cx="10018713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28EAA1-B6AB-450B-9EBC-2EFF0A74C190}" type="datetimeFigureOut">
              <a:rPr lang="en-US" smtClean="0"/>
              <a:t>1/23/2020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69CC4-A650-442A-964E-EA1E7751AD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09743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36811" y="3428999"/>
            <a:ext cx="8532815" cy="3810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1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28EAA1-B6AB-450B-9EBC-2EFF0A74C190}" type="datetimeFigureOut">
              <a:rPr lang="en-US" smtClean="0"/>
              <a:t>1/23/2020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69CC4-A650-442A-964E-EA1E7751AD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1677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3308581"/>
            <a:ext cx="10018709" cy="1468800"/>
          </a:xfrm>
        </p:spPr>
        <p:txBody>
          <a:bodyPr anchor="b">
            <a:normAutofit/>
          </a:bodyPr>
          <a:lstStyle>
            <a:lvl1pPr algn="r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7381"/>
            <a:ext cx="10018710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28EAA1-B6AB-450B-9EBC-2EFF0A74C190}" type="datetimeFigureOut">
              <a:rPr lang="en-US" smtClean="0"/>
              <a:t>1/23/2020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69CC4-A650-442A-964E-EA1E7751AD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655365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3" y="3886200"/>
            <a:ext cx="10018710" cy="889000"/>
          </a:xfrm>
        </p:spPr>
        <p:txBody>
          <a:bodyPr vert="horz" lIns="91440" tIns="45720" rIns="91440" bIns="45720" rtlCol="0" anchor="b">
            <a:normAutofit/>
          </a:bodyPr>
          <a:lstStyle>
            <a:lvl1pPr algn="r"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5200"/>
            <a:ext cx="10018710" cy="10160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28EAA1-B6AB-450B-9EBC-2EFF0A74C190}" type="datetimeFigureOut">
              <a:rPr lang="en-US" smtClean="0"/>
              <a:t>1/23/2020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69CC4-A650-442A-964E-EA1E7751AD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332484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685800"/>
            <a:ext cx="10018712" cy="2727325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2" y="3505200"/>
            <a:ext cx="10018713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3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28EAA1-B6AB-450B-9EBC-2EFF0A74C190}" type="datetimeFigureOut">
              <a:rPr lang="en-US" smtClean="0"/>
              <a:t>1/23/2020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69CC4-A650-442A-964E-EA1E7751AD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793011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28EAA1-B6AB-450B-9EBC-2EFF0A74C190}" type="datetimeFigureOut">
              <a:rPr lang="en-US" smtClean="0"/>
              <a:t>1/23/2020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69CC4-A650-442A-964E-EA1E7751AD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363754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732655" y="685800"/>
            <a:ext cx="1770369" cy="5105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84312" y="685800"/>
            <a:ext cx="8019742" cy="5105400"/>
          </a:xfrm>
        </p:spPr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28EAA1-B6AB-450B-9EBC-2EFF0A74C190}" type="datetimeFigureOut">
              <a:rPr lang="en-US" smtClean="0"/>
              <a:t>1/23/2020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69CC4-A650-442A-964E-EA1E7751AD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51850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28EAA1-B6AB-450B-9EBC-2EFF0A74C190}" type="datetimeFigureOut">
              <a:rPr lang="en-US" smtClean="0"/>
              <a:t>1/23/2020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51856" y="5867131"/>
            <a:ext cx="551167" cy="365125"/>
          </a:xfrm>
        </p:spPr>
        <p:txBody>
          <a:bodyPr/>
          <a:lstStyle/>
          <a:p>
            <a:fld id="{FA469CC4-A650-442A-964E-EA1E7751AD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81840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2279" y="2666999"/>
            <a:ext cx="8930747" cy="2110382"/>
          </a:xfrm>
        </p:spPr>
        <p:txBody>
          <a:bodyPr anchor="b"/>
          <a:lstStyle>
            <a:lvl1pPr algn="r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2278" y="4777381"/>
            <a:ext cx="893074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28EAA1-B6AB-450B-9EBC-2EFF0A74C190}" type="datetimeFigureOut">
              <a:rPr lang="en-US" smtClean="0"/>
              <a:t>1/23/2020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69CC4-A650-442A-964E-EA1E7751AD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21699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84312" y="2666999"/>
            <a:ext cx="4895055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7967" y="2667000"/>
            <a:ext cx="4895056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28EAA1-B6AB-450B-9EBC-2EFF0A74C190}" type="datetimeFigureOut">
              <a:rPr lang="en-US" smtClean="0"/>
              <a:t>1/23/2020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69CC4-A650-442A-964E-EA1E7751AD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4581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72179" y="2658533"/>
            <a:ext cx="4607188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84311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80487" y="2667000"/>
            <a:ext cx="462253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7967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28EAA1-B6AB-450B-9EBC-2EFF0A74C190}" type="datetimeFigureOut">
              <a:rPr lang="en-US" smtClean="0"/>
              <a:t>1/23/2020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69CC4-A650-442A-964E-EA1E7751AD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34039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28EAA1-B6AB-450B-9EBC-2EFF0A74C190}" type="datetimeFigureOut">
              <a:rPr lang="en-US" smtClean="0"/>
              <a:t>1/23/2020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69CC4-A650-442A-964E-EA1E7751AD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40349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28EAA1-B6AB-450B-9EBC-2EFF0A74C190}" type="datetimeFigureOut">
              <a:rPr lang="en-US" smtClean="0"/>
              <a:t>1/23/2020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69CC4-A650-442A-964E-EA1E7751AD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60168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1600200"/>
            <a:ext cx="3549121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62033" y="685799"/>
            <a:ext cx="6240990" cy="5105401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2" y="2971800"/>
            <a:ext cx="3549121" cy="18288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28EAA1-B6AB-450B-9EBC-2EFF0A74C190}" type="datetimeFigureOut">
              <a:rPr lang="en-US" smtClean="0"/>
              <a:t>1/23/2020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69CC4-A650-442A-964E-EA1E7751AD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94369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2724" y="1752599"/>
            <a:ext cx="5426158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94682" y="914400"/>
            <a:ext cx="3280974" cy="4572000"/>
          </a:xfrm>
          <a:prstGeom prst="roundRect">
            <a:avLst>
              <a:gd name="adj" fmla="val 42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2724" y="3124199"/>
            <a:ext cx="5426158" cy="18288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28EAA1-B6AB-450B-9EBC-2EFF0A74C190}" type="datetimeFigureOut">
              <a:rPr lang="en-US" smtClean="0"/>
              <a:t>1/23/2020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69CC4-A650-442A-964E-EA1E7751AD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049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50812" y="0"/>
            <a:ext cx="2436813" cy="6858001"/>
            <a:chOff x="1320800" y="0"/>
            <a:chExt cx="2436813" cy="6858001"/>
          </a:xfrm>
        </p:grpSpPr>
        <p:sp>
          <p:nvSpPr>
            <p:cNvPr id="8" name="Freeform 6"/>
            <p:cNvSpPr/>
            <p:nvPr/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9" name="Freeform 7"/>
            <p:cNvSpPr/>
            <p:nvPr/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0" name="Freeform 8"/>
            <p:cNvSpPr/>
            <p:nvPr/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1" name="Freeform 9"/>
            <p:cNvSpPr/>
            <p:nvPr/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2" name="Freeform 10"/>
            <p:cNvSpPr/>
            <p:nvPr/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3" name="Freeform 11"/>
            <p:cNvSpPr/>
            <p:nvPr/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0" y="2666999"/>
            <a:ext cx="10018713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32656" y="5883275"/>
            <a:ext cx="1143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3528EAA1-B6AB-450B-9EBC-2EFF0A74C190}" type="datetimeFigureOut">
              <a:rPr lang="en-US" smtClean="0"/>
              <a:t>1/23/2020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72279" y="5883275"/>
            <a:ext cx="70841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51856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FA469CC4-A650-442A-964E-EA1E7751AD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51093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5" r:id="rId1"/>
    <p:sldLayoutId id="2147483786" r:id="rId2"/>
    <p:sldLayoutId id="2147483787" r:id="rId3"/>
    <p:sldLayoutId id="2147483788" r:id="rId4"/>
    <p:sldLayoutId id="2147483789" r:id="rId5"/>
    <p:sldLayoutId id="2147483790" r:id="rId6"/>
    <p:sldLayoutId id="2147483791" r:id="rId7"/>
    <p:sldLayoutId id="2147483792" r:id="rId8"/>
    <p:sldLayoutId id="2147483793" r:id="rId9"/>
    <p:sldLayoutId id="2147483794" r:id="rId10"/>
    <p:sldLayoutId id="2147483795" r:id="rId11"/>
    <p:sldLayoutId id="2147483796" r:id="rId12"/>
    <p:sldLayoutId id="2147483797" r:id="rId13"/>
    <p:sldLayoutId id="2147483798" r:id="rId14"/>
    <p:sldLayoutId id="2147483799" r:id="rId15"/>
    <p:sldLayoutId id="2147483800" r:id="rId16"/>
    <p:sldLayoutId id="2147483801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x6VWOMRHm48&amp;feature=emb_title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spto.gov/kids/videos.html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Innovating at the Boundaries </a:t>
            </a:r>
            <a:endParaRPr lang="en-US" b="1" dirty="0"/>
          </a:p>
        </p:txBody>
      </p:sp>
      <p:sp>
        <p:nvSpPr>
          <p:cNvPr id="3" name="TextBox 2"/>
          <p:cNvSpPr txBox="1"/>
          <p:nvPr/>
        </p:nvSpPr>
        <p:spPr>
          <a:xfrm>
            <a:off x="3867912" y="2171437"/>
            <a:ext cx="57790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Advancements in Technology and the Patenting Process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7626" y="2977389"/>
            <a:ext cx="4438971" cy="29164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59653" y="2810526"/>
            <a:ext cx="2819215" cy="3250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40931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475873" y="401052"/>
            <a:ext cx="10940716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smtClean="0"/>
              <a:t>I claim:</a:t>
            </a:r>
          </a:p>
          <a:p>
            <a:r>
              <a:rPr lang="en-US" sz="2400" b="1" dirty="0" smtClean="0"/>
              <a:t>1. </a:t>
            </a:r>
            <a:r>
              <a:rPr lang="en-US" sz="2400" dirty="0" smtClean="0"/>
              <a:t>A toy for a pet comprising:</a:t>
            </a:r>
          </a:p>
          <a:p>
            <a:r>
              <a:rPr lang="en-US" sz="2400" dirty="0" smtClean="0"/>
              <a:t>An elongated mobile device having a front and back end;</a:t>
            </a:r>
          </a:p>
          <a:p>
            <a:r>
              <a:rPr lang="en-US" sz="2400" dirty="0" smtClean="0"/>
              <a:t>A head attached to said front end and legs attached to said back end;</a:t>
            </a:r>
          </a:p>
          <a:p>
            <a:r>
              <a:rPr lang="en-US" sz="2400" dirty="0" smtClean="0"/>
              <a:t>A tail attached to said back end;</a:t>
            </a:r>
          </a:p>
          <a:p>
            <a:r>
              <a:rPr lang="en-US" sz="2400" dirty="0" smtClean="0"/>
              <a:t>A means for pulling said toy.</a:t>
            </a:r>
          </a:p>
          <a:p>
            <a:endParaRPr lang="en-US" sz="800" dirty="0" smtClean="0"/>
          </a:p>
          <a:p>
            <a:r>
              <a:rPr lang="en-US" sz="2400" b="1" dirty="0" smtClean="0"/>
              <a:t>2. </a:t>
            </a:r>
            <a:r>
              <a:rPr lang="en-US" sz="2400" dirty="0" smtClean="0"/>
              <a:t>They toy as claimed in claim 1, wherein said device has a means for pulling and</a:t>
            </a:r>
          </a:p>
          <a:p>
            <a:r>
              <a:rPr lang="en-US" sz="2400" dirty="0" smtClean="0"/>
              <a:t>moving said toy.</a:t>
            </a:r>
          </a:p>
          <a:p>
            <a:r>
              <a:rPr lang="en-US" sz="2400" b="1" dirty="0" smtClean="0"/>
              <a:t>3. </a:t>
            </a:r>
            <a:r>
              <a:rPr lang="en-US" sz="2400" dirty="0" smtClean="0"/>
              <a:t>They toy as claimed in claim 1, wherein eyes and ears are attached to said head.</a:t>
            </a:r>
          </a:p>
          <a:p>
            <a:r>
              <a:rPr lang="en-US" sz="2400" b="1" dirty="0" smtClean="0"/>
              <a:t>4. </a:t>
            </a:r>
            <a:r>
              <a:rPr lang="en-US" sz="2400" dirty="0" smtClean="0"/>
              <a:t>They toy as claimed in claim 1, wherein said tails is any color such as pink, red, green, excluding white, yellow or blue. </a:t>
            </a:r>
          </a:p>
          <a:p>
            <a:r>
              <a:rPr lang="en-US" sz="2400" b="1" dirty="0" smtClean="0"/>
              <a:t>5. </a:t>
            </a:r>
            <a:r>
              <a:rPr lang="en-US" sz="2400" dirty="0" smtClean="0"/>
              <a:t>They toy as claimed in claim 1, wherein said means of moving the toy attaches to the legs.</a:t>
            </a:r>
          </a:p>
          <a:p>
            <a:r>
              <a:rPr lang="en-US" sz="2400" b="1" dirty="0" smtClean="0"/>
              <a:t>6. </a:t>
            </a:r>
            <a:r>
              <a:rPr lang="en-US" sz="2400" dirty="0" smtClean="0"/>
              <a:t>They toy as claimed in claim 1, wherein said means of pulling must be attached to the front end and must be at least 4 inches long.</a:t>
            </a: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5597192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next?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5935" y="2506661"/>
            <a:ext cx="4989090" cy="29972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4311" y="2438399"/>
            <a:ext cx="4087283" cy="3065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20498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97011" y="560286"/>
            <a:ext cx="10018713" cy="1752599"/>
          </a:xfrm>
        </p:spPr>
        <p:txBody>
          <a:bodyPr/>
          <a:lstStyle/>
          <a:p>
            <a:r>
              <a:rPr lang="en-US" dirty="0" smtClean="0"/>
              <a:t>Innovation occurs by enhancing </a:t>
            </a:r>
            <a:r>
              <a:rPr lang="en-US" dirty="0"/>
              <a:t>e</a:t>
            </a:r>
            <a:r>
              <a:rPr lang="en-US" dirty="0" smtClean="0"/>
              <a:t>xisting </a:t>
            </a:r>
            <a:r>
              <a:rPr lang="en-US" dirty="0"/>
              <a:t>t</a:t>
            </a:r>
            <a:r>
              <a:rPr lang="en-US" dirty="0" smtClean="0"/>
              <a:t>echnology to meet “emerging” needs/wants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3976" y="2438399"/>
            <a:ext cx="1133856" cy="113385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t="7085" b="8928"/>
          <a:stretch/>
        </p:blipFill>
        <p:spPr>
          <a:xfrm>
            <a:off x="3556663" y="2370782"/>
            <a:ext cx="1222057" cy="136573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70323" y="2480252"/>
            <a:ext cx="1809560" cy="120637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07551" y="2449495"/>
            <a:ext cx="1842707" cy="126788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52229" y="2480252"/>
            <a:ext cx="2212891" cy="110644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88560" y="4574068"/>
            <a:ext cx="2010832" cy="134825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51408" y="4332781"/>
            <a:ext cx="2034992" cy="217744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38416" y="4399945"/>
            <a:ext cx="2724150" cy="204311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998120" y="4213613"/>
            <a:ext cx="2667000" cy="2229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59670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1" y="139700"/>
            <a:ext cx="10018713" cy="1752599"/>
          </a:xfrm>
        </p:spPr>
        <p:txBody>
          <a:bodyPr>
            <a:normAutofit/>
          </a:bodyPr>
          <a:lstStyle/>
          <a:p>
            <a:r>
              <a:rPr lang="en-US" dirty="0" smtClean="0"/>
              <a:t>Many times professionals need to innovate to solve problems related to their work 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486150" y="2080491"/>
            <a:ext cx="6743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Who are these “</a:t>
            </a:r>
            <a:r>
              <a:rPr lang="en-US" sz="3600" b="1" dirty="0" smtClean="0">
                <a:hlinkClick r:id="rId3"/>
              </a:rPr>
              <a:t>professionals</a:t>
            </a:r>
            <a:r>
              <a:rPr lang="en-US" sz="3600" b="1" dirty="0" smtClean="0"/>
              <a:t>” ?</a:t>
            </a:r>
            <a:endParaRPr lang="en-US" sz="3600" b="1" dirty="0"/>
          </a:p>
        </p:txBody>
      </p:sp>
      <p:pic>
        <p:nvPicPr>
          <p:cNvPr id="6" name="Picture 5">
            <a:hlinkClick r:id="rId3"/>
          </p:cNvPr>
          <p:cNvPicPr>
            <a:picLocks noChangeAspect="1"/>
          </p:cNvPicPr>
          <p:nvPr/>
        </p:nvPicPr>
        <p:blipFill rotWithShape="1">
          <a:blip r:embed="rId4"/>
          <a:srcRect l="15790" t="27271" r="48158" b="33119"/>
          <a:stretch/>
        </p:blipFill>
        <p:spPr>
          <a:xfrm>
            <a:off x="5002010" y="3079750"/>
            <a:ext cx="3711979" cy="229402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775283" y="5887453"/>
            <a:ext cx="816543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 smtClean="0"/>
              <a:t>Athletes AND…</a:t>
            </a:r>
            <a:endParaRPr lang="en-US" sz="2600" b="1" dirty="0"/>
          </a:p>
        </p:txBody>
      </p:sp>
    </p:spTree>
    <p:extLst>
      <p:ext uri="{BB962C8B-B14F-4D97-AF65-F5344CB8AC3E}">
        <p14:creationId xmlns:p14="http://schemas.microsoft.com/office/powerpoint/2010/main" val="5672953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629" y="208546"/>
            <a:ext cx="8768181" cy="781499"/>
          </a:xfrm>
        </p:spPr>
        <p:txBody>
          <a:bodyPr>
            <a:noAutofit/>
          </a:bodyPr>
          <a:lstStyle/>
          <a:p>
            <a:r>
              <a:rPr lang="en-US" sz="4600" b="1" dirty="0" smtClean="0"/>
              <a:t>Patents document innovation </a:t>
            </a:r>
            <a:endParaRPr lang="en-US" sz="4600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9636" y="1627940"/>
            <a:ext cx="3578393" cy="477119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7905" y="2313238"/>
            <a:ext cx="2073453" cy="138012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05927" y="4014642"/>
            <a:ext cx="2440405" cy="247701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23574" y="2314847"/>
            <a:ext cx="2805113" cy="137851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87905" y="4013535"/>
            <a:ext cx="2454442" cy="245444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046062" y="1469843"/>
            <a:ext cx="19571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Why?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41781504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600" dirty="0" smtClean="0"/>
              <a:t>What is a patent?</a:t>
            </a:r>
            <a:endParaRPr lang="en-US" sz="46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sz="2800" dirty="0" smtClean="0"/>
              <a:t>Legally binding document of ownership for </a:t>
            </a:r>
          </a:p>
          <a:p>
            <a:r>
              <a:rPr lang="en-US" sz="2800" dirty="0" smtClean="0"/>
              <a:t>“Intellectual property” </a:t>
            </a:r>
          </a:p>
          <a:p>
            <a:endParaRPr lang="en-US" sz="2800" dirty="0"/>
          </a:p>
          <a:p>
            <a:r>
              <a:rPr lang="en-US" sz="2800" dirty="0" smtClean="0">
                <a:hlinkClick r:id="rId3"/>
              </a:rPr>
              <a:t>Science of Innovation</a:t>
            </a:r>
            <a:endParaRPr lang="en-US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7459579" y="946484"/>
            <a:ext cx="4042610" cy="464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A patent has…</a:t>
            </a:r>
          </a:p>
          <a:p>
            <a:endParaRPr lang="en-US" sz="800" dirty="0"/>
          </a:p>
          <a:p>
            <a:pPr marL="285750" indent="-285750">
              <a:buFontTx/>
              <a:buChar char="-"/>
            </a:pPr>
            <a:r>
              <a:rPr lang="en-US" sz="3200" dirty="0" smtClean="0"/>
              <a:t>Details</a:t>
            </a:r>
          </a:p>
          <a:p>
            <a:pPr marL="285750" indent="-285750">
              <a:buFontTx/>
              <a:buChar char="-"/>
            </a:pPr>
            <a:r>
              <a:rPr lang="en-US" sz="3200" dirty="0" smtClean="0"/>
              <a:t>Numbers</a:t>
            </a:r>
          </a:p>
          <a:p>
            <a:pPr marL="285750" indent="-285750">
              <a:buFontTx/>
              <a:buChar char="-"/>
            </a:pPr>
            <a:r>
              <a:rPr lang="en-US" sz="3200" dirty="0" smtClean="0"/>
              <a:t>Pictures</a:t>
            </a:r>
          </a:p>
          <a:p>
            <a:pPr marL="285750" indent="-285750">
              <a:buFontTx/>
              <a:buChar char="-"/>
            </a:pPr>
            <a:r>
              <a:rPr lang="en-US" sz="3200" dirty="0" smtClean="0"/>
              <a:t>Language</a:t>
            </a:r>
          </a:p>
          <a:p>
            <a:pPr marL="285750" indent="-285750">
              <a:buFontTx/>
              <a:buChar char="-"/>
            </a:pPr>
            <a:r>
              <a:rPr lang="en-US" sz="3200" dirty="0" smtClean="0"/>
              <a:t>Diagrams</a:t>
            </a:r>
          </a:p>
          <a:p>
            <a:pPr marL="285750" indent="-285750">
              <a:buFontTx/>
              <a:buChar char="-"/>
            </a:pPr>
            <a:r>
              <a:rPr lang="en-US" sz="3200" dirty="0" smtClean="0"/>
              <a:t>Dates</a:t>
            </a:r>
          </a:p>
          <a:p>
            <a:pPr marL="285750" indent="-285750">
              <a:buFontTx/>
              <a:buChar char="-"/>
            </a:pPr>
            <a:r>
              <a:rPr lang="en-US" sz="3200" dirty="0" smtClean="0"/>
              <a:t>Name(s)</a:t>
            </a:r>
          </a:p>
          <a:p>
            <a:pPr marL="285750" indent="-285750">
              <a:buFontTx/>
              <a:buChar char="-"/>
            </a:pPr>
            <a:r>
              <a:rPr lang="en-US" sz="3200" dirty="0" smtClean="0"/>
              <a:t>Claims 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9756304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685801"/>
            <a:ext cx="10018713" cy="806116"/>
          </a:xfrm>
        </p:spPr>
        <p:txBody>
          <a:bodyPr>
            <a:normAutofit/>
          </a:bodyPr>
          <a:lstStyle/>
          <a:p>
            <a:r>
              <a:rPr lang="en-US" sz="4600" b="1" dirty="0" smtClean="0"/>
              <a:t>Spot the Invention</a:t>
            </a:r>
            <a:endParaRPr lang="en-US" sz="46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24386" t="35848" r="23596" b="10507"/>
          <a:stretch/>
        </p:blipFill>
        <p:spPr>
          <a:xfrm>
            <a:off x="2021303" y="2005264"/>
            <a:ext cx="3484400" cy="202130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911348" y="1358933"/>
            <a:ext cx="17043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A (1-12)</a:t>
            </a:r>
            <a:endParaRPr lang="en-US" sz="3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21316" t="30702" r="23684" b="19707"/>
          <a:stretch/>
        </p:blipFill>
        <p:spPr>
          <a:xfrm>
            <a:off x="7203741" y="2127681"/>
            <a:ext cx="3744034" cy="189888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034294" y="1358933"/>
            <a:ext cx="18301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B</a:t>
            </a:r>
            <a:r>
              <a:rPr lang="en-US" sz="3600" dirty="0" smtClean="0"/>
              <a:t> (13-25)</a:t>
            </a:r>
            <a:endParaRPr lang="en-US" sz="36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/>
          <a:srcRect l="18947" t="30390" r="32632" b="11131"/>
          <a:stretch/>
        </p:blipFill>
        <p:spPr>
          <a:xfrm>
            <a:off x="2326063" y="4813520"/>
            <a:ext cx="2783268" cy="189080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911348" y="4096879"/>
            <a:ext cx="14237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C (1-8)</a:t>
            </a:r>
            <a:endParaRPr lang="en-US" sz="36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/>
          <a:srcRect l="18772" t="30702" r="28333" b="27973"/>
          <a:stretch/>
        </p:blipFill>
        <p:spPr>
          <a:xfrm>
            <a:off x="7074568" y="4813520"/>
            <a:ext cx="4013350" cy="176374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8160667" y="4091597"/>
            <a:ext cx="17011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D (9-21)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1103087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Share Out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84312" y="2666999"/>
            <a:ext cx="9360151" cy="3124201"/>
          </a:xfrm>
        </p:spPr>
        <p:txBody>
          <a:bodyPr>
            <a:no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2600" dirty="0" smtClean="0"/>
              <a:t>Name of the product/process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600" dirty="0" smtClean="0"/>
              <a:t>Name of the inventor(s)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600" dirty="0" smtClean="0"/>
              <a:t>Number and Date of acceptance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600" dirty="0" smtClean="0"/>
              <a:t>Pages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600" dirty="0" smtClean="0"/>
              <a:t>1 interesting thing you learned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600" dirty="0" smtClean="0"/>
              <a:t>Have you seen the invention before?</a:t>
            </a:r>
            <a:endParaRPr lang="en-US" sz="2600" dirty="0"/>
          </a:p>
        </p:txBody>
      </p:sp>
    </p:spTree>
    <p:extLst>
      <p:ext uri="{BB962C8B-B14F-4D97-AF65-F5344CB8AC3E}">
        <p14:creationId xmlns:p14="http://schemas.microsoft.com/office/powerpoint/2010/main" val="599238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18245" t="31877" r="20790" b="11909"/>
          <a:stretch/>
        </p:blipFill>
        <p:spPr>
          <a:xfrm>
            <a:off x="2154277" y="1540043"/>
            <a:ext cx="9217034" cy="4780546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1753437" y="348916"/>
            <a:ext cx="10018713" cy="99461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 smtClean="0"/>
              <a:t>A Companion for </a:t>
            </a:r>
            <a:r>
              <a:rPr lang="en-US" dirty="0" err="1" smtClean="0"/>
              <a:t>GeaRS</a:t>
            </a:r>
            <a:r>
              <a:rPr lang="en-US" dirty="0" smtClean="0"/>
              <a:t>, The Robot Cat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302920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arallax">
  <a:themeElements>
    <a:clrScheme name="Parallax">
      <a:dk1>
        <a:sysClr val="windowText" lastClr="000000"/>
      </a:dk1>
      <a:lt1>
        <a:sysClr val="window" lastClr="FFFFFF"/>
      </a:lt1>
      <a:dk2>
        <a:srgbClr val="212121"/>
      </a:dk2>
      <a:lt2>
        <a:srgbClr val="CDD0D1"/>
      </a:lt2>
      <a:accent1>
        <a:srgbClr val="30ACEC"/>
      </a:accent1>
      <a:accent2>
        <a:srgbClr val="80C34F"/>
      </a:accent2>
      <a:accent3>
        <a:srgbClr val="E29D3E"/>
      </a:accent3>
      <a:accent4>
        <a:srgbClr val="D64A3B"/>
      </a:accent4>
      <a:accent5>
        <a:srgbClr val="D64787"/>
      </a:accent5>
      <a:accent6>
        <a:srgbClr val="A666E1"/>
      </a:accent6>
      <a:hlink>
        <a:srgbClr val="3085ED"/>
      </a:hlink>
      <a:folHlink>
        <a:srgbClr val="82B6F4"/>
      </a:folHlink>
    </a:clrScheme>
    <a:fontScheme name="Parallax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rallax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04000"/>
              </a:schemeClr>
            </a:gs>
            <a:gs pos="100000">
              <a:schemeClr val="phClr">
                <a:tint val="8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2000"/>
              </a:schemeClr>
            </a:gs>
            <a:gs pos="100000">
              <a:schemeClr val="phClr">
                <a:shade val="88000"/>
                <a:lumMod val="94000"/>
              </a:schemeClr>
            </a:gs>
          </a:gsLst>
          <a:path path="circle">
            <a:fillToRect l="50000" t="100000" r="100000" b="50000"/>
          </a:path>
        </a:gradFill>
      </a:fillStyleLst>
      <a:lnStyleLst>
        <a:ln w="9525" cap="rnd" cmpd="sng" algn="ctr">
          <a:solidFill>
            <a:schemeClr val="phClr">
              <a:tint val="6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reflection blurRad="12700" stA="26000" endPos="32000" dist="12700" dir="5400000" sy="-100000" rotWithShape="0"/>
          </a:effectLst>
        </a:effectStyle>
        <a:effectStyle>
          <a:effectLst>
            <a:outerShdw blurRad="38100" dist="25400" dir="5400000" rotWithShape="0">
              <a:srgbClr val="000000">
                <a:alpha val="6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254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6000"/>
                <a:satMod val="180000"/>
              </a:schemeClr>
              <a:schemeClr val="phClr">
                <a:tint val="80000"/>
                <a:satMod val="120000"/>
                <a:lumMod val="18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allax" id="{3388167B-A2EB-4685-9635-1831D9AEF8C4}" vid="{4F7A876A-7598-49CA-AFC8-8EDA2551E4A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TM03457496[[fn=Parallax]]</Template>
  <TotalTime>2990</TotalTime>
  <Words>339</Words>
  <Application>Microsoft Office PowerPoint</Application>
  <PresentationFormat>Widescreen</PresentationFormat>
  <Paragraphs>56</Paragraphs>
  <Slides>10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Arial</vt:lpstr>
      <vt:lpstr>Calibri</vt:lpstr>
      <vt:lpstr>Corbel</vt:lpstr>
      <vt:lpstr>Parallax</vt:lpstr>
      <vt:lpstr>Innovating at the Boundaries </vt:lpstr>
      <vt:lpstr>What is next?</vt:lpstr>
      <vt:lpstr>Innovation occurs by enhancing existing technology to meet “emerging” needs/wants</vt:lpstr>
      <vt:lpstr>Many times professionals need to innovate to solve problems related to their work </vt:lpstr>
      <vt:lpstr>Patents document innovation </vt:lpstr>
      <vt:lpstr>What is a patent?</vt:lpstr>
      <vt:lpstr>Spot the Invention</vt:lpstr>
      <vt:lpstr>Share Out</vt:lpstr>
      <vt:lpstr>PowerPoint Presentation</vt:lpstr>
      <vt:lpstr>PowerPoint Presentation</vt:lpstr>
    </vt:vector>
  </TitlesOfParts>
  <Company>Oregon State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Talamantes, Adam</dc:creator>
  <cp:lastModifiedBy>Talamantes, Adam</cp:lastModifiedBy>
  <cp:revision>14</cp:revision>
  <dcterms:created xsi:type="dcterms:W3CDTF">2020-01-15T19:35:25Z</dcterms:created>
  <dcterms:modified xsi:type="dcterms:W3CDTF">2020-01-23T20:41:19Z</dcterms:modified>
</cp:coreProperties>
</file>