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62" r:id="rId4"/>
    <p:sldId id="267" r:id="rId5"/>
    <p:sldId id="264" r:id="rId6"/>
    <p:sldId id="260" r:id="rId7"/>
    <p:sldId id="261" r:id="rId8"/>
    <p:sldId id="269" r:id="rId9"/>
    <p:sldId id="274" r:id="rId10"/>
    <p:sldId id="270" r:id="rId11"/>
    <p:sldId id="272" r:id="rId12"/>
    <p:sldId id="273" r:id="rId13"/>
    <p:sldId id="276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F0300"/>
    <a:srgbClr val="3DFFE8"/>
    <a:srgbClr val="FF13A1"/>
    <a:srgbClr val="FF3BD0"/>
    <a:srgbClr val="FF8400"/>
    <a:srgbClr val="BBFF05"/>
    <a:srgbClr val="4DFF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661" autoAdjust="0"/>
  </p:normalViewPr>
  <p:slideViewPr>
    <p:cSldViewPr snapToGrid="0" snapToObjects="1">
      <p:cViewPr varScale="1">
        <p:scale>
          <a:sx n="80" d="100"/>
          <a:sy n="80" d="100"/>
        </p:scale>
        <p:origin x="-14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04BBF-D561-B540-949E-D4FE5C0288E7}" type="datetimeFigureOut">
              <a:rPr lang="en-US" smtClean="0"/>
              <a:t>1/11/16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10A54-A56F-9446-BD31-5D631EC7B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15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6A804-5426-5049-AE4B-F9096E1F9B3D}" type="datetimeFigureOut">
              <a:rPr lang="en-US" smtClean="0"/>
              <a:t>1/11/16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107383-A665-3842-AC1C-D23B8A6D25DF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66413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err="1" smtClean="0"/>
              <a:t>Physical</a:t>
            </a:r>
            <a:r>
              <a:rPr lang="es-ES_tradnl" dirty="0" smtClean="0"/>
              <a:t> </a:t>
            </a:r>
            <a:r>
              <a:rPr lang="es-ES_tradnl" dirty="0" err="1" smtClean="0"/>
              <a:t>phenomena</a:t>
            </a:r>
            <a:r>
              <a:rPr lang="es-ES_tradnl" dirty="0" smtClean="0"/>
              <a:t> </a:t>
            </a:r>
            <a:r>
              <a:rPr lang="es-ES_tradnl" dirty="0" err="1" smtClean="0"/>
              <a:t>associated</a:t>
            </a:r>
            <a:r>
              <a:rPr lang="es-ES_tradnl" baseline="0" dirty="0" smtClean="0"/>
              <a:t> with t</a:t>
            </a:r>
            <a:r>
              <a:rPr lang="es-ES_tradnl" dirty="0" smtClean="0"/>
              <a:t>he </a:t>
            </a:r>
            <a:r>
              <a:rPr lang="es-ES_tradnl" dirty="0" err="1" smtClean="0"/>
              <a:t>flow</a:t>
            </a:r>
            <a:r>
              <a:rPr lang="es-ES_tradnl" dirty="0" smtClean="0"/>
              <a:t> of </a:t>
            </a:r>
            <a:r>
              <a:rPr lang="es-ES_tradnl" dirty="0" err="1" smtClean="0"/>
              <a:t>electrical</a:t>
            </a:r>
            <a:r>
              <a:rPr lang="es-ES_tradnl" dirty="0" smtClean="0"/>
              <a:t> </a:t>
            </a:r>
            <a:r>
              <a:rPr lang="es-ES_tradnl" dirty="0" err="1" smtClean="0"/>
              <a:t>charge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07383-A665-3842-AC1C-D23B8A6D25DF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38222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07383-A665-3842-AC1C-D23B8A6D25DF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60105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07383-A665-3842-AC1C-D23B8A6D25DF}" type="slidenum">
              <a:rPr lang="es-ES_tradnl" smtClean="0"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601053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07383-A665-3842-AC1C-D23B8A6D25DF}" type="slidenum">
              <a:rPr lang="es-ES_tradnl" smtClean="0"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60105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07383-A665-3842-AC1C-D23B8A6D25DF}" type="slidenum">
              <a:rPr lang="es-ES_tradnl" smtClean="0"/>
              <a:t>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601053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07383-A665-3842-AC1C-D23B8A6D25DF}" type="slidenum">
              <a:rPr lang="es-ES_tradnl" smtClean="0"/>
              <a:t>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60105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07383-A665-3842-AC1C-D23B8A6D25DF}" type="slidenum">
              <a:rPr lang="es-ES_tradnl" smtClean="0"/>
              <a:t>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601053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07383-A665-3842-AC1C-D23B8A6D25DF}" type="slidenum">
              <a:rPr lang="es-ES_tradnl" smtClean="0"/>
              <a:t>12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60105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07383-A665-3842-AC1C-D23B8A6D25DF}" type="slidenum">
              <a:rPr lang="es-ES_tradnl" smtClean="0"/>
              <a:t>14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45473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01F9CA3-105E-4857-9057-6DB6197DA786}" type="datetimeFigureOut">
              <a:rPr lang="en-US" smtClean="0"/>
              <a:t>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  <p:sldLayoutId id="2147483727" r:id="rId18"/>
    <p:sldLayoutId id="2147483728" r:id="rId19"/>
    <p:sldLayoutId id="2147483729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noProof="0" dirty="0" smtClean="0">
                <a:latin typeface="Calibri"/>
                <a:cs typeface="Calibri"/>
              </a:rPr>
              <a:t>Batteries &amp; Capacitors</a:t>
            </a:r>
            <a:endParaRPr lang="en-US" b="1" noProof="0" dirty="0">
              <a:latin typeface="Calibri"/>
              <a:cs typeface="Calibri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noProof="0" smtClean="0">
                <a:latin typeface="Calibri"/>
                <a:cs typeface="Calibri"/>
              </a:rPr>
              <a:t>And How They Work!</a:t>
            </a:r>
            <a:endParaRPr lang="en-US" b="1" noProof="0">
              <a:latin typeface="Calibri"/>
              <a:cs typeface="Calibri"/>
            </a:endParaRPr>
          </a:p>
        </p:txBody>
      </p:sp>
      <p:pic>
        <p:nvPicPr>
          <p:cNvPr id="4" name="Picture 3" descr="batter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700" y="127000"/>
            <a:ext cx="3733800" cy="3733800"/>
          </a:xfrm>
          <a:prstGeom prst="rect">
            <a:avLst/>
          </a:prstGeom>
        </p:spPr>
      </p:pic>
      <p:pic>
        <p:nvPicPr>
          <p:cNvPr id="5" name="Picture 4" descr="Group5_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25" y="192156"/>
            <a:ext cx="3302000" cy="373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216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417" y="192187"/>
            <a:ext cx="4146134" cy="1336956"/>
          </a:xfrm>
        </p:spPr>
        <p:txBody>
          <a:bodyPr>
            <a:normAutofit/>
          </a:bodyPr>
          <a:lstStyle/>
          <a:p>
            <a:r>
              <a:rPr lang="en-US" noProof="0" smtClean="0">
                <a:latin typeface="Calibri"/>
                <a:cs typeface="Calibri"/>
              </a:rPr>
              <a:t>Capacitors</a:t>
            </a:r>
            <a:endParaRPr lang="en-US" noProof="0"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26000" y="1281006"/>
            <a:ext cx="376555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>
                <a:latin typeface="Calibri"/>
                <a:cs typeface="Calibri"/>
              </a:rPr>
              <a:t>Capacitors</a:t>
            </a:r>
            <a:r>
              <a:rPr lang="es-ES_tradnl" sz="2400" dirty="0" smtClean="0">
                <a:latin typeface="Calibri"/>
                <a:cs typeface="Calibri"/>
              </a:rPr>
              <a:t> are </a:t>
            </a:r>
            <a:r>
              <a:rPr lang="es-ES_tradnl" sz="2400" dirty="0" err="1" smtClean="0">
                <a:latin typeface="Calibri"/>
                <a:cs typeface="Calibri"/>
              </a:rPr>
              <a:t>another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way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we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store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energy</a:t>
            </a:r>
            <a:r>
              <a:rPr lang="es-ES_tradnl" sz="2400" dirty="0" smtClean="0">
                <a:latin typeface="Calibri"/>
                <a:cs typeface="Calibri"/>
              </a:rPr>
              <a:t>, </a:t>
            </a:r>
            <a:r>
              <a:rPr lang="es-ES_tradnl" sz="2400" dirty="0" err="1" smtClean="0">
                <a:latin typeface="Calibri"/>
                <a:cs typeface="Calibri"/>
              </a:rPr>
              <a:t>this</a:t>
            </a:r>
            <a:r>
              <a:rPr lang="es-ES_tradnl" sz="2400" dirty="0" smtClean="0">
                <a:latin typeface="Calibri"/>
                <a:cs typeface="Calibri"/>
              </a:rPr>
              <a:t> time </a:t>
            </a:r>
            <a:r>
              <a:rPr lang="es-ES_tradnl" sz="2400" dirty="0" err="1" smtClean="0">
                <a:latin typeface="Calibri"/>
                <a:cs typeface="Calibri"/>
              </a:rPr>
              <a:t>electrically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instead</a:t>
            </a:r>
            <a:r>
              <a:rPr lang="es-ES_tradnl" sz="2400" dirty="0" smtClean="0">
                <a:latin typeface="Calibri"/>
                <a:cs typeface="Calibri"/>
              </a:rPr>
              <a:t> of </a:t>
            </a:r>
            <a:r>
              <a:rPr lang="es-ES_tradnl" sz="2400" dirty="0" err="1" smtClean="0">
                <a:latin typeface="Calibri"/>
                <a:cs typeface="Calibri"/>
              </a:rPr>
              <a:t>chemically</a:t>
            </a:r>
            <a:r>
              <a:rPr lang="es-ES_tradnl" sz="2400" dirty="0" smtClean="0">
                <a:latin typeface="Calibri"/>
                <a:cs typeface="Calibri"/>
              </a:rPr>
              <a:t>.</a:t>
            </a:r>
          </a:p>
          <a:p>
            <a:endParaRPr lang="es-ES_tradnl" sz="2400" dirty="0">
              <a:latin typeface="Calibri"/>
              <a:cs typeface="Calibri"/>
            </a:endParaRPr>
          </a:p>
          <a:p>
            <a:r>
              <a:rPr lang="es-ES_tradnl" sz="2400" dirty="0" err="1" smtClean="0">
                <a:latin typeface="Calibri"/>
                <a:cs typeface="Calibri"/>
              </a:rPr>
              <a:t>Capacitors</a:t>
            </a:r>
            <a:r>
              <a:rPr lang="es-ES_tradnl" sz="2400" dirty="0" smtClean="0">
                <a:latin typeface="Calibri"/>
                <a:cs typeface="Calibri"/>
              </a:rPr>
              <a:t> are </a:t>
            </a:r>
            <a:r>
              <a:rPr lang="es-ES_tradnl" sz="2400" dirty="0" err="1" smtClean="0">
                <a:latin typeface="Calibri"/>
                <a:cs typeface="Calibri"/>
              </a:rPr>
              <a:t>just</a:t>
            </a:r>
            <a:r>
              <a:rPr lang="es-ES_tradnl" sz="2400" dirty="0" smtClean="0">
                <a:latin typeface="Calibri"/>
                <a:cs typeface="Calibri"/>
              </a:rPr>
              <a:t> as </a:t>
            </a:r>
            <a:r>
              <a:rPr lang="es-ES_tradnl" sz="2400" dirty="0" err="1" smtClean="0">
                <a:latin typeface="Calibri"/>
                <a:cs typeface="Calibri"/>
              </a:rPr>
              <a:t>common</a:t>
            </a:r>
            <a:r>
              <a:rPr lang="es-ES_tradnl" sz="2400" dirty="0" smtClean="0">
                <a:latin typeface="Calibri"/>
                <a:cs typeface="Calibri"/>
              </a:rPr>
              <a:t> and </a:t>
            </a:r>
            <a:r>
              <a:rPr lang="es-ES_tradnl" sz="2400" dirty="0" err="1" smtClean="0">
                <a:latin typeface="Calibri"/>
                <a:cs typeface="Calibri"/>
              </a:rPr>
              <a:t>important</a:t>
            </a:r>
            <a:r>
              <a:rPr lang="es-ES_tradnl" sz="2400" dirty="0" smtClean="0">
                <a:latin typeface="Calibri"/>
                <a:cs typeface="Calibri"/>
              </a:rPr>
              <a:t> as </a:t>
            </a:r>
            <a:r>
              <a:rPr lang="es-ES_tradnl" sz="2400" dirty="0" err="1" smtClean="0">
                <a:latin typeface="Calibri"/>
                <a:cs typeface="Calibri"/>
              </a:rPr>
              <a:t>batteries</a:t>
            </a:r>
            <a:r>
              <a:rPr lang="es-ES_tradnl" sz="2400" dirty="0" smtClean="0">
                <a:latin typeface="Calibri"/>
                <a:cs typeface="Calibri"/>
              </a:rPr>
              <a:t> in </a:t>
            </a:r>
            <a:r>
              <a:rPr lang="es-ES_tradnl" sz="2400" dirty="0" err="1" smtClean="0">
                <a:latin typeface="Calibri"/>
                <a:cs typeface="Calibri"/>
              </a:rPr>
              <a:t>powering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modern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society</a:t>
            </a:r>
            <a:endParaRPr lang="es-ES_tradnl" sz="2400" dirty="0" smtClean="0">
              <a:latin typeface="Calibri"/>
              <a:cs typeface="Calibri"/>
            </a:endParaRPr>
          </a:p>
          <a:p>
            <a:endParaRPr lang="es-ES_tradnl" sz="2400" dirty="0">
              <a:latin typeface="Calibri"/>
              <a:cs typeface="Calibri"/>
            </a:endParaRPr>
          </a:p>
          <a:p>
            <a:r>
              <a:rPr lang="es-ES_tradnl" sz="2400" dirty="0" err="1" smtClean="0">
                <a:latin typeface="Calibri"/>
                <a:cs typeface="Calibri"/>
              </a:rPr>
              <a:t>They</a:t>
            </a:r>
            <a:r>
              <a:rPr lang="es-ES_tradnl" sz="2400" dirty="0" smtClean="0">
                <a:latin typeface="Calibri"/>
                <a:cs typeface="Calibri"/>
              </a:rPr>
              <a:t> are </a:t>
            </a:r>
            <a:r>
              <a:rPr lang="es-ES_tradnl" sz="2400" dirty="0" err="1" smtClean="0">
                <a:latin typeface="Calibri"/>
                <a:cs typeface="Calibri"/>
              </a:rPr>
              <a:t>created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by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u="sng" dirty="0" smtClean="0">
                <a:latin typeface="Calibri"/>
                <a:cs typeface="Calibri"/>
              </a:rPr>
              <a:t>2 metal </a:t>
            </a:r>
            <a:r>
              <a:rPr lang="es-ES_tradnl" sz="2400" u="sng" dirty="0" err="1" smtClean="0">
                <a:latin typeface="Calibri"/>
                <a:cs typeface="Calibri"/>
              </a:rPr>
              <a:t>plates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separated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by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an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insulating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called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dirty="0" smtClean="0">
                <a:latin typeface="Calibri"/>
                <a:cs typeface="Calibri"/>
              </a:rPr>
              <a:t>a </a:t>
            </a:r>
            <a:r>
              <a:rPr lang="es-ES_tradnl" sz="2400" u="sng" dirty="0" err="1" smtClean="0">
                <a:latin typeface="Calibri"/>
                <a:cs typeface="Calibri"/>
              </a:rPr>
              <a:t>dielectric</a:t>
            </a:r>
            <a:r>
              <a:rPr lang="es-ES_tradnl" sz="2400" dirty="0" smtClean="0">
                <a:latin typeface="Calibri"/>
                <a:cs typeface="Calibri"/>
              </a:rPr>
              <a:t>. </a:t>
            </a:r>
          </a:p>
        </p:txBody>
      </p:sp>
      <p:pic>
        <p:nvPicPr>
          <p:cNvPr id="4" name="Picture 3" descr="51969be3ce395f662c0000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5" y="2951707"/>
            <a:ext cx="3417234" cy="3734682"/>
          </a:xfrm>
          <a:prstGeom prst="rect">
            <a:avLst/>
          </a:prstGeom>
        </p:spPr>
      </p:pic>
      <p:pic>
        <p:nvPicPr>
          <p:cNvPr id="6" name="Picture 5" descr="51968eb0ce395f352c00000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69" y="192187"/>
            <a:ext cx="3834197" cy="2556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287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92187"/>
            <a:ext cx="8042276" cy="1336956"/>
          </a:xfrm>
        </p:spPr>
        <p:txBody>
          <a:bodyPr>
            <a:normAutofit/>
          </a:bodyPr>
          <a:lstStyle/>
          <a:p>
            <a:r>
              <a:rPr lang="en-US" noProof="0" smtClean="0">
                <a:latin typeface="Calibri"/>
                <a:cs typeface="Calibri"/>
              </a:rPr>
              <a:t>How Capacitors Work</a:t>
            </a:r>
            <a:endParaRPr lang="en-US" noProof="0"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680" y="1450579"/>
            <a:ext cx="3770856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latin typeface="Calibri"/>
                <a:cs typeface="Calibri"/>
              </a:rPr>
              <a:t>The </a:t>
            </a:r>
            <a:r>
              <a:rPr lang="es-ES_tradnl" sz="2400" dirty="0" err="1" smtClean="0">
                <a:latin typeface="Calibri"/>
                <a:cs typeface="Calibri"/>
              </a:rPr>
              <a:t>plate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on</a:t>
            </a:r>
            <a:r>
              <a:rPr lang="es-ES_tradnl" sz="2400" dirty="0" smtClean="0">
                <a:latin typeface="Calibri"/>
                <a:cs typeface="Calibri"/>
              </a:rPr>
              <a:t> the capacitor </a:t>
            </a:r>
            <a:r>
              <a:rPr lang="es-ES_tradnl" sz="2400" dirty="0" err="1" smtClean="0">
                <a:latin typeface="Calibri"/>
                <a:cs typeface="Calibri"/>
              </a:rPr>
              <a:t>that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attaches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to</a:t>
            </a:r>
            <a:r>
              <a:rPr lang="es-ES_tradnl" sz="2400" dirty="0" smtClean="0">
                <a:latin typeface="Calibri"/>
                <a:cs typeface="Calibri"/>
              </a:rPr>
              <a:t> the </a:t>
            </a:r>
            <a:r>
              <a:rPr lang="es-ES_tradnl" sz="2400" dirty="0" err="1" smtClean="0">
                <a:latin typeface="Calibri"/>
                <a:cs typeface="Calibri"/>
              </a:rPr>
              <a:t>negative</a:t>
            </a:r>
            <a:r>
              <a:rPr lang="es-ES_tradnl" sz="2400" dirty="0" smtClean="0">
                <a:latin typeface="Calibri"/>
                <a:cs typeface="Calibri"/>
              </a:rPr>
              <a:t> terminal of the </a:t>
            </a:r>
            <a:r>
              <a:rPr lang="es-ES_tradnl" sz="2400" dirty="0" err="1" smtClean="0">
                <a:latin typeface="Calibri"/>
                <a:cs typeface="Calibri"/>
              </a:rPr>
              <a:t>battery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accepts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electrons</a:t>
            </a:r>
            <a:r>
              <a:rPr lang="es-ES_tradnl" sz="2400" dirty="0" smtClean="0">
                <a:latin typeface="Calibri"/>
                <a:cs typeface="Calibri"/>
              </a:rPr>
              <a:t> the </a:t>
            </a:r>
            <a:r>
              <a:rPr lang="es-ES_tradnl" sz="2400" dirty="0" err="1" smtClean="0">
                <a:latin typeface="Calibri"/>
                <a:cs typeface="Calibri"/>
              </a:rPr>
              <a:t>battery</a:t>
            </a:r>
            <a:r>
              <a:rPr lang="es-ES_tradnl" sz="2400" dirty="0" smtClean="0">
                <a:latin typeface="Calibri"/>
                <a:cs typeface="Calibri"/>
              </a:rPr>
              <a:t> produces. </a:t>
            </a:r>
          </a:p>
          <a:p>
            <a:endParaRPr lang="es-ES_tradnl" sz="2400" dirty="0">
              <a:latin typeface="Calibri"/>
              <a:cs typeface="Calibri"/>
            </a:endParaRPr>
          </a:p>
          <a:p>
            <a:r>
              <a:rPr lang="es-ES_tradnl" sz="2400" dirty="0" smtClean="0">
                <a:latin typeface="Calibri"/>
                <a:cs typeface="Calibri"/>
              </a:rPr>
              <a:t>The </a:t>
            </a:r>
            <a:r>
              <a:rPr lang="es-ES_tradnl" sz="2400" dirty="0" err="1" smtClean="0">
                <a:latin typeface="Calibri"/>
                <a:cs typeface="Calibri"/>
              </a:rPr>
              <a:t>charges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get</a:t>
            </a:r>
            <a:r>
              <a:rPr lang="es-ES_tradnl" sz="2400" dirty="0" smtClean="0">
                <a:latin typeface="Calibri"/>
                <a:cs typeface="Calibri"/>
              </a:rPr>
              <a:t> “</a:t>
            </a:r>
            <a:r>
              <a:rPr lang="es-ES_tradnl" sz="2400" dirty="0" err="1" smtClean="0">
                <a:latin typeface="Calibri"/>
                <a:cs typeface="Calibri"/>
              </a:rPr>
              <a:t>stuck</a:t>
            </a:r>
            <a:r>
              <a:rPr lang="es-ES_tradnl" sz="2400" dirty="0" smtClean="0">
                <a:latin typeface="Calibri"/>
                <a:cs typeface="Calibri"/>
              </a:rPr>
              <a:t>” </a:t>
            </a:r>
            <a:r>
              <a:rPr lang="es-ES_tradnl" sz="2400" dirty="0" err="1" smtClean="0">
                <a:latin typeface="Calibri"/>
                <a:cs typeface="Calibri"/>
              </a:rPr>
              <a:t>on</a:t>
            </a:r>
            <a:r>
              <a:rPr lang="es-ES_tradnl" sz="2400" dirty="0" smtClean="0">
                <a:latin typeface="Calibri"/>
                <a:cs typeface="Calibri"/>
              </a:rPr>
              <a:t> the </a:t>
            </a:r>
            <a:r>
              <a:rPr lang="es-ES_tradnl" sz="2400" dirty="0" err="1" smtClean="0">
                <a:latin typeface="Calibri"/>
                <a:cs typeface="Calibri"/>
              </a:rPr>
              <a:t>plate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because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they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can’t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travel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through</a:t>
            </a:r>
            <a:r>
              <a:rPr lang="es-ES_tradnl" sz="2400" dirty="0" smtClean="0">
                <a:latin typeface="Calibri"/>
                <a:cs typeface="Calibri"/>
              </a:rPr>
              <a:t> the </a:t>
            </a:r>
            <a:r>
              <a:rPr lang="es-ES_tradnl" sz="2400" dirty="0" err="1" smtClean="0">
                <a:latin typeface="Calibri"/>
                <a:cs typeface="Calibri"/>
              </a:rPr>
              <a:t>dielectic</a:t>
            </a:r>
            <a:r>
              <a:rPr lang="es-ES_tradnl" sz="2400" dirty="0" smtClean="0">
                <a:latin typeface="Calibri"/>
                <a:cs typeface="Calibri"/>
              </a:rPr>
              <a:t>, </a:t>
            </a:r>
            <a:r>
              <a:rPr lang="es-ES_tradnl" sz="2400" dirty="0" err="1" smtClean="0">
                <a:latin typeface="Calibri"/>
                <a:cs typeface="Calibri"/>
              </a:rPr>
              <a:t>giving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that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plate</a:t>
            </a:r>
            <a:r>
              <a:rPr lang="es-ES_tradnl" sz="2400" dirty="0" smtClean="0">
                <a:latin typeface="Calibri"/>
                <a:cs typeface="Calibri"/>
              </a:rPr>
              <a:t> a </a:t>
            </a:r>
            <a:r>
              <a:rPr lang="es-ES_tradnl" sz="2400" u="sng" dirty="0" err="1" smtClean="0">
                <a:latin typeface="Calibri"/>
                <a:cs typeface="Calibri"/>
              </a:rPr>
              <a:t>strong</a:t>
            </a:r>
            <a:r>
              <a:rPr lang="es-ES_tradnl" sz="2400" u="sng" dirty="0" smtClean="0">
                <a:latin typeface="Calibri"/>
                <a:cs typeface="Calibri"/>
              </a:rPr>
              <a:t> </a:t>
            </a:r>
            <a:r>
              <a:rPr lang="es-ES_tradnl" sz="2400" u="sng" dirty="0" err="1" smtClean="0">
                <a:latin typeface="Calibri"/>
                <a:cs typeface="Calibri"/>
              </a:rPr>
              <a:t>negative</a:t>
            </a:r>
            <a:r>
              <a:rPr lang="es-ES_tradnl" sz="2400" u="sng" dirty="0" smtClean="0">
                <a:latin typeface="Calibri"/>
                <a:cs typeface="Calibri"/>
              </a:rPr>
              <a:t> </a:t>
            </a:r>
            <a:r>
              <a:rPr lang="es-ES_tradnl" sz="2400" u="sng" dirty="0" err="1" smtClean="0">
                <a:latin typeface="Calibri"/>
                <a:cs typeface="Calibri"/>
              </a:rPr>
              <a:t>charge</a:t>
            </a:r>
            <a:r>
              <a:rPr lang="es-ES_tradnl" sz="2400" dirty="0" smtClean="0">
                <a:latin typeface="Calibri"/>
                <a:cs typeface="Calibri"/>
              </a:rPr>
              <a:t>.  </a:t>
            </a:r>
          </a:p>
        </p:txBody>
      </p:sp>
      <p:pic>
        <p:nvPicPr>
          <p:cNvPr id="3" name="Picture 2" descr="capacitor-3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95" t="12070"/>
          <a:stretch/>
        </p:blipFill>
        <p:spPr>
          <a:xfrm>
            <a:off x="4268403" y="1450579"/>
            <a:ext cx="4470991" cy="26216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6023" y="4126884"/>
            <a:ext cx="490996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>
                <a:latin typeface="Calibri"/>
                <a:cs typeface="Calibri"/>
              </a:rPr>
              <a:t>The </a:t>
            </a:r>
            <a:r>
              <a:rPr lang="es-ES_tradnl" sz="2400" dirty="0" err="1">
                <a:latin typeface="Calibri"/>
                <a:cs typeface="Calibri"/>
              </a:rPr>
              <a:t>plate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dirty="0" err="1">
                <a:latin typeface="Calibri"/>
                <a:cs typeface="Calibri"/>
              </a:rPr>
              <a:t>on</a:t>
            </a:r>
            <a:r>
              <a:rPr lang="es-ES_tradnl" sz="2400" dirty="0">
                <a:latin typeface="Calibri"/>
                <a:cs typeface="Calibri"/>
              </a:rPr>
              <a:t> the capacitor </a:t>
            </a:r>
            <a:r>
              <a:rPr lang="es-ES_tradnl" sz="2400" dirty="0" err="1">
                <a:latin typeface="Calibri"/>
                <a:cs typeface="Calibri"/>
              </a:rPr>
              <a:t>that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dirty="0" err="1">
                <a:latin typeface="Calibri"/>
                <a:cs typeface="Calibri"/>
              </a:rPr>
              <a:t>attaches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dirty="0" err="1">
                <a:latin typeface="Calibri"/>
                <a:cs typeface="Calibri"/>
              </a:rPr>
              <a:t>to</a:t>
            </a:r>
            <a:r>
              <a:rPr lang="es-ES_tradnl" sz="2400" dirty="0">
                <a:latin typeface="Calibri"/>
                <a:cs typeface="Calibri"/>
              </a:rPr>
              <a:t> the positive terminal loses </a:t>
            </a:r>
            <a:r>
              <a:rPr lang="es-ES_tradnl" sz="2400" dirty="0" err="1">
                <a:latin typeface="Calibri"/>
                <a:cs typeface="Calibri"/>
              </a:rPr>
              <a:t>electrons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dirty="0" err="1">
                <a:latin typeface="Calibri"/>
                <a:cs typeface="Calibri"/>
              </a:rPr>
              <a:t>to</a:t>
            </a:r>
            <a:r>
              <a:rPr lang="es-ES_tradnl" sz="2400" dirty="0">
                <a:latin typeface="Calibri"/>
                <a:cs typeface="Calibri"/>
              </a:rPr>
              <a:t> the </a:t>
            </a:r>
            <a:r>
              <a:rPr lang="es-ES_tradnl" sz="2400" dirty="0" err="1">
                <a:latin typeface="Calibri"/>
                <a:cs typeface="Calibri"/>
              </a:rPr>
              <a:t>battery</a:t>
            </a:r>
            <a:r>
              <a:rPr lang="es-ES_tradnl" sz="2400" dirty="0" smtClean="0">
                <a:latin typeface="Calibri"/>
                <a:cs typeface="Calibri"/>
              </a:rPr>
              <a:t>, </a:t>
            </a:r>
            <a:r>
              <a:rPr lang="es-ES_tradnl" sz="2400" dirty="0" err="1" smtClean="0">
                <a:latin typeface="Calibri"/>
                <a:cs typeface="Calibri"/>
              </a:rPr>
              <a:t>causing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it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to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develop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>
                <a:latin typeface="Calibri"/>
                <a:cs typeface="Calibri"/>
              </a:rPr>
              <a:t>a </a:t>
            </a:r>
            <a:r>
              <a:rPr lang="es-ES_tradnl" sz="2400" u="sng" dirty="0" err="1">
                <a:latin typeface="Calibri"/>
                <a:cs typeface="Calibri"/>
              </a:rPr>
              <a:t>strong</a:t>
            </a:r>
            <a:r>
              <a:rPr lang="es-ES_tradnl" sz="2400" u="sng" dirty="0">
                <a:latin typeface="Calibri"/>
                <a:cs typeface="Calibri"/>
              </a:rPr>
              <a:t> positive </a:t>
            </a:r>
            <a:r>
              <a:rPr lang="es-ES_tradnl" sz="2400" u="sng" dirty="0" err="1">
                <a:latin typeface="Calibri"/>
                <a:cs typeface="Calibri"/>
              </a:rPr>
              <a:t>charge</a:t>
            </a:r>
            <a:r>
              <a:rPr lang="es-ES_tradnl" sz="2400" dirty="0">
                <a:latin typeface="Calibri"/>
                <a:cs typeface="Calibri"/>
              </a:rPr>
              <a:t>. </a:t>
            </a:r>
            <a:endParaRPr lang="es-ES_tradnl" sz="2400" dirty="0" smtClean="0">
              <a:latin typeface="Calibri"/>
              <a:cs typeface="Calibri"/>
            </a:endParaRPr>
          </a:p>
          <a:p>
            <a:endParaRPr lang="es-ES_tradnl" sz="2400" dirty="0">
              <a:latin typeface="Calibri"/>
              <a:cs typeface="Calibri"/>
            </a:endParaRPr>
          </a:p>
          <a:p>
            <a:r>
              <a:rPr lang="es-ES_tradnl" sz="2400" dirty="0" smtClean="0">
                <a:latin typeface="Calibri"/>
                <a:cs typeface="Calibri"/>
              </a:rPr>
              <a:t>When </a:t>
            </a:r>
            <a:r>
              <a:rPr lang="es-ES_tradnl" sz="2400" dirty="0" err="1" smtClean="0">
                <a:latin typeface="Calibri"/>
                <a:cs typeface="Calibri"/>
              </a:rPr>
              <a:t>it’s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charged</a:t>
            </a:r>
            <a:r>
              <a:rPr lang="es-ES_tradnl" sz="2400" dirty="0" smtClean="0">
                <a:latin typeface="Calibri"/>
                <a:cs typeface="Calibri"/>
              </a:rPr>
              <a:t>, the capacitor has the </a:t>
            </a:r>
            <a:r>
              <a:rPr lang="es-ES_tradnl" sz="2400" dirty="0" err="1" smtClean="0">
                <a:latin typeface="Calibri"/>
                <a:cs typeface="Calibri"/>
              </a:rPr>
              <a:t>same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u="sng" dirty="0" err="1" smtClean="0">
                <a:latin typeface="Calibri"/>
                <a:cs typeface="Calibri"/>
              </a:rPr>
              <a:t>voltage</a:t>
            </a:r>
            <a:r>
              <a:rPr lang="es-ES_tradnl" sz="2400" dirty="0" smtClean="0">
                <a:latin typeface="Calibri"/>
                <a:cs typeface="Calibri"/>
              </a:rPr>
              <a:t> as the </a:t>
            </a:r>
            <a:r>
              <a:rPr lang="es-ES_tradnl" sz="2400" dirty="0" err="1" smtClean="0">
                <a:latin typeface="Calibri"/>
                <a:cs typeface="Calibri"/>
              </a:rPr>
              <a:t>battery</a:t>
            </a:r>
            <a:r>
              <a:rPr lang="es-ES_tradnl" sz="2400" dirty="0" smtClean="0">
                <a:latin typeface="Calibri"/>
                <a:cs typeface="Calibri"/>
              </a:rPr>
              <a:t>.</a:t>
            </a:r>
            <a:endParaRPr lang="es-ES_tradnl" sz="2400" dirty="0">
              <a:latin typeface="Calibri"/>
              <a:cs typeface="Calibri"/>
            </a:endParaRP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2208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92187"/>
            <a:ext cx="8042276" cy="1336956"/>
          </a:xfrm>
        </p:spPr>
        <p:txBody>
          <a:bodyPr>
            <a:normAutofit/>
          </a:bodyPr>
          <a:lstStyle/>
          <a:p>
            <a:r>
              <a:rPr lang="en-US" noProof="0" smtClean="0">
                <a:latin typeface="Calibri"/>
                <a:cs typeface="Calibri"/>
              </a:rPr>
              <a:t>Capacitor Uses</a:t>
            </a:r>
            <a:endParaRPr lang="en-US" noProof="0">
              <a:latin typeface="Calibri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8553" y="1529143"/>
            <a:ext cx="449212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s-ES_tradnl" sz="2400" dirty="0" err="1" smtClean="0">
                <a:latin typeface="Calibri"/>
                <a:cs typeface="Calibri"/>
              </a:rPr>
              <a:t>To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store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charge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for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high-speed</a:t>
            </a:r>
            <a:r>
              <a:rPr lang="es-ES_tradnl" sz="2400" dirty="0" smtClean="0">
                <a:latin typeface="Calibri"/>
                <a:cs typeface="Calibri"/>
              </a:rPr>
              <a:t> use, </a:t>
            </a:r>
            <a:r>
              <a:rPr lang="es-ES_tradnl" sz="2400" dirty="0" err="1" smtClean="0">
                <a:latin typeface="Calibri"/>
                <a:cs typeface="Calibri"/>
              </a:rPr>
              <a:t>like</a:t>
            </a:r>
            <a:r>
              <a:rPr lang="es-ES_tradnl" sz="2400" dirty="0" smtClean="0">
                <a:latin typeface="Calibri"/>
                <a:cs typeface="Calibri"/>
              </a:rPr>
              <a:t> the flash in a camera!</a:t>
            </a:r>
          </a:p>
          <a:p>
            <a:pPr marL="342900" indent="-342900">
              <a:buFont typeface="Arial"/>
              <a:buChar char="•"/>
            </a:pPr>
            <a:r>
              <a:rPr lang="es-ES_tradnl" sz="2400" dirty="0" err="1" smtClean="0">
                <a:latin typeface="Calibri"/>
                <a:cs typeface="Calibri"/>
              </a:rPr>
              <a:t>To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eliminate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ripples</a:t>
            </a:r>
            <a:r>
              <a:rPr lang="es-ES_tradnl" sz="2400" dirty="0" smtClean="0">
                <a:latin typeface="Calibri"/>
                <a:cs typeface="Calibri"/>
              </a:rPr>
              <a:t>  - a capacitor can </a:t>
            </a:r>
            <a:r>
              <a:rPr lang="es-ES_tradnl" sz="2400" dirty="0" err="1" smtClean="0">
                <a:latin typeface="Calibri"/>
                <a:cs typeface="Calibri"/>
              </a:rPr>
              <a:t>even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out</a:t>
            </a:r>
            <a:r>
              <a:rPr lang="es-ES_tradnl" sz="2400" dirty="0" smtClean="0">
                <a:latin typeface="Calibri"/>
                <a:cs typeface="Calibri"/>
              </a:rPr>
              <a:t> the </a:t>
            </a:r>
            <a:r>
              <a:rPr lang="es-ES_tradnl" sz="2400" dirty="0" err="1" smtClean="0">
                <a:latin typeface="Calibri"/>
                <a:cs typeface="Calibri"/>
              </a:rPr>
              <a:t>voltage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from</a:t>
            </a:r>
            <a:r>
              <a:rPr lang="es-ES_tradnl" sz="2400" dirty="0" smtClean="0">
                <a:latin typeface="Calibri"/>
                <a:cs typeface="Calibri"/>
              </a:rPr>
              <a:t> a </a:t>
            </a:r>
            <a:r>
              <a:rPr lang="es-ES_tradnl" sz="2400" dirty="0" err="1" smtClean="0">
                <a:latin typeface="Calibri"/>
                <a:cs typeface="Calibri"/>
              </a:rPr>
              <a:t>typical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outlet</a:t>
            </a:r>
            <a:endParaRPr lang="es-ES_tradnl" sz="2400" dirty="0" smtClean="0">
              <a:latin typeface="Calibri"/>
              <a:cs typeface="Calibri"/>
            </a:endParaRPr>
          </a:p>
          <a:p>
            <a:endParaRPr lang="es-ES_tradnl" sz="1600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120" y="1365855"/>
            <a:ext cx="3546294" cy="26562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78828" y="4089948"/>
            <a:ext cx="54651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s-ES_tradnl" sz="2400" dirty="0" err="1">
                <a:latin typeface="Calibri"/>
                <a:cs typeface="Calibri"/>
              </a:rPr>
              <a:t>To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dirty="0" err="1">
                <a:latin typeface="Calibri"/>
                <a:cs typeface="Calibri"/>
              </a:rPr>
              <a:t>convert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dirty="0" err="1">
                <a:latin typeface="Calibri"/>
                <a:cs typeface="Calibri"/>
              </a:rPr>
              <a:t>voltage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dirty="0" err="1">
                <a:latin typeface="Calibri"/>
                <a:cs typeface="Calibri"/>
              </a:rPr>
              <a:t>from</a:t>
            </a:r>
            <a:r>
              <a:rPr lang="es-ES_tradnl" sz="2400" dirty="0">
                <a:latin typeface="Calibri"/>
                <a:cs typeface="Calibri"/>
              </a:rPr>
              <a:t> a </a:t>
            </a:r>
            <a:r>
              <a:rPr lang="es-ES_tradnl" sz="2400" i="1" dirty="0" err="1">
                <a:latin typeface="Calibri"/>
                <a:cs typeface="Calibri"/>
              </a:rPr>
              <a:t>direct</a:t>
            </a:r>
            <a:r>
              <a:rPr lang="es-ES_tradnl" sz="2400" i="1" dirty="0">
                <a:latin typeface="Calibri"/>
                <a:cs typeface="Calibri"/>
              </a:rPr>
              <a:t> </a:t>
            </a:r>
            <a:r>
              <a:rPr lang="es-ES_tradnl" sz="2400" i="1" dirty="0" err="1">
                <a:latin typeface="Calibri"/>
                <a:cs typeface="Calibri"/>
              </a:rPr>
              <a:t>current</a:t>
            </a:r>
            <a:r>
              <a:rPr lang="es-ES_tradnl" sz="2400" i="1" dirty="0">
                <a:latin typeface="Calibri"/>
                <a:cs typeface="Calibri"/>
              </a:rPr>
              <a:t> (</a:t>
            </a:r>
            <a:r>
              <a:rPr lang="es-ES_tradnl" sz="2400" dirty="0">
                <a:latin typeface="Calibri"/>
                <a:cs typeface="Calibri"/>
              </a:rPr>
              <a:t>DC) </a:t>
            </a:r>
            <a:r>
              <a:rPr lang="es-ES_tradnl" sz="2400" dirty="0" err="1">
                <a:latin typeface="Calibri"/>
                <a:cs typeface="Calibri"/>
              </a:rPr>
              <a:t>to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dirty="0" err="1">
                <a:latin typeface="Calibri"/>
                <a:cs typeface="Calibri"/>
              </a:rPr>
              <a:t>an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i="1" dirty="0" err="1">
                <a:latin typeface="Calibri"/>
                <a:cs typeface="Calibri"/>
              </a:rPr>
              <a:t>alternating</a:t>
            </a:r>
            <a:r>
              <a:rPr lang="es-ES_tradnl" sz="2400" i="1" dirty="0">
                <a:latin typeface="Calibri"/>
                <a:cs typeface="Calibri"/>
              </a:rPr>
              <a:t> </a:t>
            </a:r>
            <a:r>
              <a:rPr lang="es-ES_tradnl" sz="2400" i="1" dirty="0" err="1">
                <a:latin typeface="Calibri"/>
                <a:cs typeface="Calibri"/>
              </a:rPr>
              <a:t>current</a:t>
            </a:r>
            <a:r>
              <a:rPr lang="es-ES_tradnl" sz="2400" dirty="0">
                <a:latin typeface="Calibri"/>
                <a:cs typeface="Calibri"/>
              </a:rPr>
              <a:t> (AC)</a:t>
            </a:r>
          </a:p>
          <a:p>
            <a:pPr marL="342900" indent="-342900">
              <a:buFont typeface="Arial"/>
              <a:buChar char="•"/>
            </a:pPr>
            <a:r>
              <a:rPr lang="es-ES_tradnl" sz="2400" dirty="0" err="1">
                <a:latin typeface="Calibri"/>
                <a:cs typeface="Calibri"/>
              </a:rPr>
              <a:t>Capacitive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dirty="0" err="1">
                <a:latin typeface="Calibri"/>
                <a:cs typeface="Calibri"/>
              </a:rPr>
              <a:t>Touch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dirty="0" err="1">
                <a:latin typeface="Calibri"/>
                <a:cs typeface="Calibri"/>
              </a:rPr>
              <a:t>Screens</a:t>
            </a:r>
            <a:r>
              <a:rPr lang="es-ES_tradnl" sz="2400" dirty="0">
                <a:latin typeface="Calibri"/>
                <a:cs typeface="Calibri"/>
              </a:rPr>
              <a:t> – a </a:t>
            </a:r>
            <a:r>
              <a:rPr lang="es-ES_tradnl" sz="2400" dirty="0" err="1">
                <a:latin typeface="Calibri"/>
                <a:cs typeface="Calibri"/>
              </a:rPr>
              <a:t>built</a:t>
            </a:r>
            <a:r>
              <a:rPr lang="es-ES_tradnl" sz="2400" dirty="0">
                <a:latin typeface="Calibri"/>
                <a:cs typeface="Calibri"/>
              </a:rPr>
              <a:t>-in </a:t>
            </a:r>
            <a:r>
              <a:rPr lang="es-ES_tradnl" sz="2400" dirty="0" err="1">
                <a:latin typeface="Calibri"/>
                <a:cs typeface="Calibri"/>
              </a:rPr>
              <a:t>electrode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dirty="0" err="1">
                <a:latin typeface="Calibri"/>
                <a:cs typeface="Calibri"/>
              </a:rPr>
              <a:t>pattern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dirty="0" err="1">
                <a:latin typeface="Calibri"/>
                <a:cs typeface="Calibri"/>
              </a:rPr>
              <a:t>charges</a:t>
            </a:r>
            <a:r>
              <a:rPr lang="es-ES_tradnl" sz="2400" dirty="0">
                <a:latin typeface="Calibri"/>
                <a:cs typeface="Calibri"/>
              </a:rPr>
              <a:t> the </a:t>
            </a:r>
            <a:r>
              <a:rPr lang="es-ES_tradnl" sz="2400" dirty="0" err="1">
                <a:latin typeface="Calibri"/>
                <a:cs typeface="Calibri"/>
              </a:rPr>
              <a:t>screen</a:t>
            </a:r>
            <a:r>
              <a:rPr lang="es-ES_tradnl" sz="2400" dirty="0">
                <a:latin typeface="Calibri"/>
                <a:cs typeface="Calibri"/>
              </a:rPr>
              <a:t> so when </a:t>
            </a:r>
            <a:r>
              <a:rPr lang="es-ES_tradnl" sz="2400" dirty="0" err="1">
                <a:latin typeface="Calibri"/>
                <a:cs typeface="Calibri"/>
              </a:rPr>
              <a:t>touched</a:t>
            </a:r>
            <a:r>
              <a:rPr lang="es-ES_tradnl" sz="2400" dirty="0">
                <a:latin typeface="Calibri"/>
                <a:cs typeface="Calibri"/>
              </a:rPr>
              <a:t>, a </a:t>
            </a:r>
            <a:r>
              <a:rPr lang="es-ES_tradnl" sz="2400" dirty="0" err="1">
                <a:latin typeface="Calibri"/>
                <a:cs typeface="Calibri"/>
              </a:rPr>
              <a:t>current</a:t>
            </a:r>
            <a:r>
              <a:rPr lang="es-ES_tradnl" sz="2400" dirty="0">
                <a:latin typeface="Calibri"/>
                <a:cs typeface="Calibri"/>
              </a:rPr>
              <a:t> is </a:t>
            </a:r>
            <a:r>
              <a:rPr lang="es-ES_tradnl" sz="2400" dirty="0" err="1">
                <a:latin typeface="Calibri"/>
                <a:cs typeface="Calibri"/>
              </a:rPr>
              <a:t>drawn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dirty="0" err="1">
                <a:latin typeface="Calibri"/>
                <a:cs typeface="Calibri"/>
              </a:rPr>
              <a:t>to</a:t>
            </a:r>
            <a:r>
              <a:rPr lang="es-ES_tradnl" sz="2400" dirty="0">
                <a:latin typeface="Calibri"/>
                <a:cs typeface="Calibri"/>
              </a:rPr>
              <a:t> the </a:t>
            </a:r>
            <a:r>
              <a:rPr lang="es-ES_tradnl" sz="2400" dirty="0" err="1">
                <a:latin typeface="Calibri"/>
                <a:cs typeface="Calibri"/>
              </a:rPr>
              <a:t>finger</a:t>
            </a:r>
            <a:r>
              <a:rPr lang="es-ES_tradnl" sz="2400" dirty="0">
                <a:latin typeface="Calibri"/>
                <a:cs typeface="Calibri"/>
              </a:rPr>
              <a:t> and </a:t>
            </a:r>
            <a:r>
              <a:rPr lang="es-ES_tradnl" sz="2400" dirty="0" err="1">
                <a:latin typeface="Calibri"/>
                <a:cs typeface="Calibri"/>
              </a:rPr>
              <a:t>creates</a:t>
            </a:r>
            <a:r>
              <a:rPr lang="es-ES_tradnl" sz="2400" dirty="0">
                <a:latin typeface="Calibri"/>
                <a:cs typeface="Calibri"/>
              </a:rPr>
              <a:t> a </a:t>
            </a:r>
            <a:r>
              <a:rPr lang="es-ES_tradnl" sz="2400" dirty="0" err="1">
                <a:latin typeface="Calibri"/>
                <a:cs typeface="Calibri"/>
              </a:rPr>
              <a:t>voltage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dirty="0" err="1">
                <a:latin typeface="Calibri"/>
                <a:cs typeface="Calibri"/>
              </a:rPr>
              <a:t>drop</a:t>
            </a:r>
            <a:r>
              <a:rPr lang="es-ES_tradnl" sz="2400" dirty="0">
                <a:latin typeface="Calibri"/>
                <a:cs typeface="Calibri"/>
              </a:rPr>
              <a:t>. </a:t>
            </a:r>
          </a:p>
          <a:p>
            <a:endParaRPr lang="es-ES_tradnl" dirty="0"/>
          </a:p>
        </p:txBody>
      </p:sp>
      <p:pic>
        <p:nvPicPr>
          <p:cNvPr id="8" name="Picture 7" descr="iphonetype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378"/>
          <a:stretch/>
        </p:blipFill>
        <p:spPr>
          <a:xfrm>
            <a:off x="208553" y="3909757"/>
            <a:ext cx="3301515" cy="256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430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52264"/>
            <a:ext cx="7313613" cy="868362"/>
          </a:xfrm>
        </p:spPr>
        <p:txBody>
          <a:bodyPr/>
          <a:lstStyle/>
          <a:p>
            <a:r>
              <a:rPr lang="en-US" b="1" noProof="0" smtClean="0">
                <a:latin typeface="Calibri"/>
                <a:cs typeface="Calibri"/>
              </a:rPr>
              <a:t>Let’s act out our own electric circuit!</a:t>
            </a:r>
            <a:endParaRPr lang="en-US" b="1" noProof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00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351" y="570958"/>
            <a:ext cx="7313613" cy="868362"/>
          </a:xfrm>
        </p:spPr>
        <p:txBody>
          <a:bodyPr/>
          <a:lstStyle/>
          <a:p>
            <a:r>
              <a:rPr lang="en-US" b="1" noProof="0" smtClean="0">
                <a:latin typeface="Calibri"/>
                <a:cs typeface="Calibri"/>
              </a:rPr>
              <a:t>Let’s act out our own electric circuit!</a:t>
            </a:r>
            <a:endParaRPr lang="en-US" b="1" noProof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3708" y="2308282"/>
            <a:ext cx="447277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err="1" smtClean="0">
                <a:latin typeface="Calibri"/>
                <a:cs typeface="Calibri"/>
              </a:rPr>
              <a:t>Let’s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form</a:t>
            </a:r>
            <a:r>
              <a:rPr lang="es-ES_tradnl" sz="2400" dirty="0" smtClean="0">
                <a:latin typeface="Calibri"/>
                <a:cs typeface="Calibri"/>
              </a:rPr>
              <a:t> a </a:t>
            </a:r>
            <a:r>
              <a:rPr lang="es-ES_tradnl" sz="2400" dirty="0" err="1" smtClean="0">
                <a:latin typeface="Calibri"/>
                <a:cs typeface="Calibri"/>
              </a:rPr>
              <a:t>circle</a:t>
            </a:r>
            <a:endParaRPr lang="es-ES_tradnl" sz="2400" dirty="0" smtClean="0">
              <a:latin typeface="Calibri"/>
              <a:cs typeface="Calibri"/>
            </a:endParaRPr>
          </a:p>
          <a:p>
            <a:pPr algn="ctr"/>
            <a:endParaRPr lang="es-ES_tradnl" sz="2400" dirty="0">
              <a:latin typeface="Calibri"/>
              <a:cs typeface="Calibri"/>
            </a:endParaRPr>
          </a:p>
          <a:p>
            <a:pPr algn="ctr"/>
            <a:r>
              <a:rPr lang="es-ES_tradnl" sz="2400" dirty="0" err="1" smtClean="0">
                <a:latin typeface="Calibri"/>
                <a:cs typeface="Calibri"/>
              </a:rPr>
              <a:t>One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person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will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represent</a:t>
            </a:r>
            <a:r>
              <a:rPr lang="es-ES_tradnl" sz="2400" dirty="0" smtClean="0">
                <a:latin typeface="Calibri"/>
                <a:cs typeface="Calibri"/>
              </a:rPr>
              <a:t> the </a:t>
            </a:r>
            <a:r>
              <a:rPr lang="es-ES_tradnl" sz="2400" dirty="0" err="1" smtClean="0">
                <a:latin typeface="Calibri"/>
                <a:cs typeface="Calibri"/>
              </a:rPr>
              <a:t>battery</a:t>
            </a:r>
            <a:endParaRPr lang="es-ES_tradnl" sz="2400" dirty="0">
              <a:latin typeface="Calibri"/>
              <a:cs typeface="Calibri"/>
            </a:endParaRPr>
          </a:p>
          <a:p>
            <a:pPr algn="ctr"/>
            <a:endParaRPr lang="es-ES_tradnl" sz="2400" dirty="0" smtClean="0">
              <a:latin typeface="Calibri"/>
              <a:cs typeface="Calibri"/>
            </a:endParaRPr>
          </a:p>
          <a:p>
            <a:pPr algn="ctr"/>
            <a:r>
              <a:rPr lang="es-ES_tradnl" sz="2400" dirty="0" smtClean="0">
                <a:latin typeface="Calibri"/>
                <a:cs typeface="Calibri"/>
              </a:rPr>
              <a:t>The </a:t>
            </a:r>
            <a:r>
              <a:rPr lang="es-ES_tradnl" sz="2400" dirty="0" err="1" smtClean="0">
                <a:latin typeface="Calibri"/>
                <a:cs typeface="Calibri"/>
              </a:rPr>
              <a:t>rest</a:t>
            </a:r>
            <a:r>
              <a:rPr lang="es-ES_tradnl" sz="2400" dirty="0" smtClean="0">
                <a:latin typeface="Calibri"/>
                <a:cs typeface="Calibri"/>
              </a:rPr>
              <a:t> of the participants </a:t>
            </a:r>
            <a:r>
              <a:rPr lang="es-ES_tradnl" sz="2400" dirty="0" err="1" smtClean="0">
                <a:latin typeface="Calibri"/>
                <a:cs typeface="Calibri"/>
              </a:rPr>
              <a:t>will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represent</a:t>
            </a:r>
            <a:r>
              <a:rPr lang="es-ES_tradnl" sz="2400" dirty="0" smtClean="0">
                <a:latin typeface="Calibri"/>
                <a:cs typeface="Calibri"/>
              </a:rPr>
              <a:t> the </a:t>
            </a:r>
            <a:r>
              <a:rPr lang="es-ES_tradnl" sz="2400" dirty="0" err="1" smtClean="0">
                <a:latin typeface="Calibri"/>
                <a:cs typeface="Calibri"/>
              </a:rPr>
              <a:t>wire</a:t>
            </a:r>
            <a:r>
              <a:rPr lang="es-ES_tradnl" sz="2400" dirty="0" smtClean="0">
                <a:latin typeface="Calibri"/>
                <a:cs typeface="Calibri"/>
              </a:rPr>
              <a:t> conductor</a:t>
            </a:r>
          </a:p>
          <a:p>
            <a:pPr marL="342900" indent="-342900" algn="ctr">
              <a:buFont typeface="Arial"/>
              <a:buChar char="•"/>
            </a:pPr>
            <a:endParaRPr lang="es-ES_tradnl" sz="2400" dirty="0">
              <a:latin typeface="Calibri"/>
              <a:cs typeface="Calibri"/>
            </a:endParaRPr>
          </a:p>
          <a:p>
            <a:pPr algn="ctr"/>
            <a:r>
              <a:rPr lang="es-ES_tradnl" sz="2400" dirty="0" smtClean="0">
                <a:latin typeface="Calibri"/>
                <a:cs typeface="Calibri"/>
              </a:rPr>
              <a:t>The </a:t>
            </a:r>
            <a:r>
              <a:rPr lang="es-ES_tradnl" sz="2400" dirty="0" err="1" smtClean="0">
                <a:latin typeface="Calibri"/>
                <a:cs typeface="Calibri"/>
              </a:rPr>
              <a:t>circle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itself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represents</a:t>
            </a:r>
            <a:r>
              <a:rPr lang="es-ES_tradnl" sz="2400" dirty="0" smtClean="0">
                <a:latin typeface="Calibri"/>
                <a:cs typeface="Calibri"/>
              </a:rPr>
              <a:t> a </a:t>
            </a:r>
            <a:r>
              <a:rPr lang="es-ES_tradnl" sz="2400" dirty="0" err="1" smtClean="0">
                <a:latin typeface="Calibri"/>
                <a:cs typeface="Calibri"/>
              </a:rPr>
              <a:t>circuit</a:t>
            </a:r>
            <a:endParaRPr lang="es-ES_tradnl" sz="2400" dirty="0" smtClean="0">
              <a:latin typeface="Calibri"/>
              <a:cs typeface="Calibri"/>
            </a:endParaRPr>
          </a:p>
        </p:txBody>
      </p:sp>
      <p:pic>
        <p:nvPicPr>
          <p:cNvPr id="6" name="Picture 5" descr="1st diagram (2)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559" y="2016125"/>
            <a:ext cx="4102876" cy="469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689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25772"/>
            <a:ext cx="8042276" cy="1336956"/>
          </a:xfrm>
        </p:spPr>
        <p:txBody>
          <a:bodyPr/>
          <a:lstStyle/>
          <a:p>
            <a:r>
              <a:rPr lang="en-US" dirty="0">
                <a:latin typeface="Calibri"/>
                <a:cs typeface="Calibri"/>
              </a:rPr>
              <a:t>What are the ways we store electricity?</a:t>
            </a:r>
            <a:br>
              <a:rPr lang="en-US" dirty="0">
                <a:latin typeface="Calibri"/>
                <a:cs typeface="Calibri"/>
              </a:rPr>
            </a:br>
            <a:r>
              <a:rPr lang="en-US" dirty="0" smtClean="0">
                <a:latin typeface="Calibri"/>
                <a:cs typeface="Calibri"/>
              </a:rPr>
              <a:t/>
            </a:r>
            <a:br>
              <a:rPr lang="en-US" dirty="0" smtClean="0">
                <a:latin typeface="Calibri"/>
                <a:cs typeface="Calibri"/>
              </a:rPr>
            </a:br>
            <a:r>
              <a:rPr lang="en-US" dirty="0" smtClean="0">
                <a:latin typeface="Calibri"/>
                <a:cs typeface="Calibri"/>
              </a:rPr>
              <a:t>What </a:t>
            </a:r>
            <a:r>
              <a:rPr lang="en-US" dirty="0">
                <a:latin typeface="Calibri"/>
                <a:cs typeface="Calibri"/>
              </a:rPr>
              <a:t>are some objects that require batteries that you use?</a:t>
            </a:r>
            <a:endParaRPr lang="en-US" noProof="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2757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0198"/>
            <a:ext cx="7313613" cy="868362"/>
          </a:xfrm>
        </p:spPr>
        <p:txBody>
          <a:bodyPr/>
          <a:lstStyle/>
          <a:p>
            <a:r>
              <a:rPr lang="en-US" noProof="0" dirty="0" smtClean="0">
                <a:latin typeface="Calibri"/>
                <a:cs typeface="Calibri"/>
              </a:rPr>
              <a:t>Battery History</a:t>
            </a:r>
            <a:endParaRPr lang="en-US" noProof="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117" y="4318708"/>
            <a:ext cx="4479624" cy="2372421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en-US" noProof="0" dirty="0" smtClean="0">
                <a:latin typeface="Calibri"/>
                <a:cs typeface="Calibri"/>
              </a:rPr>
              <a:t>The first battery was created by Alessandro Volta in 1798. Volta was an Italian professor in physics and chemistry </a:t>
            </a:r>
          </a:p>
          <a:p>
            <a:pPr marL="0" lvl="0" indent="0">
              <a:buNone/>
            </a:pPr>
            <a:r>
              <a:rPr lang="en-US" noProof="0" dirty="0" smtClean="0">
                <a:latin typeface="Calibri"/>
                <a:cs typeface="Calibri"/>
              </a:rPr>
              <a:t>We honor him today by calling our standard measure of electricity the “volt”</a:t>
            </a:r>
          </a:p>
          <a:p>
            <a:pPr lvl="0"/>
            <a:endParaRPr lang="en-US" noProof="0" dirty="0" smtClean="0">
              <a:latin typeface="Calibri"/>
              <a:cs typeface="Calibri"/>
            </a:endParaRPr>
          </a:p>
          <a:p>
            <a:endParaRPr lang="en-US" noProof="0" dirty="0">
              <a:latin typeface="Calibri"/>
              <a:cs typeface="Calibri"/>
            </a:endParaRPr>
          </a:p>
        </p:txBody>
      </p:sp>
      <p:pic>
        <p:nvPicPr>
          <p:cNvPr id="4" name="Picture 3" descr="550px-Voltaic_pile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89" y="1523256"/>
            <a:ext cx="3477776" cy="28454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3139" y="1632740"/>
            <a:ext cx="12514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dirty="0" err="1" smtClean="0">
                <a:latin typeface="Calibri"/>
                <a:cs typeface="Calibri"/>
              </a:rPr>
              <a:t>Volta’s</a:t>
            </a:r>
            <a:r>
              <a:rPr lang="es-ES_tradnl" sz="2000" dirty="0" smtClean="0">
                <a:latin typeface="Calibri"/>
                <a:cs typeface="Calibri"/>
              </a:rPr>
              <a:t> </a:t>
            </a:r>
            <a:r>
              <a:rPr lang="es-ES_tradnl" sz="2000" dirty="0" err="1" smtClean="0">
                <a:latin typeface="Calibri"/>
                <a:cs typeface="Calibri"/>
              </a:rPr>
              <a:t>Battery</a:t>
            </a:r>
            <a:r>
              <a:rPr lang="es-ES_tradnl" sz="2000" dirty="0" smtClean="0">
                <a:latin typeface="Calibri"/>
                <a:cs typeface="Calibri"/>
              </a:rPr>
              <a:t>!</a:t>
            </a:r>
            <a:endParaRPr lang="es-ES_tradnl" sz="2000" dirty="0">
              <a:latin typeface="Calibri"/>
              <a:cs typeface="Calibri"/>
            </a:endParaRPr>
          </a:p>
        </p:txBody>
      </p:sp>
      <p:pic>
        <p:nvPicPr>
          <p:cNvPr id="6" name="Picture 5" descr="Plante_lead_acid_ce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485" y="1799001"/>
            <a:ext cx="1517904" cy="26791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78006" y="1863318"/>
            <a:ext cx="1376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dirty="0" err="1" smtClean="0">
                <a:latin typeface="Calibri"/>
                <a:cs typeface="Calibri"/>
              </a:rPr>
              <a:t>Planté’s</a:t>
            </a:r>
            <a:r>
              <a:rPr lang="es-ES_tradnl" sz="2000" dirty="0" smtClean="0">
                <a:latin typeface="Calibri"/>
                <a:cs typeface="Calibri"/>
              </a:rPr>
              <a:t> Lead-</a:t>
            </a:r>
            <a:r>
              <a:rPr lang="es-ES_tradnl" sz="2000" dirty="0" err="1" smtClean="0">
                <a:latin typeface="Calibri"/>
                <a:cs typeface="Calibri"/>
              </a:rPr>
              <a:t>acid</a:t>
            </a:r>
            <a:endParaRPr lang="es-ES_tradnl" sz="2000" dirty="0" smtClean="0">
              <a:latin typeface="Calibri"/>
              <a:cs typeface="Calibri"/>
            </a:endParaRPr>
          </a:p>
          <a:p>
            <a:pPr algn="ctr"/>
            <a:r>
              <a:rPr lang="es-ES_tradnl" sz="2000" dirty="0" err="1" smtClean="0">
                <a:latin typeface="Calibri"/>
                <a:cs typeface="Calibri"/>
              </a:rPr>
              <a:t>Battery</a:t>
            </a:r>
            <a:r>
              <a:rPr lang="es-ES_tradnl" sz="2000" dirty="0" smtClean="0">
                <a:latin typeface="Calibri"/>
                <a:cs typeface="Calibri"/>
              </a:rPr>
              <a:t>!</a:t>
            </a:r>
            <a:endParaRPr lang="es-ES_tradnl" sz="2000" dirty="0">
              <a:latin typeface="Calibri"/>
              <a:cs typeface="Calibri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881587" y="4700004"/>
            <a:ext cx="4085028" cy="147175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5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6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5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2600" dirty="0">
                <a:latin typeface="Calibri"/>
                <a:cs typeface="Calibri"/>
              </a:rPr>
              <a:t>In 1859, Gaston Plant</a:t>
            </a:r>
            <a:r>
              <a:rPr lang="es-ES_tradnl" sz="2600" dirty="0">
                <a:latin typeface="Calibri"/>
                <a:cs typeface="Calibri"/>
              </a:rPr>
              <a:t>é</a:t>
            </a:r>
            <a:r>
              <a:rPr lang="en-US" sz="2600" dirty="0">
                <a:latin typeface="Calibri"/>
                <a:cs typeface="Calibri"/>
              </a:rPr>
              <a:t> invented the lead-acid battery, the first-every battery that could be recharged by passing a reverse current through it. </a:t>
            </a:r>
            <a:endParaRPr lang="en-US" sz="2600" dirty="0" smtClean="0">
              <a:latin typeface="Calibri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6750" y="1094840"/>
            <a:ext cx="8187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latin typeface="Calibri"/>
                <a:cs typeface="Calibri"/>
              </a:rPr>
              <a:t>The word circuit comes from the Latin </a:t>
            </a:r>
            <a:r>
              <a:rPr lang="en-US" i="1" dirty="0" err="1">
                <a:latin typeface="Calibri"/>
                <a:cs typeface="Calibri"/>
              </a:rPr>
              <a:t>circuitus</a:t>
            </a:r>
            <a:r>
              <a:rPr lang="en-US" dirty="0">
                <a:latin typeface="Calibri"/>
                <a:cs typeface="Calibri"/>
              </a:rPr>
              <a:t>, which means “to go around”</a:t>
            </a:r>
          </a:p>
          <a:p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572000" y="1572096"/>
            <a:ext cx="0" cy="49725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2692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>
                <a:latin typeface="Calibri"/>
                <a:cs typeface="Calibri"/>
              </a:rPr>
              <a:t>Battery History</a:t>
            </a:r>
            <a:endParaRPr lang="en-US" noProof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28" y="1505645"/>
            <a:ext cx="4221370" cy="484364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noProof="0" dirty="0" smtClean="0">
                <a:latin typeface="Calibri"/>
                <a:cs typeface="Calibri"/>
              </a:rPr>
              <a:t>In the 1950’s, the first cylindrical alkaline batteries were made</a:t>
            </a:r>
          </a:p>
          <a:p>
            <a:pPr lvl="0"/>
            <a:r>
              <a:rPr lang="en-US" noProof="0" dirty="0" smtClean="0">
                <a:latin typeface="Calibri"/>
                <a:cs typeface="Calibri"/>
              </a:rPr>
              <a:t>In the 1980’s, the first lithium-ion batteries were made and released to the public. Lithium is the metal with the lowest density and with the greatest energy-to-weight ratio, so is ideal for making batteries</a:t>
            </a:r>
          </a:p>
          <a:p>
            <a:pPr lvl="0"/>
            <a:r>
              <a:rPr lang="en-US" noProof="0" dirty="0" smtClean="0">
                <a:latin typeface="Calibri"/>
                <a:cs typeface="Calibri"/>
              </a:rPr>
              <a:t>Today, scientists work to improve the life and power of batteries using a variety of advanced technologies</a:t>
            </a:r>
          </a:p>
          <a:p>
            <a:endParaRPr lang="en-US" noProof="0" dirty="0">
              <a:latin typeface="Calibri"/>
              <a:cs typeface="Calibri"/>
            </a:endParaRPr>
          </a:p>
        </p:txBody>
      </p:sp>
      <p:pic>
        <p:nvPicPr>
          <p:cNvPr id="5" name="Picture 4" descr="Tesla-batteri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426" y="3491544"/>
            <a:ext cx="3810329" cy="2857747"/>
          </a:xfrm>
          <a:prstGeom prst="rect">
            <a:avLst/>
          </a:prstGeom>
        </p:spPr>
      </p:pic>
      <p:pic>
        <p:nvPicPr>
          <p:cNvPr id="6" name="Picture 5" descr="vmb-products_premium-power-one-alkaline-batteri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194" y="1371600"/>
            <a:ext cx="4127500" cy="1905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93607" y="2908118"/>
            <a:ext cx="36968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dirty="0" err="1">
                <a:latin typeface="Calibri"/>
                <a:cs typeface="Calibri"/>
              </a:rPr>
              <a:t>c</a:t>
            </a:r>
            <a:r>
              <a:rPr lang="es-ES_tradnl" sz="2000" dirty="0" err="1" smtClean="0">
                <a:latin typeface="Calibri"/>
                <a:cs typeface="Calibri"/>
              </a:rPr>
              <a:t>ommon</a:t>
            </a:r>
            <a:r>
              <a:rPr lang="es-ES_tradnl" sz="2000" dirty="0" smtClean="0">
                <a:latin typeface="Calibri"/>
                <a:cs typeface="Calibri"/>
              </a:rPr>
              <a:t> </a:t>
            </a:r>
            <a:r>
              <a:rPr lang="es-ES_tradnl" sz="2000" dirty="0" err="1" smtClean="0">
                <a:latin typeface="Calibri"/>
                <a:cs typeface="Calibri"/>
              </a:rPr>
              <a:t>alkaline</a:t>
            </a:r>
            <a:r>
              <a:rPr lang="es-ES_tradnl" sz="2000" dirty="0" smtClean="0">
                <a:latin typeface="Calibri"/>
                <a:cs typeface="Calibri"/>
              </a:rPr>
              <a:t> </a:t>
            </a:r>
            <a:r>
              <a:rPr lang="es-ES_tradnl" sz="2000" dirty="0" err="1" smtClean="0">
                <a:latin typeface="Calibri"/>
                <a:cs typeface="Calibri"/>
              </a:rPr>
              <a:t>batteries</a:t>
            </a:r>
            <a:endParaRPr lang="es-ES_tradnl" sz="2000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96120" y="6347976"/>
            <a:ext cx="4087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dirty="0" err="1">
                <a:latin typeface="Calibri"/>
                <a:cs typeface="Calibri"/>
              </a:rPr>
              <a:t>l</a:t>
            </a:r>
            <a:r>
              <a:rPr lang="es-ES_tradnl" sz="2000" dirty="0" err="1" smtClean="0">
                <a:latin typeface="Calibri"/>
                <a:cs typeface="Calibri"/>
              </a:rPr>
              <a:t>ithium</a:t>
            </a:r>
            <a:r>
              <a:rPr lang="es-ES_tradnl" sz="2000" dirty="0" smtClean="0">
                <a:latin typeface="Calibri"/>
                <a:cs typeface="Calibri"/>
              </a:rPr>
              <a:t>-ion </a:t>
            </a:r>
            <a:r>
              <a:rPr lang="es-ES_tradnl" sz="2000" dirty="0" err="1" smtClean="0">
                <a:latin typeface="Calibri"/>
                <a:cs typeface="Calibri"/>
              </a:rPr>
              <a:t>batteries</a:t>
            </a:r>
            <a:r>
              <a:rPr lang="es-ES_tradnl" sz="2000" dirty="0" smtClean="0">
                <a:latin typeface="Calibri"/>
                <a:cs typeface="Calibri"/>
              </a:rPr>
              <a:t> in </a:t>
            </a:r>
            <a:r>
              <a:rPr lang="es-ES_tradnl" sz="2000" dirty="0" err="1" smtClean="0">
                <a:latin typeface="Calibri"/>
                <a:cs typeface="Calibri"/>
              </a:rPr>
              <a:t>an</a:t>
            </a:r>
            <a:r>
              <a:rPr lang="es-ES_tradnl" sz="2000" dirty="0" smtClean="0">
                <a:latin typeface="Calibri"/>
                <a:cs typeface="Calibri"/>
              </a:rPr>
              <a:t> </a:t>
            </a:r>
            <a:r>
              <a:rPr lang="es-ES_tradnl" sz="2000" dirty="0" err="1" smtClean="0">
                <a:latin typeface="Calibri"/>
                <a:cs typeface="Calibri"/>
              </a:rPr>
              <a:t>electric</a:t>
            </a:r>
            <a:r>
              <a:rPr lang="es-ES_tradnl" sz="2000" dirty="0" smtClean="0">
                <a:latin typeface="Calibri"/>
                <a:cs typeface="Calibri"/>
              </a:rPr>
              <a:t> car</a:t>
            </a:r>
            <a:endParaRPr lang="es-ES_tradnl"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1275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>
                <a:latin typeface="Calibri"/>
                <a:cs typeface="Calibri"/>
              </a:rPr>
              <a:t>Battery Basics</a:t>
            </a:r>
            <a:endParaRPr lang="en-US" noProof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2455038"/>
          </a:xfrm>
        </p:spPr>
        <p:txBody>
          <a:bodyPr>
            <a:normAutofit fontScale="85000" lnSpcReduction="10000"/>
          </a:bodyPr>
          <a:lstStyle/>
          <a:p>
            <a:r>
              <a:rPr lang="en-US" b="1" noProof="0" dirty="0" smtClean="0">
                <a:latin typeface="Calibri"/>
                <a:cs typeface="Calibri"/>
              </a:rPr>
              <a:t>A battery uses chemistry, not mechanical movement, to create a continuous flow of electricity.</a:t>
            </a:r>
          </a:p>
          <a:p>
            <a:pPr lvl="0"/>
            <a:r>
              <a:rPr lang="en-US" noProof="0" dirty="0" smtClean="0">
                <a:latin typeface="Calibri"/>
                <a:cs typeface="Calibri"/>
              </a:rPr>
              <a:t>A battery is able to create a continuous flow of DC (direct current) electricity until all of the energy in the battery is used.</a:t>
            </a:r>
          </a:p>
          <a:p>
            <a:pPr lvl="0"/>
            <a:r>
              <a:rPr lang="en-US" noProof="0" dirty="0" smtClean="0">
                <a:latin typeface="Calibri"/>
                <a:cs typeface="Calibri"/>
              </a:rPr>
              <a:t>Americans purchase nearly </a:t>
            </a:r>
            <a:r>
              <a:rPr lang="en-US" u="sng" noProof="0" dirty="0" smtClean="0">
                <a:latin typeface="Calibri"/>
                <a:cs typeface="Calibri"/>
              </a:rPr>
              <a:t>3 billion batteries</a:t>
            </a:r>
            <a:r>
              <a:rPr lang="en-US" noProof="0" dirty="0" smtClean="0">
                <a:latin typeface="Calibri"/>
                <a:cs typeface="Calibri"/>
              </a:rPr>
              <a:t> every year to power radios, toys, watches, laptops, tools and more.</a:t>
            </a:r>
          </a:p>
          <a:p>
            <a:endParaRPr lang="en-US" noProof="0" dirty="0">
              <a:latin typeface="Calibri"/>
              <a:cs typeface="Calibri"/>
            </a:endParaRPr>
          </a:p>
        </p:txBody>
      </p:sp>
      <p:pic>
        <p:nvPicPr>
          <p:cNvPr id="4" name="Picture 3" descr="battery_charge_sectio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169" y="4412854"/>
            <a:ext cx="4201819" cy="2100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869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92187"/>
            <a:ext cx="8042276" cy="1336956"/>
          </a:xfrm>
        </p:spPr>
        <p:txBody>
          <a:bodyPr>
            <a:normAutofit/>
          </a:bodyPr>
          <a:lstStyle/>
          <a:p>
            <a:r>
              <a:rPr lang="en-US" noProof="0" smtClean="0">
                <a:latin typeface="Calibri"/>
                <a:cs typeface="Calibri"/>
              </a:rPr>
              <a:t>3 Key Battery Components</a:t>
            </a:r>
            <a:endParaRPr lang="en-US" noProof="0">
              <a:latin typeface="Calibri"/>
              <a:cs typeface="Calibri"/>
            </a:endParaRPr>
          </a:p>
        </p:txBody>
      </p:sp>
      <p:pic>
        <p:nvPicPr>
          <p:cNvPr id="4" name="Picture 3" descr="circuit_playground_Untitled-8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6" t="-3603" r="20614"/>
          <a:stretch/>
        </p:blipFill>
        <p:spPr>
          <a:xfrm>
            <a:off x="401053" y="1529143"/>
            <a:ext cx="4248721" cy="466557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15474" y="3676316"/>
            <a:ext cx="1470526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93474" y="3489158"/>
            <a:ext cx="1737894" cy="37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solidFill>
                  <a:srgbClr val="FF0000"/>
                </a:solidFill>
                <a:latin typeface="Calibri"/>
                <a:cs typeface="Calibri"/>
              </a:rPr>
              <a:t>Electrolyte</a:t>
            </a:r>
            <a:r>
              <a:rPr lang="es-ES_tradnl" b="1" dirty="0" smtClean="0">
                <a:solidFill>
                  <a:srgbClr val="FF0000"/>
                </a:solidFill>
                <a:latin typeface="Calibri"/>
                <a:cs typeface="Calibri"/>
              </a:rPr>
              <a:t>!</a:t>
            </a:r>
            <a:endParaRPr lang="es-ES_tradnl" b="1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59684" y="1391710"/>
            <a:ext cx="3765551" cy="563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latin typeface="Calibri"/>
                <a:cs typeface="Calibri"/>
              </a:rPr>
              <a:t>Positive </a:t>
            </a:r>
            <a:r>
              <a:rPr lang="es-ES_tradnl" sz="2400" dirty="0" err="1" smtClean="0">
                <a:latin typeface="Calibri"/>
                <a:cs typeface="Calibri"/>
              </a:rPr>
              <a:t>electrode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or</a:t>
            </a:r>
            <a:r>
              <a:rPr lang="es-ES_tradnl" sz="2400" dirty="0" smtClean="0">
                <a:latin typeface="Calibri"/>
                <a:cs typeface="Calibri"/>
              </a:rPr>
              <a:t> terminal – </a:t>
            </a:r>
            <a:r>
              <a:rPr lang="es-ES_tradnl" sz="2400" dirty="0" err="1" smtClean="0">
                <a:latin typeface="Calibri"/>
                <a:cs typeface="Calibri"/>
              </a:rPr>
              <a:t>accepts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electrons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from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circuit</a:t>
            </a:r>
            <a:endParaRPr lang="es-ES_tradnl" sz="2400" dirty="0" smtClean="0">
              <a:latin typeface="Calibri"/>
              <a:cs typeface="Calibri"/>
            </a:endParaRPr>
          </a:p>
          <a:p>
            <a:endParaRPr lang="es-ES_tradnl" sz="2400" dirty="0">
              <a:latin typeface="Calibri"/>
              <a:cs typeface="Calibri"/>
            </a:endParaRPr>
          </a:p>
          <a:p>
            <a:r>
              <a:rPr lang="es-ES_tradnl" sz="2400" dirty="0" err="1" smtClean="0">
                <a:latin typeface="Calibri"/>
                <a:cs typeface="Calibri"/>
              </a:rPr>
              <a:t>Negative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electrode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or</a:t>
            </a:r>
            <a:r>
              <a:rPr lang="es-ES_tradnl" sz="2400" dirty="0" smtClean="0">
                <a:latin typeface="Calibri"/>
                <a:cs typeface="Calibri"/>
              </a:rPr>
              <a:t> terminal – </a:t>
            </a:r>
            <a:r>
              <a:rPr lang="es-ES_tradnl" sz="2400" dirty="0" err="1" smtClean="0">
                <a:latin typeface="Calibri"/>
                <a:cs typeface="Calibri"/>
              </a:rPr>
              <a:t>releases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electrons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onto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circuit</a:t>
            </a:r>
            <a:endParaRPr lang="es-ES_tradnl" sz="2400" dirty="0" smtClean="0">
              <a:latin typeface="Calibri"/>
              <a:cs typeface="Calibri"/>
            </a:endParaRPr>
          </a:p>
          <a:p>
            <a:endParaRPr lang="es-ES_tradnl" sz="2400" dirty="0">
              <a:latin typeface="Calibri"/>
              <a:cs typeface="Calibri"/>
            </a:endParaRPr>
          </a:p>
          <a:p>
            <a:r>
              <a:rPr lang="es-ES_tradnl" sz="2400" dirty="0" err="1" smtClean="0">
                <a:latin typeface="Calibri"/>
                <a:cs typeface="Calibri"/>
              </a:rPr>
              <a:t>Separated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by</a:t>
            </a:r>
            <a:r>
              <a:rPr lang="es-ES_tradnl" sz="2400" dirty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an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electrolyte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which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serves</a:t>
            </a:r>
            <a:r>
              <a:rPr lang="es-ES_tradnl" sz="2400" dirty="0" smtClean="0">
                <a:latin typeface="Calibri"/>
                <a:cs typeface="Calibri"/>
              </a:rPr>
              <a:t> as a </a:t>
            </a:r>
            <a:r>
              <a:rPr lang="es-ES_tradnl" sz="2400" dirty="0" err="1" smtClean="0">
                <a:latin typeface="Calibri"/>
                <a:cs typeface="Calibri"/>
              </a:rPr>
              <a:t>barrier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to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electrons</a:t>
            </a:r>
            <a:endParaRPr lang="es-ES_tradnl" sz="2400" dirty="0" smtClean="0">
              <a:latin typeface="Calibri"/>
              <a:cs typeface="Calibri"/>
            </a:endParaRPr>
          </a:p>
          <a:p>
            <a:endParaRPr lang="es-ES_tradnl" sz="2400" dirty="0">
              <a:latin typeface="Calibri"/>
              <a:cs typeface="Calibri"/>
            </a:endParaRPr>
          </a:p>
          <a:p>
            <a:r>
              <a:rPr lang="es-ES_tradnl" sz="2400" i="1" dirty="0">
                <a:latin typeface="Calibri"/>
                <a:cs typeface="Calibri"/>
              </a:rPr>
              <a:t>Q: </a:t>
            </a:r>
            <a:r>
              <a:rPr lang="es-ES_tradnl" sz="2400" i="1" dirty="0" err="1">
                <a:latin typeface="Calibri"/>
                <a:cs typeface="Calibri"/>
              </a:rPr>
              <a:t>What</a:t>
            </a:r>
            <a:r>
              <a:rPr lang="es-ES_tradnl" sz="2400" i="1" dirty="0">
                <a:latin typeface="Calibri"/>
                <a:cs typeface="Calibri"/>
              </a:rPr>
              <a:t> </a:t>
            </a:r>
            <a:r>
              <a:rPr lang="es-ES_tradnl" sz="2400" i="1" dirty="0" err="1">
                <a:latin typeface="Calibri"/>
                <a:cs typeface="Calibri"/>
              </a:rPr>
              <a:t>kind</a:t>
            </a:r>
            <a:r>
              <a:rPr lang="es-ES_tradnl" sz="2400" i="1" dirty="0">
                <a:latin typeface="Calibri"/>
                <a:cs typeface="Calibri"/>
              </a:rPr>
              <a:t> of </a:t>
            </a:r>
            <a:r>
              <a:rPr lang="es-ES_tradnl" sz="2400" i="1" dirty="0" err="1">
                <a:latin typeface="Calibri"/>
                <a:cs typeface="Calibri"/>
              </a:rPr>
              <a:t>charge</a:t>
            </a:r>
            <a:r>
              <a:rPr lang="es-ES_tradnl" sz="2400" i="1" dirty="0">
                <a:latin typeface="Calibri"/>
                <a:cs typeface="Calibri"/>
              </a:rPr>
              <a:t> </a:t>
            </a:r>
            <a:r>
              <a:rPr lang="es-ES_tradnl" sz="2400" i="1" dirty="0" err="1">
                <a:latin typeface="Calibri"/>
                <a:cs typeface="Calibri"/>
              </a:rPr>
              <a:t>does</a:t>
            </a:r>
            <a:r>
              <a:rPr lang="es-ES_tradnl" sz="2400" i="1" dirty="0">
                <a:latin typeface="Calibri"/>
                <a:cs typeface="Calibri"/>
              </a:rPr>
              <a:t> </a:t>
            </a:r>
            <a:r>
              <a:rPr lang="es-ES_tradnl" sz="2400" i="1" dirty="0" err="1">
                <a:latin typeface="Calibri"/>
                <a:cs typeface="Calibri"/>
              </a:rPr>
              <a:t>an</a:t>
            </a:r>
            <a:r>
              <a:rPr lang="es-ES_tradnl" sz="2400" i="1" dirty="0">
                <a:latin typeface="Calibri"/>
                <a:cs typeface="Calibri"/>
              </a:rPr>
              <a:t> </a:t>
            </a:r>
            <a:r>
              <a:rPr lang="es-ES_tradnl" sz="2400" i="1" dirty="0" err="1">
                <a:latin typeface="Calibri"/>
                <a:cs typeface="Calibri"/>
              </a:rPr>
              <a:t>electron</a:t>
            </a:r>
            <a:r>
              <a:rPr lang="es-ES_tradnl" sz="2400" i="1" dirty="0">
                <a:latin typeface="Calibri"/>
                <a:cs typeface="Calibri"/>
              </a:rPr>
              <a:t> </a:t>
            </a:r>
            <a:r>
              <a:rPr lang="es-ES_tradnl" sz="2400" i="1" dirty="0" err="1">
                <a:latin typeface="Calibri"/>
                <a:cs typeface="Calibri"/>
              </a:rPr>
              <a:t>have</a:t>
            </a:r>
            <a:r>
              <a:rPr lang="es-ES_tradnl" sz="2400" i="1" dirty="0">
                <a:latin typeface="Calibri"/>
                <a:cs typeface="Calibri"/>
              </a:rPr>
              <a:t>? </a:t>
            </a:r>
          </a:p>
          <a:p>
            <a:endParaRPr lang="es-ES_tradnl"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0265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92187"/>
            <a:ext cx="8042276" cy="1336956"/>
          </a:xfrm>
        </p:spPr>
        <p:txBody>
          <a:bodyPr>
            <a:normAutofit/>
          </a:bodyPr>
          <a:lstStyle/>
          <a:p>
            <a:r>
              <a:rPr lang="en-US" noProof="0" smtClean="0">
                <a:latin typeface="Calibri"/>
                <a:cs typeface="Calibri"/>
              </a:rPr>
              <a:t>The Electric Circuit</a:t>
            </a:r>
            <a:endParaRPr lang="en-US" noProof="0"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34516" y="1641320"/>
            <a:ext cx="409071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latin typeface="Calibri"/>
                <a:cs typeface="Calibri"/>
              </a:rPr>
              <a:t>When the </a:t>
            </a:r>
            <a:r>
              <a:rPr lang="es-ES_tradnl" sz="2400" u="sng" dirty="0" err="1" smtClean="0">
                <a:latin typeface="Calibri"/>
                <a:cs typeface="Calibri"/>
              </a:rPr>
              <a:t>circuit</a:t>
            </a:r>
            <a:r>
              <a:rPr lang="es-ES_tradnl" sz="2400" u="sng" dirty="0" smtClean="0">
                <a:latin typeface="Calibri"/>
                <a:cs typeface="Calibri"/>
              </a:rPr>
              <a:t> is </a:t>
            </a:r>
            <a:r>
              <a:rPr lang="es-ES_tradnl" sz="2400" u="sng" dirty="0" err="1" smtClean="0">
                <a:latin typeface="Calibri"/>
                <a:cs typeface="Calibri"/>
              </a:rPr>
              <a:t>closed</a:t>
            </a:r>
            <a:r>
              <a:rPr lang="es-ES_tradnl" sz="2400" dirty="0" smtClean="0">
                <a:latin typeface="Calibri"/>
                <a:cs typeface="Calibri"/>
              </a:rPr>
              <a:t>, </a:t>
            </a:r>
            <a:r>
              <a:rPr lang="es-ES_tradnl" sz="2400" dirty="0" err="1" smtClean="0">
                <a:latin typeface="Calibri"/>
                <a:cs typeface="Calibri"/>
              </a:rPr>
              <a:t>chemical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reactions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begin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within</a:t>
            </a:r>
            <a:r>
              <a:rPr lang="es-ES_tradnl" sz="2400" dirty="0" smtClean="0">
                <a:latin typeface="Calibri"/>
                <a:cs typeface="Calibri"/>
              </a:rPr>
              <a:t> the </a:t>
            </a:r>
            <a:r>
              <a:rPr lang="es-ES_tradnl" sz="2400" dirty="0" err="1" smtClean="0">
                <a:latin typeface="Calibri"/>
                <a:cs typeface="Calibri"/>
              </a:rPr>
              <a:t>battery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to</a:t>
            </a:r>
            <a:r>
              <a:rPr lang="es-ES_tradnl" sz="2400" dirty="0" smtClean="0">
                <a:latin typeface="Calibri"/>
                <a:cs typeface="Calibri"/>
              </a:rPr>
              <a:t> produce </a:t>
            </a:r>
            <a:r>
              <a:rPr lang="es-ES_tradnl" sz="2400" u="sng" dirty="0" err="1" smtClean="0">
                <a:latin typeface="Calibri"/>
                <a:cs typeface="Calibri"/>
              </a:rPr>
              <a:t>ions</a:t>
            </a:r>
            <a:r>
              <a:rPr lang="es-ES_tradnl" sz="2400" u="sng" dirty="0" smtClean="0">
                <a:latin typeface="Calibri"/>
                <a:cs typeface="Calibri"/>
              </a:rPr>
              <a:t> and </a:t>
            </a:r>
            <a:r>
              <a:rPr lang="es-ES_tradnl" sz="2400" u="sng" dirty="0" err="1" smtClean="0">
                <a:latin typeface="Calibri"/>
                <a:cs typeface="Calibri"/>
              </a:rPr>
              <a:t>electrons</a:t>
            </a:r>
            <a:r>
              <a:rPr lang="es-ES_tradnl" sz="2400" dirty="0" smtClean="0">
                <a:latin typeface="Calibri"/>
                <a:cs typeface="Calibri"/>
              </a:rPr>
              <a:t>.  </a:t>
            </a:r>
          </a:p>
          <a:p>
            <a:endParaRPr lang="es-ES_tradnl" sz="2400" dirty="0">
              <a:latin typeface="Calibri"/>
              <a:cs typeface="Calibri"/>
            </a:endParaRPr>
          </a:p>
          <a:p>
            <a:r>
              <a:rPr lang="es-ES_tradnl" sz="2400" dirty="0" err="1">
                <a:latin typeface="Calibri"/>
                <a:cs typeface="Calibri"/>
              </a:rPr>
              <a:t>E</a:t>
            </a:r>
            <a:r>
              <a:rPr lang="es-ES_tradnl" sz="2400" dirty="0" err="1" smtClean="0">
                <a:latin typeface="Calibri"/>
                <a:cs typeface="Calibri"/>
              </a:rPr>
              <a:t>lectrons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travel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around</a:t>
            </a:r>
            <a:r>
              <a:rPr lang="es-ES_tradnl" sz="2400" dirty="0" smtClean="0">
                <a:latin typeface="Calibri"/>
                <a:cs typeface="Calibri"/>
              </a:rPr>
              <a:t> the </a:t>
            </a:r>
            <a:r>
              <a:rPr lang="es-ES_tradnl" sz="2400" dirty="0" err="1" smtClean="0">
                <a:latin typeface="Calibri"/>
                <a:cs typeface="Calibri"/>
              </a:rPr>
              <a:t>outer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circuit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from</a:t>
            </a:r>
            <a:r>
              <a:rPr lang="es-ES_tradnl" sz="2400" dirty="0" smtClean="0">
                <a:latin typeface="Calibri"/>
                <a:cs typeface="Calibri"/>
              </a:rPr>
              <a:t> the positive </a:t>
            </a:r>
            <a:r>
              <a:rPr lang="es-ES_tradnl" sz="2400" dirty="0" err="1" smtClean="0">
                <a:latin typeface="Calibri"/>
                <a:cs typeface="Calibri"/>
              </a:rPr>
              <a:t>electrode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to</a:t>
            </a:r>
            <a:r>
              <a:rPr lang="es-ES_tradnl" sz="2400" dirty="0" smtClean="0">
                <a:latin typeface="Calibri"/>
                <a:cs typeface="Calibri"/>
              </a:rPr>
              <a:t> the </a:t>
            </a:r>
            <a:r>
              <a:rPr lang="es-ES_tradnl" sz="2400" dirty="0" err="1" smtClean="0">
                <a:latin typeface="Calibri"/>
                <a:cs typeface="Calibri"/>
              </a:rPr>
              <a:t>negative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electrode</a:t>
            </a:r>
            <a:r>
              <a:rPr lang="es-ES_tradnl" sz="2400" dirty="0" smtClean="0">
                <a:latin typeface="Calibri"/>
                <a:cs typeface="Calibri"/>
              </a:rPr>
              <a:t>. </a:t>
            </a:r>
          </a:p>
          <a:p>
            <a:endParaRPr lang="es-ES_tradnl" sz="2400" dirty="0">
              <a:latin typeface="Calibri"/>
              <a:cs typeface="Calibri"/>
            </a:endParaRPr>
          </a:p>
          <a:p>
            <a:r>
              <a:rPr lang="es-ES_tradnl" sz="2400" dirty="0" err="1" smtClean="0">
                <a:latin typeface="Calibri"/>
                <a:cs typeface="Calibri"/>
              </a:rPr>
              <a:t>Meanwhile</a:t>
            </a:r>
            <a:r>
              <a:rPr lang="es-ES_tradnl" sz="2400" dirty="0" smtClean="0">
                <a:latin typeface="Calibri"/>
                <a:cs typeface="Calibri"/>
              </a:rPr>
              <a:t>, </a:t>
            </a:r>
            <a:r>
              <a:rPr lang="es-ES_tradnl" sz="2400" dirty="0" err="1" smtClean="0">
                <a:latin typeface="Calibri"/>
                <a:cs typeface="Calibri"/>
              </a:rPr>
              <a:t>ions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travel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within</a:t>
            </a:r>
            <a:r>
              <a:rPr lang="es-ES_tradnl" sz="2400" dirty="0" smtClean="0">
                <a:latin typeface="Calibri"/>
                <a:cs typeface="Calibri"/>
              </a:rPr>
              <a:t> the </a:t>
            </a:r>
            <a:r>
              <a:rPr lang="es-ES_tradnl" sz="2400" dirty="0" err="1" smtClean="0">
                <a:latin typeface="Calibri"/>
                <a:cs typeface="Calibri"/>
              </a:rPr>
              <a:t>battery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towards</a:t>
            </a:r>
            <a:r>
              <a:rPr lang="es-ES_tradnl" sz="2400" dirty="0" smtClean="0">
                <a:latin typeface="Calibri"/>
                <a:cs typeface="Calibri"/>
              </a:rPr>
              <a:t> the positive </a:t>
            </a:r>
            <a:r>
              <a:rPr lang="es-ES_tradnl" sz="2400" dirty="0" err="1" smtClean="0">
                <a:latin typeface="Calibri"/>
                <a:cs typeface="Calibri"/>
              </a:rPr>
              <a:t>electrode</a:t>
            </a:r>
            <a:r>
              <a:rPr lang="es-ES_tradnl" sz="2400" dirty="0" smtClean="0">
                <a:latin typeface="Calibri"/>
                <a:cs typeface="Calibri"/>
              </a:rPr>
              <a:t>.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549275" y="1692872"/>
            <a:ext cx="4085241" cy="4635984"/>
            <a:chOff x="549275" y="1692872"/>
            <a:chExt cx="4085241" cy="4635984"/>
          </a:xfrm>
        </p:grpSpPr>
        <p:grpSp>
          <p:nvGrpSpPr>
            <p:cNvPr id="28" name="Group 27"/>
            <p:cNvGrpSpPr/>
            <p:nvPr/>
          </p:nvGrpSpPr>
          <p:grpSpPr>
            <a:xfrm>
              <a:off x="549275" y="1692872"/>
              <a:ext cx="3950942" cy="4635984"/>
              <a:chOff x="549275" y="1692872"/>
              <a:chExt cx="3950942" cy="4635984"/>
            </a:xfrm>
          </p:grpSpPr>
          <p:pic>
            <p:nvPicPr>
              <p:cNvPr id="3" name="Picture 2" descr="battery.gi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275" y="1692872"/>
                <a:ext cx="3950942" cy="4635984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627323" y="1815268"/>
                <a:ext cx="12546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b="1" dirty="0" smtClean="0">
                    <a:solidFill>
                      <a:srgbClr val="4DFF28"/>
                    </a:solidFill>
                    <a:latin typeface="Calibri"/>
                    <a:cs typeface="Calibri"/>
                  </a:rPr>
                  <a:t>CIRCUIT</a:t>
                </a:r>
                <a:endParaRPr lang="es-ES_tradnl" dirty="0" smtClean="0">
                  <a:solidFill>
                    <a:srgbClr val="4DFF28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601097" y="2784509"/>
                <a:ext cx="1147543" cy="646331"/>
              </a:xfrm>
              <a:prstGeom prst="rect">
                <a:avLst/>
              </a:prstGeom>
              <a:solidFill>
                <a:srgbClr val="BBFF05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ES_tradnl" b="1" dirty="0" smtClean="0">
                    <a:latin typeface="Calibri"/>
                    <a:cs typeface="Calibri"/>
                  </a:rPr>
                  <a:t>Positive </a:t>
                </a:r>
                <a:r>
                  <a:rPr lang="es-ES_tradnl" b="1" dirty="0" err="1" smtClean="0">
                    <a:latin typeface="Calibri"/>
                    <a:cs typeface="Calibri"/>
                  </a:rPr>
                  <a:t>Electrode</a:t>
                </a:r>
                <a:endParaRPr lang="es-ES_tradnl" b="1" dirty="0">
                  <a:latin typeface="Calibri"/>
                  <a:cs typeface="Calibri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601097" y="4512756"/>
                <a:ext cx="1147543" cy="646331"/>
              </a:xfrm>
              <a:prstGeom prst="rect">
                <a:avLst/>
              </a:prstGeom>
              <a:solidFill>
                <a:srgbClr val="FF84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b="1" dirty="0" err="1" smtClean="0">
                    <a:latin typeface="Calibri"/>
                    <a:cs typeface="Calibri"/>
                  </a:rPr>
                  <a:t>Negative</a:t>
                </a:r>
                <a:r>
                  <a:rPr lang="es-ES_tradnl" b="1" dirty="0" smtClean="0">
                    <a:latin typeface="Calibri"/>
                    <a:cs typeface="Calibri"/>
                  </a:rPr>
                  <a:t> </a:t>
                </a:r>
                <a:r>
                  <a:rPr lang="es-ES_tradnl" b="1" dirty="0" err="1" smtClean="0">
                    <a:latin typeface="Calibri"/>
                    <a:cs typeface="Calibri"/>
                  </a:rPr>
                  <a:t>Electrode</a:t>
                </a:r>
                <a:endParaRPr lang="es-ES_tradnl" b="1" dirty="0">
                  <a:latin typeface="Calibri"/>
                  <a:cs typeface="Calibri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274321" y="5823737"/>
                <a:ext cx="12258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b="1" dirty="0" err="1" smtClean="0">
                    <a:solidFill>
                      <a:srgbClr val="FF13A1"/>
                    </a:solidFill>
                    <a:latin typeface="Calibri"/>
                    <a:cs typeface="Calibri"/>
                  </a:rPr>
                  <a:t>Electrons</a:t>
                </a:r>
                <a:r>
                  <a:rPr lang="es-ES_tradnl" b="1" dirty="0" smtClean="0">
                    <a:solidFill>
                      <a:srgbClr val="FF13A1"/>
                    </a:solidFill>
                    <a:latin typeface="Calibri"/>
                    <a:cs typeface="Calibri"/>
                  </a:rPr>
                  <a:t>!</a:t>
                </a:r>
                <a:endParaRPr lang="es-ES_tradnl" b="1" dirty="0">
                  <a:solidFill>
                    <a:srgbClr val="FF13A1"/>
                  </a:solidFill>
                  <a:latin typeface="Calibri"/>
                  <a:cs typeface="Calibri"/>
                </a:endParaRP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2566141" y="2679650"/>
                <a:ext cx="340020" cy="523220"/>
                <a:chOff x="8239879" y="674568"/>
                <a:chExt cx="340020" cy="523220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8282993" y="854280"/>
                  <a:ext cx="273602" cy="273602"/>
                </a:xfrm>
                <a:prstGeom prst="ellipse">
                  <a:avLst/>
                </a:prstGeom>
                <a:solidFill>
                  <a:srgbClr val="3DFFE8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8239879" y="674568"/>
                  <a:ext cx="34002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_tradnl" sz="2800" b="1" dirty="0" smtClean="0">
                      <a:latin typeface="Calibri"/>
                      <a:cs typeface="Calibri"/>
                    </a:rPr>
                    <a:t>+</a:t>
                  </a:r>
                  <a:endParaRPr lang="es-ES_tradnl" sz="4400" b="1" dirty="0">
                    <a:latin typeface="Calibri"/>
                    <a:cs typeface="Calibri"/>
                  </a:endParaRP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2601097" y="3634830"/>
                <a:ext cx="340020" cy="523220"/>
                <a:chOff x="8239879" y="674568"/>
                <a:chExt cx="340020" cy="523220"/>
              </a:xfrm>
            </p:grpSpPr>
            <p:sp>
              <p:nvSpPr>
                <p:cNvPr id="15" name="Oval 14"/>
                <p:cNvSpPr/>
                <p:nvPr/>
              </p:nvSpPr>
              <p:spPr>
                <a:xfrm>
                  <a:off x="8282993" y="854280"/>
                  <a:ext cx="273602" cy="273602"/>
                </a:xfrm>
                <a:prstGeom prst="ellipse">
                  <a:avLst/>
                </a:prstGeom>
                <a:solidFill>
                  <a:srgbClr val="3DFFE8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8239879" y="674568"/>
                  <a:ext cx="34002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_tradnl" sz="2800" b="1" dirty="0" smtClean="0">
                      <a:latin typeface="Calibri"/>
                      <a:cs typeface="Calibri"/>
                    </a:rPr>
                    <a:t>+</a:t>
                  </a:r>
                  <a:endParaRPr lang="es-ES_tradnl" sz="4400" b="1" dirty="0">
                    <a:latin typeface="Calibri"/>
                    <a:cs typeface="Calibri"/>
                  </a:endParaRPr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3408620" y="3514581"/>
                <a:ext cx="340020" cy="523220"/>
                <a:chOff x="8239879" y="674568"/>
                <a:chExt cx="340020" cy="523220"/>
              </a:xfrm>
            </p:grpSpPr>
            <p:sp>
              <p:nvSpPr>
                <p:cNvPr id="18" name="Oval 17"/>
                <p:cNvSpPr/>
                <p:nvPr/>
              </p:nvSpPr>
              <p:spPr>
                <a:xfrm>
                  <a:off x="8282993" y="854280"/>
                  <a:ext cx="273602" cy="273602"/>
                </a:xfrm>
                <a:prstGeom prst="ellipse">
                  <a:avLst/>
                </a:prstGeom>
                <a:solidFill>
                  <a:srgbClr val="3DFFE8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8239879" y="674568"/>
                  <a:ext cx="34002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_tradnl" sz="2800" b="1" dirty="0" smtClean="0">
                      <a:latin typeface="Calibri"/>
                      <a:cs typeface="Calibri"/>
                    </a:rPr>
                    <a:t>+</a:t>
                  </a:r>
                  <a:endParaRPr lang="es-ES_tradnl" sz="4400" b="1" dirty="0">
                    <a:latin typeface="Calibri"/>
                    <a:cs typeface="Calibri"/>
                  </a:endParaRPr>
                </a:p>
              </p:txBody>
            </p:sp>
          </p:grpSp>
          <p:cxnSp>
            <p:nvCxnSpPr>
              <p:cNvPr id="22" name="Straight Arrow Connector 21"/>
              <p:cNvCxnSpPr/>
              <p:nvPr/>
            </p:nvCxnSpPr>
            <p:spPr>
              <a:xfrm flipH="1" flipV="1">
                <a:off x="3725336" y="3430840"/>
                <a:ext cx="189776" cy="1081916"/>
              </a:xfrm>
              <a:prstGeom prst="straightConnector1">
                <a:avLst/>
              </a:prstGeom>
              <a:ln w="34925">
                <a:solidFill>
                  <a:srgbClr val="3DFFE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flipV="1">
                <a:off x="2411989" y="3417874"/>
                <a:ext cx="197266" cy="1094882"/>
              </a:xfrm>
              <a:prstGeom prst="straightConnector1">
                <a:avLst/>
              </a:prstGeom>
              <a:ln w="34925">
                <a:solidFill>
                  <a:srgbClr val="3DFFE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/>
            <p:cNvSpPr txBox="1"/>
            <p:nvPr/>
          </p:nvSpPr>
          <p:spPr>
            <a:xfrm>
              <a:off x="3408620" y="2310318"/>
              <a:ext cx="12258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b="1" dirty="0" err="1" smtClean="0">
                  <a:solidFill>
                    <a:srgbClr val="3DFFE8"/>
                  </a:solidFill>
                  <a:latin typeface="Calibri"/>
                  <a:cs typeface="Calibri"/>
                </a:rPr>
                <a:t>Ions</a:t>
              </a:r>
              <a:r>
                <a:rPr lang="es-ES_tradnl" b="1" dirty="0" smtClean="0">
                  <a:solidFill>
                    <a:srgbClr val="3DFFE8"/>
                  </a:solidFill>
                  <a:latin typeface="Calibri"/>
                  <a:cs typeface="Calibri"/>
                </a:rPr>
                <a:t>!</a:t>
              </a:r>
              <a:endParaRPr lang="es-ES_tradnl" b="1" dirty="0">
                <a:solidFill>
                  <a:srgbClr val="3DFFE8"/>
                </a:solidFill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294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92187"/>
            <a:ext cx="8042276" cy="1336956"/>
          </a:xfrm>
        </p:spPr>
        <p:txBody>
          <a:bodyPr>
            <a:normAutofit/>
          </a:bodyPr>
          <a:lstStyle/>
          <a:p>
            <a:r>
              <a:rPr lang="en-US" noProof="0" smtClean="0">
                <a:latin typeface="Calibri"/>
                <a:cs typeface="Calibri"/>
              </a:rPr>
              <a:t>Rechargeable Batteries</a:t>
            </a:r>
            <a:endParaRPr lang="en-US" noProof="0"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59684" y="1692872"/>
            <a:ext cx="3765551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latin typeface="Calibri"/>
                <a:cs typeface="Calibri"/>
              </a:rPr>
              <a:t>A </a:t>
            </a:r>
            <a:r>
              <a:rPr lang="es-ES_tradnl" sz="2400" dirty="0" err="1" smtClean="0">
                <a:latin typeface="Calibri"/>
                <a:cs typeface="Calibri"/>
              </a:rPr>
              <a:t>battery</a:t>
            </a:r>
            <a:r>
              <a:rPr lang="es-ES_tradnl" sz="2400" dirty="0" smtClean="0">
                <a:latin typeface="Calibri"/>
                <a:cs typeface="Calibri"/>
              </a:rPr>
              <a:t> is </a:t>
            </a:r>
            <a:r>
              <a:rPr lang="es-ES_tradnl" sz="2400" dirty="0" err="1" smtClean="0">
                <a:latin typeface="Calibri"/>
                <a:cs typeface="Calibri"/>
              </a:rPr>
              <a:t>able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to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recharge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if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it</a:t>
            </a:r>
            <a:r>
              <a:rPr lang="es-ES_tradnl" sz="2400" dirty="0" smtClean="0">
                <a:latin typeface="Calibri"/>
                <a:cs typeface="Calibri"/>
              </a:rPr>
              <a:t> can </a:t>
            </a:r>
            <a:r>
              <a:rPr lang="es-ES_tradnl" sz="2400" dirty="0" err="1" smtClean="0">
                <a:latin typeface="Calibri"/>
                <a:cs typeface="Calibri"/>
              </a:rPr>
              <a:t>run</a:t>
            </a:r>
            <a:r>
              <a:rPr lang="es-ES_tradnl" sz="2400" dirty="0" smtClean="0">
                <a:latin typeface="Calibri"/>
                <a:cs typeface="Calibri"/>
              </a:rPr>
              <a:t> the </a:t>
            </a:r>
            <a:r>
              <a:rPr lang="es-ES_tradnl" sz="2400" dirty="0" err="1" smtClean="0">
                <a:latin typeface="Calibri"/>
                <a:cs typeface="Calibri"/>
              </a:rPr>
              <a:t>chemical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reactions</a:t>
            </a:r>
            <a:r>
              <a:rPr lang="es-ES_tradnl" sz="2400" dirty="0" smtClean="0">
                <a:latin typeface="Calibri"/>
                <a:cs typeface="Calibri"/>
              </a:rPr>
              <a:t> in reverse.</a:t>
            </a:r>
          </a:p>
          <a:p>
            <a:endParaRPr lang="es-ES_tradnl" sz="2400" dirty="0">
              <a:latin typeface="Calibri"/>
              <a:cs typeface="Calibri"/>
            </a:endParaRPr>
          </a:p>
          <a:p>
            <a:r>
              <a:rPr lang="es-ES_tradnl" sz="2400" dirty="0" err="1" smtClean="0">
                <a:latin typeface="Calibri"/>
                <a:cs typeface="Calibri"/>
              </a:rPr>
              <a:t>While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charging</a:t>
            </a:r>
            <a:r>
              <a:rPr lang="es-ES_tradnl" sz="2400" dirty="0" smtClean="0">
                <a:latin typeface="Calibri"/>
                <a:cs typeface="Calibri"/>
              </a:rPr>
              <a:t>, </a:t>
            </a:r>
            <a:r>
              <a:rPr lang="es-ES_tradnl" sz="2400" dirty="0" err="1">
                <a:latin typeface="Calibri"/>
                <a:cs typeface="Calibri"/>
              </a:rPr>
              <a:t>e</a:t>
            </a:r>
            <a:r>
              <a:rPr lang="es-ES_tradnl" sz="2400" dirty="0" err="1" smtClean="0">
                <a:latin typeface="Calibri"/>
                <a:cs typeface="Calibri"/>
              </a:rPr>
              <a:t>lectrons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travel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around</a:t>
            </a:r>
            <a:r>
              <a:rPr lang="es-ES_tradnl" sz="2400" dirty="0" smtClean="0">
                <a:latin typeface="Calibri"/>
                <a:cs typeface="Calibri"/>
              </a:rPr>
              <a:t> the </a:t>
            </a:r>
            <a:r>
              <a:rPr lang="es-ES_tradnl" sz="2400" dirty="0" err="1" smtClean="0">
                <a:latin typeface="Calibri"/>
                <a:cs typeface="Calibri"/>
              </a:rPr>
              <a:t>outer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circuit</a:t>
            </a:r>
            <a:r>
              <a:rPr lang="es-ES_tradnl" sz="2400" dirty="0" smtClean="0">
                <a:latin typeface="Calibri"/>
                <a:cs typeface="Calibri"/>
              </a:rPr>
              <a:t> in the </a:t>
            </a:r>
            <a:r>
              <a:rPr lang="es-ES_tradnl" sz="2400" dirty="0" err="1" smtClean="0">
                <a:latin typeface="Calibri"/>
                <a:cs typeface="Calibri"/>
              </a:rPr>
              <a:t>opposite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direction</a:t>
            </a:r>
            <a:r>
              <a:rPr lang="es-ES_tradnl" sz="2400" dirty="0" smtClean="0">
                <a:latin typeface="Calibri"/>
                <a:cs typeface="Calibri"/>
              </a:rPr>
              <a:t> and </a:t>
            </a:r>
            <a:r>
              <a:rPr lang="es-ES_tradnl" sz="2400" dirty="0" err="1" smtClean="0">
                <a:latin typeface="Calibri"/>
                <a:cs typeface="Calibri"/>
              </a:rPr>
              <a:t>ions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travel</a:t>
            </a:r>
            <a:r>
              <a:rPr lang="es-ES_tradnl" sz="2400" dirty="0" smtClean="0">
                <a:latin typeface="Calibri"/>
                <a:cs typeface="Calibri"/>
              </a:rPr>
              <a:t> back </a:t>
            </a:r>
            <a:r>
              <a:rPr lang="es-ES_tradnl" sz="2400" dirty="0" err="1" smtClean="0">
                <a:latin typeface="Calibri"/>
                <a:cs typeface="Calibri"/>
              </a:rPr>
              <a:t>towards</a:t>
            </a:r>
            <a:r>
              <a:rPr lang="es-ES_tradnl" sz="2400" dirty="0" smtClean="0">
                <a:latin typeface="Calibri"/>
                <a:cs typeface="Calibri"/>
              </a:rPr>
              <a:t> the </a:t>
            </a:r>
            <a:r>
              <a:rPr lang="es-ES_tradnl" sz="2400" dirty="0" err="1" smtClean="0">
                <a:latin typeface="Calibri"/>
                <a:cs typeface="Calibri"/>
              </a:rPr>
              <a:t>electrolyte</a:t>
            </a:r>
            <a:r>
              <a:rPr lang="es-ES_tradnl" sz="2400" dirty="0" smtClean="0">
                <a:latin typeface="Calibri"/>
                <a:cs typeface="Calibri"/>
              </a:rPr>
              <a:t>. </a:t>
            </a:r>
          </a:p>
          <a:p>
            <a:endParaRPr lang="es-ES_tradnl" sz="2400" dirty="0">
              <a:latin typeface="Calibri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7323" y="1815268"/>
            <a:ext cx="125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rgbClr val="4DFF28"/>
                </a:solidFill>
                <a:latin typeface="Calibri"/>
                <a:cs typeface="Calibri"/>
              </a:rPr>
              <a:t>CIRCUIT</a:t>
            </a:r>
            <a:endParaRPr lang="es-ES_tradnl" dirty="0" smtClean="0">
              <a:solidFill>
                <a:srgbClr val="4DFF28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01097" y="2784509"/>
            <a:ext cx="1147543" cy="646331"/>
          </a:xfrm>
          <a:prstGeom prst="rect">
            <a:avLst/>
          </a:prstGeom>
          <a:solidFill>
            <a:srgbClr val="BBFF0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>
                <a:latin typeface="Calibri"/>
                <a:cs typeface="Calibri"/>
              </a:rPr>
              <a:t>Positive </a:t>
            </a:r>
            <a:r>
              <a:rPr lang="es-ES_tradnl" b="1" dirty="0" err="1" smtClean="0">
                <a:latin typeface="Calibri"/>
                <a:cs typeface="Calibri"/>
              </a:rPr>
              <a:t>Electrode</a:t>
            </a:r>
            <a:endParaRPr lang="es-ES_tradnl" b="1" dirty="0"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01097" y="4512756"/>
            <a:ext cx="1147543" cy="646331"/>
          </a:xfrm>
          <a:prstGeom prst="rect">
            <a:avLst/>
          </a:prstGeom>
          <a:solidFill>
            <a:srgbClr val="FF84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err="1" smtClean="0">
                <a:latin typeface="Calibri"/>
                <a:cs typeface="Calibri"/>
              </a:rPr>
              <a:t>Negative</a:t>
            </a:r>
            <a:r>
              <a:rPr lang="es-ES_tradnl" b="1" dirty="0" smtClean="0">
                <a:latin typeface="Calibri"/>
                <a:cs typeface="Calibri"/>
              </a:rPr>
              <a:t> </a:t>
            </a:r>
            <a:r>
              <a:rPr lang="es-ES_tradnl" b="1" dirty="0" err="1" smtClean="0">
                <a:latin typeface="Calibri"/>
                <a:cs typeface="Calibri"/>
              </a:rPr>
              <a:t>Electrode</a:t>
            </a:r>
            <a:endParaRPr lang="es-ES_tradnl" b="1" dirty="0"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4321" y="5823737"/>
            <a:ext cx="1225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solidFill>
                  <a:srgbClr val="FF13A1"/>
                </a:solidFill>
                <a:latin typeface="Calibri"/>
                <a:cs typeface="Calibri"/>
              </a:rPr>
              <a:t>Electrons</a:t>
            </a:r>
            <a:r>
              <a:rPr lang="es-ES_tradnl" b="1" dirty="0" smtClean="0">
                <a:solidFill>
                  <a:srgbClr val="FF13A1"/>
                </a:solidFill>
                <a:latin typeface="Calibri"/>
                <a:cs typeface="Calibri"/>
              </a:rPr>
              <a:t>!</a:t>
            </a:r>
            <a:endParaRPr lang="es-ES_tradnl" b="1" dirty="0">
              <a:solidFill>
                <a:srgbClr val="FF13A1"/>
              </a:solidFill>
              <a:latin typeface="Calibri"/>
              <a:cs typeface="Calibri"/>
            </a:endParaRPr>
          </a:p>
        </p:txBody>
      </p:sp>
      <p:pic>
        <p:nvPicPr>
          <p:cNvPr id="15" name="Picture 14" descr="battery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5" y="1692872"/>
            <a:ext cx="3950942" cy="463598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27323" y="1815268"/>
            <a:ext cx="125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rgbClr val="4DFF28"/>
                </a:solidFill>
                <a:latin typeface="Calibri"/>
                <a:cs typeface="Calibri"/>
              </a:rPr>
              <a:t>CIRCUIT</a:t>
            </a:r>
            <a:endParaRPr lang="es-ES_tradnl" dirty="0" smtClean="0">
              <a:solidFill>
                <a:srgbClr val="4DFF28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01097" y="2784509"/>
            <a:ext cx="1147543" cy="646331"/>
          </a:xfrm>
          <a:prstGeom prst="rect">
            <a:avLst/>
          </a:prstGeom>
          <a:solidFill>
            <a:srgbClr val="BBFF05"/>
          </a:solidFill>
        </p:spPr>
        <p:txBody>
          <a:bodyPr wrap="square" rtlCol="0">
            <a:spAutoFit/>
          </a:bodyPr>
          <a:lstStyle/>
          <a:p>
            <a:pPr algn="r"/>
            <a:r>
              <a:rPr lang="es-ES_tradnl" b="1" dirty="0" smtClean="0">
                <a:latin typeface="Calibri"/>
                <a:cs typeface="Calibri"/>
              </a:rPr>
              <a:t>Positive </a:t>
            </a:r>
            <a:r>
              <a:rPr lang="es-ES_tradnl" b="1" dirty="0" err="1" smtClean="0">
                <a:latin typeface="Calibri"/>
                <a:cs typeface="Calibri"/>
              </a:rPr>
              <a:t>Electrode</a:t>
            </a:r>
            <a:endParaRPr lang="es-ES_tradnl" b="1" dirty="0">
              <a:latin typeface="Calibri"/>
              <a:cs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01097" y="4512756"/>
            <a:ext cx="1147543" cy="646331"/>
          </a:xfrm>
          <a:prstGeom prst="rect">
            <a:avLst/>
          </a:prstGeom>
          <a:solidFill>
            <a:srgbClr val="FF84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err="1" smtClean="0">
                <a:latin typeface="Calibri"/>
                <a:cs typeface="Calibri"/>
              </a:rPr>
              <a:t>Negative</a:t>
            </a:r>
            <a:r>
              <a:rPr lang="es-ES_tradnl" b="1" dirty="0" smtClean="0">
                <a:latin typeface="Calibri"/>
                <a:cs typeface="Calibri"/>
              </a:rPr>
              <a:t> </a:t>
            </a:r>
            <a:r>
              <a:rPr lang="es-ES_tradnl" b="1" dirty="0" err="1" smtClean="0">
                <a:latin typeface="Calibri"/>
                <a:cs typeface="Calibri"/>
              </a:rPr>
              <a:t>Electrode</a:t>
            </a:r>
            <a:endParaRPr lang="es-ES_tradnl" b="1" dirty="0">
              <a:latin typeface="Calibri"/>
              <a:cs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74321" y="5823737"/>
            <a:ext cx="1225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solidFill>
                  <a:srgbClr val="FF13A1"/>
                </a:solidFill>
                <a:latin typeface="Calibri"/>
                <a:cs typeface="Calibri"/>
              </a:rPr>
              <a:t>Electrons</a:t>
            </a:r>
            <a:r>
              <a:rPr lang="es-ES_tradnl" b="1" dirty="0" smtClean="0">
                <a:solidFill>
                  <a:srgbClr val="FF13A1"/>
                </a:solidFill>
                <a:latin typeface="Calibri"/>
                <a:cs typeface="Calibri"/>
              </a:rPr>
              <a:t>!</a:t>
            </a:r>
            <a:endParaRPr lang="es-ES_tradnl" b="1" dirty="0">
              <a:solidFill>
                <a:srgbClr val="FF13A1"/>
              </a:solidFill>
              <a:latin typeface="Calibri"/>
              <a:cs typeface="Calibri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566141" y="2679650"/>
            <a:ext cx="340020" cy="523220"/>
            <a:chOff x="8239879" y="674568"/>
            <a:chExt cx="340020" cy="523220"/>
          </a:xfrm>
        </p:grpSpPr>
        <p:sp>
          <p:nvSpPr>
            <p:cNvPr id="29" name="Oval 28"/>
            <p:cNvSpPr/>
            <p:nvPr/>
          </p:nvSpPr>
          <p:spPr>
            <a:xfrm>
              <a:off x="8282993" y="854280"/>
              <a:ext cx="273602" cy="273602"/>
            </a:xfrm>
            <a:prstGeom prst="ellipse">
              <a:avLst/>
            </a:prstGeom>
            <a:solidFill>
              <a:srgbClr val="3DFFE8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239879" y="674568"/>
              <a:ext cx="3400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800" b="1" dirty="0" smtClean="0">
                  <a:latin typeface="Calibri"/>
                  <a:cs typeface="Calibri"/>
                </a:rPr>
                <a:t>+</a:t>
              </a:r>
              <a:endParaRPr lang="es-ES_tradnl" sz="4400" b="1" dirty="0">
                <a:latin typeface="Calibri"/>
                <a:cs typeface="Calibri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601097" y="3634830"/>
            <a:ext cx="340020" cy="523220"/>
            <a:chOff x="8239879" y="674568"/>
            <a:chExt cx="340020" cy="523220"/>
          </a:xfrm>
        </p:grpSpPr>
        <p:sp>
          <p:nvSpPr>
            <p:cNvPr id="27" name="Oval 26"/>
            <p:cNvSpPr/>
            <p:nvPr/>
          </p:nvSpPr>
          <p:spPr>
            <a:xfrm>
              <a:off x="8282993" y="854280"/>
              <a:ext cx="273602" cy="273602"/>
            </a:xfrm>
            <a:prstGeom prst="ellipse">
              <a:avLst/>
            </a:prstGeom>
            <a:solidFill>
              <a:srgbClr val="3DFFE8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239879" y="674568"/>
              <a:ext cx="3400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800" b="1" dirty="0" smtClean="0">
                  <a:latin typeface="Calibri"/>
                  <a:cs typeface="Calibri"/>
                </a:rPr>
                <a:t>+</a:t>
              </a:r>
              <a:endParaRPr lang="es-ES_tradnl" sz="4400" b="1" dirty="0">
                <a:latin typeface="Calibri"/>
                <a:cs typeface="Calibri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408620" y="3514581"/>
            <a:ext cx="340020" cy="523220"/>
            <a:chOff x="8239879" y="674568"/>
            <a:chExt cx="340020" cy="523220"/>
          </a:xfrm>
        </p:grpSpPr>
        <p:sp>
          <p:nvSpPr>
            <p:cNvPr id="25" name="Oval 24"/>
            <p:cNvSpPr/>
            <p:nvPr/>
          </p:nvSpPr>
          <p:spPr>
            <a:xfrm>
              <a:off x="8282993" y="854280"/>
              <a:ext cx="273602" cy="273602"/>
            </a:xfrm>
            <a:prstGeom prst="ellipse">
              <a:avLst/>
            </a:prstGeom>
            <a:solidFill>
              <a:srgbClr val="3DFFE8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239879" y="674568"/>
              <a:ext cx="3400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800" b="1" dirty="0" smtClean="0">
                  <a:latin typeface="Calibri"/>
                  <a:cs typeface="Calibri"/>
                </a:rPr>
                <a:t>+</a:t>
              </a:r>
              <a:endParaRPr lang="es-ES_tradnl" sz="4400" b="1" dirty="0">
                <a:latin typeface="Calibri"/>
                <a:cs typeface="Calibri"/>
              </a:endParaRPr>
            </a:p>
          </p:txBody>
        </p:sp>
      </p:grpSp>
      <p:cxnSp>
        <p:nvCxnSpPr>
          <p:cNvPr id="23" name="Straight Arrow Connector 22"/>
          <p:cNvCxnSpPr/>
          <p:nvPr/>
        </p:nvCxnSpPr>
        <p:spPr>
          <a:xfrm flipH="1">
            <a:off x="3725336" y="3325884"/>
            <a:ext cx="23304" cy="1141737"/>
          </a:xfrm>
          <a:prstGeom prst="straightConnector1">
            <a:avLst/>
          </a:prstGeom>
          <a:ln w="34925">
            <a:solidFill>
              <a:srgbClr val="3DFFE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566141" y="3430840"/>
            <a:ext cx="273602" cy="1036781"/>
          </a:xfrm>
          <a:prstGeom prst="straightConnector1">
            <a:avLst/>
          </a:prstGeom>
          <a:ln w="34925">
            <a:solidFill>
              <a:srgbClr val="3DFFE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08620" y="2310318"/>
            <a:ext cx="1225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solidFill>
                  <a:srgbClr val="3DFFE8"/>
                </a:solidFill>
                <a:latin typeface="Calibri"/>
                <a:cs typeface="Calibri"/>
              </a:rPr>
              <a:t>Ions</a:t>
            </a:r>
            <a:r>
              <a:rPr lang="es-ES_tradnl" b="1" dirty="0" smtClean="0">
                <a:solidFill>
                  <a:srgbClr val="3DFFE8"/>
                </a:solidFill>
                <a:latin typeface="Calibri"/>
                <a:cs typeface="Calibri"/>
              </a:rPr>
              <a:t>!</a:t>
            </a:r>
            <a:endParaRPr lang="es-ES_tradnl" b="1" dirty="0">
              <a:solidFill>
                <a:srgbClr val="3DFFE8"/>
              </a:solidFill>
              <a:latin typeface="Calibri"/>
              <a:cs typeface="Calibri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666691" y="5918503"/>
            <a:ext cx="1310347" cy="274566"/>
            <a:chOff x="5283787" y="5918503"/>
            <a:chExt cx="1310347" cy="274566"/>
          </a:xfrm>
        </p:grpSpPr>
        <p:sp>
          <p:nvSpPr>
            <p:cNvPr id="38" name="Rectangle 37"/>
            <p:cNvSpPr/>
            <p:nvPr/>
          </p:nvSpPr>
          <p:spPr>
            <a:xfrm>
              <a:off x="5283787" y="5918503"/>
              <a:ext cx="1310347" cy="27456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5296880" y="6040787"/>
              <a:ext cx="1252087" cy="0"/>
            </a:xfrm>
            <a:prstGeom prst="straightConnector1">
              <a:avLst/>
            </a:prstGeom>
            <a:ln w="34925">
              <a:solidFill>
                <a:srgbClr val="FF13A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 rot="16200000">
            <a:off x="3543250" y="3720760"/>
            <a:ext cx="1310347" cy="274566"/>
            <a:chOff x="5283787" y="5918503"/>
            <a:chExt cx="1310347" cy="274566"/>
          </a:xfrm>
        </p:grpSpPr>
        <p:sp>
          <p:nvSpPr>
            <p:cNvPr id="41" name="Rectangle 40"/>
            <p:cNvSpPr/>
            <p:nvPr/>
          </p:nvSpPr>
          <p:spPr>
            <a:xfrm>
              <a:off x="5283787" y="5918503"/>
              <a:ext cx="1310347" cy="27456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5296880" y="6040787"/>
              <a:ext cx="1252087" cy="0"/>
            </a:xfrm>
            <a:prstGeom prst="straightConnector1">
              <a:avLst/>
            </a:prstGeom>
            <a:ln w="34925">
              <a:solidFill>
                <a:srgbClr val="FF13A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 rot="10800000">
            <a:off x="1546189" y="1883555"/>
            <a:ext cx="1310347" cy="274566"/>
            <a:chOff x="5283787" y="5918503"/>
            <a:chExt cx="1310347" cy="274566"/>
          </a:xfrm>
        </p:grpSpPr>
        <p:sp>
          <p:nvSpPr>
            <p:cNvPr id="44" name="Rectangle 43"/>
            <p:cNvSpPr/>
            <p:nvPr/>
          </p:nvSpPr>
          <p:spPr>
            <a:xfrm>
              <a:off x="5283787" y="5918503"/>
              <a:ext cx="1310347" cy="27456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5296880" y="6040787"/>
              <a:ext cx="1252087" cy="0"/>
            </a:xfrm>
            <a:prstGeom prst="straightConnector1">
              <a:avLst/>
            </a:prstGeom>
            <a:ln w="34925">
              <a:solidFill>
                <a:srgbClr val="FF13A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 rot="5400000">
            <a:off x="158724" y="3822967"/>
            <a:ext cx="1310347" cy="274566"/>
            <a:chOff x="5283787" y="5918503"/>
            <a:chExt cx="1310347" cy="274566"/>
          </a:xfrm>
        </p:grpSpPr>
        <p:sp>
          <p:nvSpPr>
            <p:cNvPr id="47" name="Rectangle 46"/>
            <p:cNvSpPr/>
            <p:nvPr/>
          </p:nvSpPr>
          <p:spPr>
            <a:xfrm>
              <a:off x="5283787" y="5918503"/>
              <a:ext cx="1310347" cy="27456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5296880" y="6040787"/>
              <a:ext cx="1252087" cy="0"/>
            </a:xfrm>
            <a:prstGeom prst="straightConnector1">
              <a:avLst/>
            </a:prstGeom>
            <a:ln w="34925">
              <a:solidFill>
                <a:srgbClr val="FF13A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884715" y="3403456"/>
            <a:ext cx="981380" cy="784830"/>
          </a:xfrm>
          <a:prstGeom prst="rect">
            <a:avLst/>
          </a:prstGeom>
          <a:solidFill>
            <a:srgbClr val="FF03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/>
                <a:cs typeface="Calibri"/>
              </a:rPr>
              <a:t>Power </a:t>
            </a:r>
          </a:p>
          <a:p>
            <a:endParaRPr lang="en-US" sz="500" b="1" dirty="0">
              <a:latin typeface="Calibri"/>
              <a:cs typeface="Calibri"/>
            </a:endParaRPr>
          </a:p>
          <a:p>
            <a:r>
              <a:rPr lang="en-US" sz="2000" b="1" dirty="0" smtClean="0">
                <a:latin typeface="Calibri"/>
                <a:cs typeface="Calibri"/>
              </a:rPr>
              <a:t>Source!</a:t>
            </a:r>
            <a:endParaRPr lang="en-US" sz="2000" b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2287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29" y="860665"/>
            <a:ext cx="4146134" cy="1336956"/>
          </a:xfrm>
        </p:spPr>
        <p:txBody>
          <a:bodyPr>
            <a:normAutofit/>
          </a:bodyPr>
          <a:lstStyle/>
          <a:p>
            <a:r>
              <a:rPr lang="en-US" noProof="0" smtClean="0">
                <a:latin typeface="Calibri"/>
                <a:cs typeface="Calibri"/>
              </a:rPr>
              <a:t>Capacitors</a:t>
            </a:r>
            <a:endParaRPr lang="en-US" noProof="0"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2536" y="2197621"/>
            <a:ext cx="76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>
                <a:latin typeface="Calibri"/>
                <a:cs typeface="Calibri"/>
              </a:rPr>
              <a:t>What</a:t>
            </a:r>
            <a:r>
              <a:rPr lang="es-ES_tradnl" sz="2400" dirty="0" smtClean="0">
                <a:latin typeface="Calibri"/>
                <a:cs typeface="Calibri"/>
              </a:rPr>
              <a:t> are </a:t>
            </a:r>
            <a:r>
              <a:rPr lang="es-ES_tradnl" sz="2400" dirty="0" err="1" smtClean="0">
                <a:latin typeface="Calibri"/>
                <a:cs typeface="Calibri"/>
              </a:rPr>
              <a:t>other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potential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components</a:t>
            </a:r>
            <a:r>
              <a:rPr lang="es-ES_tradnl" sz="2400" dirty="0" smtClean="0">
                <a:latin typeface="Calibri"/>
                <a:cs typeface="Calibri"/>
              </a:rPr>
              <a:t> of </a:t>
            </a:r>
            <a:r>
              <a:rPr lang="es-ES_tradnl" sz="2400" dirty="0" err="1" smtClean="0">
                <a:latin typeface="Calibri"/>
                <a:cs typeface="Calibri"/>
              </a:rPr>
              <a:t>an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electric</a:t>
            </a:r>
            <a:r>
              <a:rPr lang="es-ES_tradnl" sz="2400" dirty="0" smtClean="0">
                <a:latin typeface="Calibri"/>
                <a:cs typeface="Calibri"/>
              </a:rPr>
              <a:t> </a:t>
            </a:r>
            <a:r>
              <a:rPr lang="es-ES_tradnl" sz="2400" dirty="0" err="1" smtClean="0">
                <a:latin typeface="Calibri"/>
                <a:cs typeface="Calibri"/>
              </a:rPr>
              <a:t>circuit</a:t>
            </a:r>
            <a:r>
              <a:rPr lang="es-ES_tradnl" sz="2400" dirty="0" smtClean="0">
                <a:latin typeface="Calibri"/>
                <a:cs typeface="Calibri"/>
              </a:rPr>
              <a:t>?</a:t>
            </a:r>
          </a:p>
        </p:txBody>
      </p:sp>
      <p:pic>
        <p:nvPicPr>
          <p:cNvPr id="6" name="Picture 5" descr="51968eb0ce395f352c0000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029" y="3377513"/>
            <a:ext cx="3834197" cy="2556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655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660</TotalTime>
  <Words>675</Words>
  <Application>Microsoft Macintosh PowerPoint</Application>
  <PresentationFormat>On-screen Show (4:3)</PresentationFormat>
  <Paragraphs>102</Paragraphs>
  <Slides>14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Inkwell</vt:lpstr>
      <vt:lpstr>Batteries &amp; Capacitors</vt:lpstr>
      <vt:lpstr>What are the ways we store electricity?  What are some objects that require batteries that you use?</vt:lpstr>
      <vt:lpstr>Battery History</vt:lpstr>
      <vt:lpstr>Battery History</vt:lpstr>
      <vt:lpstr>Battery Basics</vt:lpstr>
      <vt:lpstr>3 Key Battery Components</vt:lpstr>
      <vt:lpstr>The Electric Circuit</vt:lpstr>
      <vt:lpstr>Rechargeable Batteries</vt:lpstr>
      <vt:lpstr>Capacitors</vt:lpstr>
      <vt:lpstr>Capacitors</vt:lpstr>
      <vt:lpstr>How Capacitors Work</vt:lpstr>
      <vt:lpstr>Capacitor Uses</vt:lpstr>
      <vt:lpstr>Let’s act out our own electric circuit!</vt:lpstr>
      <vt:lpstr>Let’s act out our own electric circuit!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Batteries &amp; Circuits</dc:title>
  <dc:creator>MacUser</dc:creator>
  <cp:lastModifiedBy>MacUser</cp:lastModifiedBy>
  <cp:revision>50</cp:revision>
  <cp:lastPrinted>2016-01-12T01:28:29Z</cp:lastPrinted>
  <dcterms:created xsi:type="dcterms:W3CDTF">2016-01-06T23:16:26Z</dcterms:created>
  <dcterms:modified xsi:type="dcterms:W3CDTF">2016-01-12T01:49:31Z</dcterms:modified>
</cp:coreProperties>
</file>