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1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Miller" initials="DM" lastIdx="2" clrIdx="0">
    <p:extLst>
      <p:ext uri="{19B8F6BF-5375-455C-9EA6-DF929625EA0E}">
        <p15:presenceInfo xmlns:p15="http://schemas.microsoft.com/office/powerpoint/2012/main" userId="730471ad337f5d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0T15:36:06.093" idx="2">
    <p:pos x="10" y="10"/>
    <p:text>I lost the sounds I previously had on my computer. Do you want me to imbed youtube videos here?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1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8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886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241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8144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71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996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632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8466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004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249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9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309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89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249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051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11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rlz=1C1CHBF_enUS722US722&amp;biw=1242&amp;bih=577&amp;tbm=isch&amp;sa=1&amp;ei=uxcsW8vVJ5G98APYipqYDQ&amp;q=the+pacific+storm+vessel+osu&amp;oq=the+pacific+storm+vessel+osu&amp;gs_l=img.3...1374.3103.0.3273.1" TargetMode="External"/><Relationship Id="rId3" Type="http://schemas.openxmlformats.org/officeDocument/2006/relationships/hyperlink" Target="http://www.environment.gov.au/marine/marine-species/cetaceans/whale-dolphins-sound" TargetMode="External"/><Relationship Id="rId7" Type="http://schemas.openxmlformats.org/officeDocument/2006/relationships/hyperlink" Target="https://www.google.com/search?q=vessel+noise+effects&amp;rlz=1C1CHBF_enUS722US722&amp;source=lnms&amp;tbm=isch&amp;sa=X&amp;ved=0ahUKEwjQws_oqePbAhWKCnwKHaTaAWsQ_AUICygC&amp;biw=1242&amp;bih=577#imgrc=9Ih9aKzmmBq8HM" TargetMode="External"/><Relationship Id="rId2" Type="http://schemas.openxmlformats.org/officeDocument/2006/relationships/hyperlink" Target="https://www.google.com/search?q=humpback+whale&amp;rlz=1C1CHBF_enUS722US722&amp;source=lnms&amp;tbm=isch&amp;sa=X&amp;ved=0ahUKEwi4zM6QmOPbAhWRHnwKHViFBtMQ_AUICigB&amp;biw=650&amp;bih=550#imgrc=G03hjGASDziU6M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google.com/search?rlz=1C1CHBF_enUS722US722&amp;tbm=isch&amp;q=spectrogram+whale+song&amp;chips=q:spectrogram+whale+song,online_chips:humpback+whale&amp;sa=X&amp;ved=0ahUKEwjb79mrp-PbAhWCHHwKHUaBDAUQ4lYIKygD&amp;biw=1242&amp;bih=577&amp;dpr=1.1#imgrc=aD5SW75-9hFzCM" TargetMode="External"/><Relationship Id="rId5" Type="http://schemas.openxmlformats.org/officeDocument/2006/relationships/hyperlink" Target="https://www.google.com/search?q=hydrophone&amp;rlz=1C1CHBF_enUS722US722&amp;source=lnms&amp;tbm=isch&amp;sa=X&amp;ved=0ahUKEwj-hfGepePbAhVpjVQKHTiRCj0Q_AUICygC&amp;biw=1242&amp;bih=577#imgrc=zhGnC9KGCZ2zAM" TargetMode="External"/><Relationship Id="rId4" Type="http://schemas.openxmlformats.org/officeDocument/2006/relationships/hyperlink" Target="http://us.whales.org/whales-and-dolphins/facts-about-whal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WabT1L-nN-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4955A6-70F4-405D-9A71-B67EA1CB2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819" y="1470991"/>
            <a:ext cx="10363200" cy="84073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elix Titling" panose="04060505060202020A04" pitchFamily="82" charset="0"/>
              </a:rPr>
              <a:t>Voices from the deep </a:t>
            </a: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88269-76B7-44F6-9D86-0AB8FB96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24" y="2360385"/>
            <a:ext cx="9621777" cy="4233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D773B2-5C6E-4B78-AB96-DA18C4A8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74997" cy="1400530"/>
          </a:xfrm>
        </p:spPr>
        <p:txBody>
          <a:bodyPr/>
          <a:lstStyle/>
          <a:p>
            <a:r>
              <a:rPr lang="en-US" dirty="0">
                <a:latin typeface="Felix Titling" panose="04060505060202020A04" pitchFamily="82" charset="0"/>
              </a:rPr>
              <a:t>HOW CAN WE VISUALIZE SOUND?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12D51-D7E5-4F51-82A6-B58FBCB4B3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480234"/>
            <a:ext cx="10363826" cy="4412565"/>
          </a:xfrm>
        </p:spPr>
        <p:txBody>
          <a:bodyPr/>
          <a:lstStyle/>
          <a:p>
            <a:r>
              <a:rPr lang="en-US" dirty="0"/>
              <a:t>Scientists make “spectrograms” to help them visualize changes in the sound they recorded. They organize sounds by frequency.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07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09B-8AC2-4FD2-AD17-E91A844E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elix Titling" panose="04060505060202020A04" pitchFamily="82" charset="0"/>
              </a:rPr>
              <a:t>Make your own spectrogram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08B6D-8CE8-4488-962C-607722858B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748113"/>
            <a:ext cx="10363826" cy="77000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Listen to the sounds below again and practice making your own spectrogram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DC8710-5515-4C03-B66C-62A71888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3108932"/>
            <a:ext cx="1151024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1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C741-708A-4C84-B5DF-5964659C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elix Titling" panose="04060505060202020A04" pitchFamily="82" charset="0"/>
              </a:rPr>
              <a:t>DECODE THE SONG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FF643-2335-4465-B343-9DF3B1F96F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151" y="1580646"/>
            <a:ext cx="5233181" cy="5101508"/>
          </a:xfrm>
        </p:spPr>
        <p:txBody>
          <a:bodyPr>
            <a:normAutofit/>
          </a:bodyPr>
          <a:lstStyle/>
          <a:p>
            <a:r>
              <a:rPr lang="en-US" sz="2400" dirty="0"/>
              <a:t>Listen to the song below again, this is a male humpback singing. The male Humpback is actually the only whale that sings! </a:t>
            </a:r>
          </a:p>
          <a:p>
            <a:r>
              <a:rPr lang="en-US" sz="2400" dirty="0"/>
              <a:t>Write your own lyrics for what you think he is singing</a:t>
            </a:r>
          </a:p>
          <a:p>
            <a:pPr lvl="1"/>
            <a:r>
              <a:rPr lang="en-US" sz="2000" dirty="0"/>
              <a:t>WHAT is this whale singing about?</a:t>
            </a:r>
          </a:p>
          <a:p>
            <a:pPr lvl="1" fontAlgn="base"/>
            <a:r>
              <a:rPr lang="en-US" sz="2000" dirty="0"/>
              <a:t>WHERE is the singing taking place? (Describe the environment.) </a:t>
            </a:r>
          </a:p>
          <a:p>
            <a:pPr lvl="1" fontAlgn="base"/>
            <a:r>
              <a:rPr lang="en-US" sz="2000" dirty="0"/>
              <a:t>WHO is the whale singing for?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BAA65-BE1A-420A-A585-E05D26E54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308" y="1954236"/>
            <a:ext cx="5910161" cy="40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3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5B42A-DB35-48AF-B6AC-6E96CA40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elix Titling" panose="04060505060202020A04" pitchFamily="82" charset="0"/>
              </a:rPr>
              <a:t>Discussion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05285-0834-4A3E-925A-3875761975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7478" y="1580647"/>
            <a:ext cx="10363826" cy="1092216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en-US" sz="2800" dirty="0"/>
              <a:t>Why is it important for scientists to study whale vocalizations?</a:t>
            </a:r>
          </a:p>
          <a:p>
            <a:pPr>
              <a:lnSpc>
                <a:spcPct val="220000"/>
              </a:lnSpc>
            </a:pPr>
            <a:r>
              <a:rPr lang="en-US" sz="2800" dirty="0"/>
              <a:t>How do you think human-caused noises in the ocean affect cetaceans?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0876F-D207-4613-B9CD-690A5EB5D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96" y="1096401"/>
            <a:ext cx="9932103" cy="55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BA93-FF5E-4F35-AADD-538C959F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elix Titling" panose="04060505060202020A04" pitchFamily="82" charset="0"/>
              </a:rPr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5D73-ABEF-495B-8F56-B951F34C70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078" y="1684435"/>
            <a:ext cx="6950066" cy="45520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Oregon State University is conducting multiple research studies regarding sound and cetaceans.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Blue Whale ecology in New Zealand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How Cetaceans might use sound to find food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How noise levels might affect hormone levels and body condition of Gray Whales.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OSU recently dropped two hydrophones off of the Oregon Coast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612FD-EEA2-4ECA-B3FB-B62A1602C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232" y="1215493"/>
            <a:ext cx="4957689" cy="1858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24162-F8C2-46A0-9467-FAD32FAD8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233" y="3100156"/>
            <a:ext cx="4957689" cy="33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E334-1E4E-4FD0-B21B-0D6FBB85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elix Titling" panose="04060505060202020A04" pitchFamily="82" charset="0"/>
              </a:rPr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7179-0F6A-40BD-9E93-FB4CD0894A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5422" y="1463040"/>
            <a:ext cx="10982178" cy="478301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https://www.google.com/search?q=humpback+whale&amp;rlz=1C1CHBF_enUS722US722&amp;source=lnms&amp;tbm=isch&amp;sa=X&amp;ved=0ahUKEwi4zM6QmOPbAhWRHnwKHViFBtMQ_AUICigB&amp;biw=650&amp;bih=550#imgrc=G03hjGASDziU6M</a:t>
            </a:r>
            <a:r>
              <a:rPr lang="en-US" dirty="0"/>
              <a:t>:</a:t>
            </a:r>
          </a:p>
          <a:p>
            <a:r>
              <a:rPr lang="en-US" dirty="0">
                <a:hlinkClick r:id="rId3"/>
              </a:rPr>
              <a:t>http://www.environment.gov.au/marine/marine-species/cetaceans/whale-dolphins-sound</a:t>
            </a:r>
            <a:endParaRPr lang="en-US" dirty="0"/>
          </a:p>
          <a:p>
            <a:r>
              <a:rPr lang="en-US" dirty="0">
                <a:hlinkClick r:id="rId4"/>
              </a:rPr>
              <a:t>http://us.whales.org/whales-and-dolphins/facts-about-whales</a:t>
            </a:r>
            <a:endParaRPr lang="en-US" dirty="0"/>
          </a:p>
          <a:p>
            <a:r>
              <a:rPr lang="en-US" dirty="0">
                <a:hlinkClick r:id="rId5"/>
              </a:rPr>
              <a:t>https://www.google.com/search?q=hydrophone&amp;rlz=1C1CHBF_enUS722US722&amp;source=lnms&amp;tbm=isch&amp;sa=X&amp;ved=0ahUKEwj-hfGepePbAhVpjVQKHTiRCj0Q_AUICygC&amp;biw=1242&amp;bih=577#imgrc=zhGnC9KGCZ2zAM</a:t>
            </a:r>
            <a:r>
              <a:rPr lang="en-US" dirty="0"/>
              <a:t>:</a:t>
            </a:r>
          </a:p>
          <a:p>
            <a:r>
              <a:rPr lang="en-US" dirty="0">
                <a:hlinkClick r:id="rId6"/>
              </a:rPr>
              <a:t>https://www.google.com/search?rlz=1C1CHBF_enUS722US722&amp;tbm=isch&amp;q=spectrogram+whale+song&amp;chips=q:spectrogram+whale+song,online_chips:humpback+whale&amp;sa=X&amp;ved=0ahUKEwjb79mrp-PbAhWCHHwKHUaBDAUQ4lYIKygD&amp;biw=1242&amp;bih=577&amp;dpr=1.1#imgrc=aD5SW75-9hFzCM</a:t>
            </a:r>
            <a:r>
              <a:rPr lang="en-US" dirty="0"/>
              <a:t>:</a:t>
            </a:r>
          </a:p>
          <a:p>
            <a:r>
              <a:rPr lang="en-US" dirty="0">
                <a:hlinkClick r:id="rId7"/>
              </a:rPr>
              <a:t>https://www.google.com/search?q=vessel+noise+effects&amp;rlz=1C1CHBF_enUS722US722&amp;source=lnms&amp;tbm=isch&amp;sa=X&amp;ved=0ahUKEwjQws_oqePbAhWKCnwKHaTaAWsQ_AUICygC&amp;biw=1242&amp;bih=577#imgrc=9Ih9aKzmmBq8HM</a:t>
            </a:r>
            <a:r>
              <a:rPr lang="en-US" dirty="0"/>
              <a:t>:</a:t>
            </a:r>
          </a:p>
          <a:p>
            <a:r>
              <a:rPr lang="en-US" dirty="0">
                <a:hlinkClick r:id="rId8"/>
              </a:rPr>
              <a:t>https://www.google.com/</a:t>
            </a:r>
            <a:r>
              <a:rPr lang="en-US" dirty="0" err="1">
                <a:hlinkClick r:id="rId8"/>
              </a:rPr>
              <a:t>search?rlz</a:t>
            </a:r>
            <a:r>
              <a:rPr lang="en-US" dirty="0">
                <a:hlinkClick r:id="rId8"/>
              </a:rPr>
              <a:t>=1C1CHBF_enUS722US722&amp;biw=1242&amp;bih=577&amp;tbm=</a:t>
            </a:r>
            <a:r>
              <a:rPr lang="en-US" dirty="0" err="1">
                <a:hlinkClick r:id="rId8"/>
              </a:rPr>
              <a:t>isch&amp;sa</a:t>
            </a:r>
            <a:r>
              <a:rPr lang="en-US" dirty="0">
                <a:hlinkClick r:id="rId8"/>
              </a:rPr>
              <a:t>=1&amp;ei=uxcsW8vVJ5G98APYipqYDQ&amp;q=</a:t>
            </a:r>
            <a:r>
              <a:rPr lang="en-US" dirty="0" err="1">
                <a:hlinkClick r:id="rId8"/>
              </a:rPr>
              <a:t>the+pacific+storm+vessel+osu&amp;oq</a:t>
            </a:r>
            <a:r>
              <a:rPr lang="en-US" dirty="0">
                <a:hlinkClick r:id="rId8"/>
              </a:rPr>
              <a:t>=</a:t>
            </a:r>
            <a:r>
              <a:rPr lang="en-US" dirty="0" err="1">
                <a:hlinkClick r:id="rId8"/>
              </a:rPr>
              <a:t>the+pacific+storm+vessel+osu&amp;gs_l</a:t>
            </a:r>
            <a:r>
              <a:rPr lang="en-US" dirty="0">
                <a:hlinkClick r:id="rId8"/>
              </a:rPr>
              <a:t>=img.3...1374.3103.0.3273.1</a:t>
            </a:r>
            <a:r>
              <a:rPr lang="en-US" dirty="0"/>
              <a:t>1.11.0.0.0.0.62.512.11.11.0....0...1c.1.64.img..0.0.0....0.9cBMPgra_M0#imgrc=</a:t>
            </a:r>
            <a:r>
              <a:rPr lang="en-US" dirty="0" err="1"/>
              <a:t>YwWUqBCwQDSmKM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3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9A4B900-5585-41A8-8853-434EAD7226F1}"/>
              </a:ext>
            </a:extLst>
          </p:cNvPr>
          <p:cNvSpPr txBox="1"/>
          <p:nvPr/>
        </p:nvSpPr>
        <p:spPr>
          <a:xfrm>
            <a:off x="2438400" y="406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elix Titling" panose="04060505060202020A04" pitchFamily="82" charset="0"/>
              </a:rPr>
              <a:t>Why Do We Study Whales?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5A8CCE-266F-4C56-8526-9FF7B96C7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952" y="1975133"/>
            <a:ext cx="5362575" cy="3771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FFF6D6-5FA2-4EE5-A348-60E94A435B70}"/>
              </a:ext>
            </a:extLst>
          </p:cNvPr>
          <p:cNvSpPr/>
          <p:nvPr/>
        </p:nvSpPr>
        <p:spPr>
          <a:xfrm>
            <a:off x="224473" y="1612775"/>
            <a:ext cx="6096000" cy="4838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There is still a great deal of things we don’t know about them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They play important roles in the food chain of the ocean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Many species are threatened by human activity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The more we learn about them, the better we can protect them! </a:t>
            </a:r>
          </a:p>
        </p:txBody>
      </p:sp>
    </p:spTree>
    <p:extLst>
      <p:ext uri="{BB962C8B-B14F-4D97-AF65-F5344CB8AC3E}">
        <p14:creationId xmlns:p14="http://schemas.microsoft.com/office/powerpoint/2010/main" val="69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FFB1-A0C2-46F6-B713-2FF4180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elix Titling" panose="04060505060202020A04" pitchFamily="82" charset="0"/>
              </a:rPr>
              <a:t>What are Cetaceans?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56233-C94D-4748-8788-6FC5160BFC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6111" y="1659988"/>
            <a:ext cx="10631489" cy="49844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Whales are known as Cetaceans – which means they are 	classified in the order “Cetacea.” Cetacea also includes all   	dolphins and porpoises as well.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There are approximately 80 species of cetaceans currently identified.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have 10 species that live off the coast of Oregon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There are two suborders of cetaceans – Odontoceti and </a:t>
            </a:r>
            <a:r>
              <a:rPr lang="en-US" sz="2400" dirty="0" err="1"/>
              <a:t>Mysticeti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09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7EE0-318A-4A4F-8B07-99DEF959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413" y="318787"/>
            <a:ext cx="9404723" cy="925916"/>
          </a:xfrm>
        </p:spPr>
        <p:txBody>
          <a:bodyPr/>
          <a:lstStyle/>
          <a:p>
            <a:pPr algn="ctr"/>
            <a:r>
              <a:rPr lang="en-US" dirty="0">
                <a:latin typeface="Felix Titling" panose="04060505060202020A04" pitchFamily="82" charset="0"/>
              </a:rPr>
              <a:t>What is the difference?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00FB19-11CA-4D32-A3D2-B6771008D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8886"/>
              </p:ext>
            </p:extLst>
          </p:nvPr>
        </p:nvGraphicFramePr>
        <p:xfrm>
          <a:off x="438598" y="1232176"/>
          <a:ext cx="11314804" cy="5307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7402">
                  <a:extLst>
                    <a:ext uri="{9D8B030D-6E8A-4147-A177-3AD203B41FA5}">
                      <a16:colId xmlns:a16="http://schemas.microsoft.com/office/drawing/2014/main" val="1089552080"/>
                    </a:ext>
                  </a:extLst>
                </a:gridCol>
                <a:gridCol w="5657402">
                  <a:extLst>
                    <a:ext uri="{9D8B030D-6E8A-4147-A177-3AD203B41FA5}">
                      <a16:colId xmlns:a16="http://schemas.microsoft.com/office/drawing/2014/main" val="3334655309"/>
                    </a:ext>
                  </a:extLst>
                </a:gridCol>
              </a:tblGrid>
              <a:tr h="6637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Toothed Whales (Odontoceti)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Baleen Whales (</a:t>
                      </a:r>
                      <a:r>
                        <a:rPr lang="en-US" dirty="0" err="1"/>
                        <a:t>Mysticeti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83727"/>
                  </a:ext>
                </a:extLst>
              </a:tr>
              <a:tr h="5601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Odontoceti means “tooth whale”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Mysticeti</a:t>
                      </a:r>
                      <a:r>
                        <a:rPr lang="en-US" dirty="0"/>
                        <a:t> means “mustache whale”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944480"/>
                  </a:ext>
                </a:extLst>
              </a:tr>
              <a:tr h="8916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Bodies are usually smaller, so they can save energy for hunting. (Smaller body = less food!)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Bodies are usually very large, because their food is everywhere. (Big body = lots of food!)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656912"/>
                  </a:ext>
                </a:extLst>
              </a:tr>
              <a:tr h="204850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543000"/>
                  </a:ext>
                </a:extLst>
              </a:tr>
              <a:tr h="5029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 sound (whistles and clicks)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 sound (songs, groans, grunts, squeals)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181928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Don’t have the special brain structure OR vocal chords – scientists aren’t sure how they do it!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694785"/>
                  </a:ext>
                </a:extLst>
              </a:tr>
              <a:tr h="33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Make sound using a special structure in the brain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9871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D988536-EDF1-45DC-9646-F1FB5D045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17" y="3429000"/>
            <a:ext cx="3540076" cy="1992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DE0018-AEC0-491E-B8AA-A782BCBBE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109" y="3428999"/>
            <a:ext cx="3409068" cy="19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3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4031-BE27-4340-A0DB-63AEE8F2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elix Titling" panose="04060505060202020A04" pitchFamily="82" charset="0"/>
              </a:rPr>
              <a:t>Cetacean vocalization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EB4EE-576E-4C09-81EE-9B0C84A421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41764"/>
            <a:ext cx="10363826" cy="4149435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ACD433"/>
              </a:buClr>
            </a:pPr>
            <a:r>
              <a:rPr lang="en-US" dirty="0"/>
              <a:t>All whales make noise! But, just like humans have different voices and different languages, so do different whale species! </a:t>
            </a:r>
          </a:p>
          <a:p>
            <a:pPr lvl="0">
              <a:lnSpc>
                <a:spcPct val="150000"/>
              </a:lnSpc>
              <a:buClr>
                <a:srgbClr val="ACD433"/>
              </a:buClr>
            </a:pPr>
            <a:r>
              <a:rPr lang="en-US" dirty="0"/>
              <a:t>Take a listen to the examples below, comparing Odontoceti and </a:t>
            </a:r>
            <a:r>
              <a:rPr lang="en-US" dirty="0" err="1"/>
              <a:t>Mysticeti</a:t>
            </a:r>
            <a:r>
              <a:rPr lang="en-US" dirty="0"/>
              <a:t> noises </a:t>
            </a:r>
          </a:p>
          <a:p>
            <a:pPr lvl="0">
              <a:lnSpc>
                <a:spcPct val="150000"/>
              </a:lnSpc>
              <a:buClr>
                <a:srgbClr val="ACD433"/>
              </a:buClr>
            </a:pPr>
            <a:endParaRPr lang="en-US" dirty="0"/>
          </a:p>
          <a:p>
            <a:pPr marL="0" lvl="0" indent="0">
              <a:lnSpc>
                <a:spcPct val="150000"/>
              </a:lnSpc>
              <a:buClr>
                <a:srgbClr val="ACD433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3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1D0B-1369-483B-B7CB-82F346CB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425498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latin typeface="Felix Titling" panose="04060505060202020A04" pitchFamily="82" charset="0"/>
              </a:rPr>
              <a:t>ACTIVITY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97E99-DF4A-415F-9FE0-6273C60795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76" y="1826028"/>
            <a:ext cx="3802415" cy="42621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Why do you think whales vocalize?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To communicate with pod members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To warn others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To find a mate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Online Media 3" title="Whale Song">
            <a:hlinkClick r:id="" action="ppaction://media"/>
            <a:extLst>
              <a:ext uri="{FF2B5EF4-FFF2-40B4-BE49-F238E27FC236}">
                <a16:creationId xmlns:a16="http://schemas.microsoft.com/office/drawing/2014/main" id="{7AFCD9CD-A972-4EA0-A749-A010A2EB16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44609" y="1582615"/>
            <a:ext cx="7001280" cy="47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F2BA-3272-4711-B217-DE5AAB72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elix Titling" panose="04060505060202020A04" pitchFamily="82" charset="0"/>
              </a:rPr>
              <a:t>How do we communicate?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D610A-0CFE-47C2-AA82-FB9F9A9F26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6111" y="2217038"/>
            <a:ext cx="4136904" cy="342410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Listen to each of the songs. </a:t>
            </a:r>
          </a:p>
          <a:p>
            <a:pPr lvl="1"/>
            <a:r>
              <a:rPr lang="en-US" sz="2600" dirty="0"/>
              <a:t>What type of music is it?</a:t>
            </a:r>
          </a:p>
          <a:p>
            <a:pPr lvl="1"/>
            <a:r>
              <a:rPr lang="en-US" sz="2800" dirty="0"/>
              <a:t>What is the message being communicated? </a:t>
            </a:r>
          </a:p>
          <a:p>
            <a:pPr lvl="1"/>
            <a:r>
              <a:rPr lang="en-US" sz="2800" dirty="0"/>
              <a:t>How do you know?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6E7ED-5AD3-4A13-BB18-2F2753AFC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16" y="2058549"/>
            <a:ext cx="6060073" cy="37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0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23BD-B24E-4C79-95C6-3EA5F149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elix Titling" panose="04060505060202020A04" pitchFamily="82" charset="0"/>
              </a:rPr>
              <a:t>How do Scientists hear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E0A1-F60E-480D-87FA-437D3C350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580646"/>
            <a:ext cx="10363826" cy="342410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200" dirty="0"/>
              <a:t>You are going to have the chance to listen to three species of local whales. How do you think scientists heard them in the first place?</a:t>
            </a:r>
          </a:p>
          <a:p>
            <a:pPr>
              <a:lnSpc>
                <a:spcPct val="170000"/>
              </a:lnSpc>
            </a:pPr>
            <a:r>
              <a:rPr lang="en-US" sz="2200" dirty="0"/>
              <a:t>Scientists use “hydrophones,” large underwater microphones to pick up and record whale noise!</a:t>
            </a:r>
          </a:p>
          <a:p>
            <a:pPr>
              <a:lnSpc>
                <a:spcPct val="170000"/>
              </a:lnSpc>
            </a:pPr>
            <a:r>
              <a:rPr lang="en-US" sz="2200" dirty="0"/>
              <a:t>Hydrophones can be towed behind a ship or placed on the seafloor. </a:t>
            </a:r>
          </a:p>
          <a:p>
            <a:pPr lvl="1">
              <a:lnSpc>
                <a:spcPct val="170000"/>
              </a:lnSpc>
            </a:pPr>
            <a:r>
              <a:rPr lang="en-US" sz="2200" dirty="0"/>
              <a:t>Marine Mammal Scientists from Oregon State University just placed two large hydrophones on the seafloor off the coast of Oregon!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D95E1-15B1-4D35-B14C-C4425905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03" y="1206471"/>
            <a:ext cx="9973994" cy="52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F103-BD5C-4505-8EBB-99B21B9B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elix Titling" panose="04060505060202020A04" pitchFamily="82" charset="0"/>
              </a:rPr>
              <a:t>Voices from the deep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3E83C-9F92-4851-9563-C126C2A95D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748114"/>
            <a:ext cx="10363826" cy="938816"/>
          </a:xfrm>
        </p:spPr>
        <p:txBody>
          <a:bodyPr/>
          <a:lstStyle/>
          <a:p>
            <a:r>
              <a:rPr lang="en-US" dirty="0"/>
              <a:t>Listen to the clips below of local baleen whales – what kind of sounds do you hear? What are they communicating?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0D34A-8DF8-420B-B962-9E3E0611A80C}"/>
              </a:ext>
            </a:extLst>
          </p:cNvPr>
          <p:cNvSpPr txBox="1"/>
          <p:nvPr/>
        </p:nvSpPr>
        <p:spPr>
          <a:xfrm>
            <a:off x="602905" y="3148644"/>
            <a:ext cx="1147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BLUE                                            HUMPBACK                                                 GRAY </a:t>
            </a:r>
          </a:p>
        </p:txBody>
      </p:sp>
    </p:spTree>
    <p:extLst>
      <p:ext uri="{BB962C8B-B14F-4D97-AF65-F5344CB8AC3E}">
        <p14:creationId xmlns:p14="http://schemas.microsoft.com/office/powerpoint/2010/main" val="954911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DC6412-8CE7-4C8A-96E9-2669F16D17E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918</Words>
  <Application>Microsoft Office PowerPoint</Application>
  <PresentationFormat>Widescreen</PresentationFormat>
  <Paragraphs>80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Felix Titling</vt:lpstr>
      <vt:lpstr>Wingdings</vt:lpstr>
      <vt:lpstr>Wingdings 3</vt:lpstr>
      <vt:lpstr>Ion</vt:lpstr>
      <vt:lpstr>Voices from the deep </vt:lpstr>
      <vt:lpstr>PowerPoint Presentation</vt:lpstr>
      <vt:lpstr>What are Cetaceans? </vt:lpstr>
      <vt:lpstr>What is the difference? </vt:lpstr>
      <vt:lpstr>Cetacean vocalization </vt:lpstr>
      <vt:lpstr>ACTIVITY </vt:lpstr>
      <vt:lpstr>How do we communicate?</vt:lpstr>
      <vt:lpstr>How do Scientists hear them?</vt:lpstr>
      <vt:lpstr>Voices from the deep </vt:lpstr>
      <vt:lpstr>HOW CAN WE VISUALIZE SOUND?</vt:lpstr>
      <vt:lpstr>Make your own spectrogram</vt:lpstr>
      <vt:lpstr>DECODE THE SONG </vt:lpstr>
      <vt:lpstr>Discussion </vt:lpstr>
      <vt:lpstr>DISCUSSION 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Voices from the deep</dc:title>
  <dc:creator>Danielle Miller</dc:creator>
  <cp:lastModifiedBy>Danielle Miller</cp:lastModifiedBy>
  <cp:revision>16</cp:revision>
  <dcterms:created xsi:type="dcterms:W3CDTF">2018-06-20T20:36:10Z</dcterms:created>
  <dcterms:modified xsi:type="dcterms:W3CDTF">2018-06-21T21:44:11Z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