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61" r:id="rId4"/>
    <p:sldId id="262" r:id="rId5"/>
    <p:sldId id="263" r:id="rId6"/>
    <p:sldId id="264" r:id="rId7"/>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p:scale>
          <a:sx n="100" d="100"/>
          <a:sy n="100" d="100"/>
        </p:scale>
        <p:origin x="2560" y="-5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D3744DE-5939-4CFF-A3D4-D83E5701AF69}" type="datetimeFigureOut">
              <a:rPr lang="en-US" smtClean="0"/>
              <a:t>7/23/2018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E36FC5-9607-44E2-987C-7FC686A88452}" type="slidenum">
              <a:rPr lang="en-US" smtClean="0"/>
              <a:t>‹#›</a:t>
            </a:fld>
            <a:endParaRPr lang="en-US" dirty="0"/>
          </a:p>
        </p:txBody>
      </p:sp>
    </p:spTree>
    <p:extLst>
      <p:ext uri="{BB962C8B-B14F-4D97-AF65-F5344CB8AC3E}">
        <p14:creationId xmlns:p14="http://schemas.microsoft.com/office/powerpoint/2010/main" val="1637951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3744DE-5939-4CFF-A3D4-D83E5701AF69}" type="datetimeFigureOut">
              <a:rPr lang="en-US" smtClean="0"/>
              <a:t>7/23/2018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E36FC5-9607-44E2-987C-7FC686A88452}" type="slidenum">
              <a:rPr lang="en-US" smtClean="0"/>
              <a:t>‹#›</a:t>
            </a:fld>
            <a:endParaRPr lang="en-US" dirty="0"/>
          </a:p>
        </p:txBody>
      </p:sp>
    </p:spTree>
    <p:extLst>
      <p:ext uri="{BB962C8B-B14F-4D97-AF65-F5344CB8AC3E}">
        <p14:creationId xmlns:p14="http://schemas.microsoft.com/office/powerpoint/2010/main" val="2528813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3744DE-5939-4CFF-A3D4-D83E5701AF69}" type="datetimeFigureOut">
              <a:rPr lang="en-US" smtClean="0"/>
              <a:t>7/23/2018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E36FC5-9607-44E2-987C-7FC686A88452}" type="slidenum">
              <a:rPr lang="en-US" smtClean="0"/>
              <a:t>‹#›</a:t>
            </a:fld>
            <a:endParaRPr lang="en-US" dirty="0"/>
          </a:p>
        </p:txBody>
      </p:sp>
    </p:spTree>
    <p:extLst>
      <p:ext uri="{BB962C8B-B14F-4D97-AF65-F5344CB8AC3E}">
        <p14:creationId xmlns:p14="http://schemas.microsoft.com/office/powerpoint/2010/main" val="1893076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3744DE-5939-4CFF-A3D4-D83E5701AF69}" type="datetimeFigureOut">
              <a:rPr lang="en-US" smtClean="0"/>
              <a:t>7/23/2018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E36FC5-9607-44E2-987C-7FC686A88452}" type="slidenum">
              <a:rPr lang="en-US" smtClean="0"/>
              <a:t>‹#›</a:t>
            </a:fld>
            <a:endParaRPr lang="en-US" dirty="0"/>
          </a:p>
        </p:txBody>
      </p:sp>
    </p:spTree>
    <p:extLst>
      <p:ext uri="{BB962C8B-B14F-4D97-AF65-F5344CB8AC3E}">
        <p14:creationId xmlns:p14="http://schemas.microsoft.com/office/powerpoint/2010/main" val="1861603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3744DE-5939-4CFF-A3D4-D83E5701AF69}" type="datetimeFigureOut">
              <a:rPr lang="en-US" smtClean="0"/>
              <a:t>7/23/2018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E36FC5-9607-44E2-987C-7FC686A88452}" type="slidenum">
              <a:rPr lang="en-US" smtClean="0"/>
              <a:t>‹#›</a:t>
            </a:fld>
            <a:endParaRPr lang="en-US" dirty="0"/>
          </a:p>
        </p:txBody>
      </p:sp>
    </p:spTree>
    <p:extLst>
      <p:ext uri="{BB962C8B-B14F-4D97-AF65-F5344CB8AC3E}">
        <p14:creationId xmlns:p14="http://schemas.microsoft.com/office/powerpoint/2010/main" val="115689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D3744DE-5939-4CFF-A3D4-D83E5701AF69}" type="datetimeFigureOut">
              <a:rPr lang="en-US" smtClean="0"/>
              <a:t>7/23/2018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E36FC5-9607-44E2-987C-7FC686A88452}" type="slidenum">
              <a:rPr lang="en-US" smtClean="0"/>
              <a:t>‹#›</a:t>
            </a:fld>
            <a:endParaRPr lang="en-US" dirty="0"/>
          </a:p>
        </p:txBody>
      </p:sp>
    </p:spTree>
    <p:extLst>
      <p:ext uri="{BB962C8B-B14F-4D97-AF65-F5344CB8AC3E}">
        <p14:creationId xmlns:p14="http://schemas.microsoft.com/office/powerpoint/2010/main" val="3137130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D3744DE-5939-4CFF-A3D4-D83E5701AF69}" type="datetimeFigureOut">
              <a:rPr lang="en-US" smtClean="0"/>
              <a:t>7/23/2018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BE36FC5-9607-44E2-987C-7FC686A88452}" type="slidenum">
              <a:rPr lang="en-US" smtClean="0"/>
              <a:t>‹#›</a:t>
            </a:fld>
            <a:endParaRPr lang="en-US" dirty="0"/>
          </a:p>
        </p:txBody>
      </p:sp>
    </p:spTree>
    <p:extLst>
      <p:ext uri="{BB962C8B-B14F-4D97-AF65-F5344CB8AC3E}">
        <p14:creationId xmlns:p14="http://schemas.microsoft.com/office/powerpoint/2010/main" val="3065764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3744DE-5939-4CFF-A3D4-D83E5701AF69}" type="datetimeFigureOut">
              <a:rPr lang="en-US" smtClean="0"/>
              <a:t>7/23/2018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BE36FC5-9607-44E2-987C-7FC686A88452}" type="slidenum">
              <a:rPr lang="en-US" smtClean="0"/>
              <a:t>‹#›</a:t>
            </a:fld>
            <a:endParaRPr lang="en-US" dirty="0"/>
          </a:p>
        </p:txBody>
      </p:sp>
    </p:spTree>
    <p:extLst>
      <p:ext uri="{BB962C8B-B14F-4D97-AF65-F5344CB8AC3E}">
        <p14:creationId xmlns:p14="http://schemas.microsoft.com/office/powerpoint/2010/main" val="2500052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3744DE-5939-4CFF-A3D4-D83E5701AF69}" type="datetimeFigureOut">
              <a:rPr lang="en-US" smtClean="0"/>
              <a:t>7/23/2018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BE36FC5-9607-44E2-987C-7FC686A88452}" type="slidenum">
              <a:rPr lang="en-US" smtClean="0"/>
              <a:t>‹#›</a:t>
            </a:fld>
            <a:endParaRPr lang="en-US" dirty="0"/>
          </a:p>
        </p:txBody>
      </p:sp>
    </p:spTree>
    <p:extLst>
      <p:ext uri="{BB962C8B-B14F-4D97-AF65-F5344CB8AC3E}">
        <p14:creationId xmlns:p14="http://schemas.microsoft.com/office/powerpoint/2010/main" val="2754291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D3744DE-5939-4CFF-A3D4-D83E5701AF69}" type="datetimeFigureOut">
              <a:rPr lang="en-US" smtClean="0"/>
              <a:t>7/23/2018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E36FC5-9607-44E2-987C-7FC686A88452}" type="slidenum">
              <a:rPr lang="en-US" smtClean="0"/>
              <a:t>‹#›</a:t>
            </a:fld>
            <a:endParaRPr lang="en-US" dirty="0"/>
          </a:p>
        </p:txBody>
      </p:sp>
    </p:spTree>
    <p:extLst>
      <p:ext uri="{BB962C8B-B14F-4D97-AF65-F5344CB8AC3E}">
        <p14:creationId xmlns:p14="http://schemas.microsoft.com/office/powerpoint/2010/main" val="1752139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D3744DE-5939-4CFF-A3D4-D83E5701AF69}" type="datetimeFigureOut">
              <a:rPr lang="en-US" smtClean="0"/>
              <a:t>7/23/2018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E36FC5-9607-44E2-987C-7FC686A88452}" type="slidenum">
              <a:rPr lang="en-US" smtClean="0"/>
              <a:t>‹#›</a:t>
            </a:fld>
            <a:endParaRPr lang="en-US" dirty="0"/>
          </a:p>
        </p:txBody>
      </p:sp>
    </p:spTree>
    <p:extLst>
      <p:ext uri="{BB962C8B-B14F-4D97-AF65-F5344CB8AC3E}">
        <p14:creationId xmlns:p14="http://schemas.microsoft.com/office/powerpoint/2010/main" val="366978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5D3744DE-5939-4CFF-A3D4-D83E5701AF69}" type="datetimeFigureOut">
              <a:rPr lang="en-US" smtClean="0"/>
              <a:t>7/23/2018</a:t>
            </a:fld>
            <a:endParaRPr lang="en-US" dirty="0"/>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CBE36FC5-9607-44E2-987C-7FC686A88452}" type="slidenum">
              <a:rPr lang="en-US" smtClean="0"/>
              <a:t>‹#›</a:t>
            </a:fld>
            <a:endParaRPr lang="en-US" dirty="0"/>
          </a:p>
        </p:txBody>
      </p:sp>
    </p:spTree>
    <p:extLst>
      <p:ext uri="{BB962C8B-B14F-4D97-AF65-F5344CB8AC3E}">
        <p14:creationId xmlns:p14="http://schemas.microsoft.com/office/powerpoint/2010/main" val="385087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volcanoes.usgs.gov/volcanoes/newberry/monitoring_earthquakes.html" TargetMode="External"/><Relationship Id="rId3" Type="http://schemas.openxmlformats.org/officeDocument/2006/relationships/image" Target="../media/image2.png"/><Relationship Id="rId7" Type="http://schemas.openxmlformats.org/officeDocument/2006/relationships/hyperlink" Target="https://www.fs.usda.gov/recarea/deschutes/recarea/?recid=66159"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hyperlink" Target="https://volcanoes.usgs.gov/volcanoes/crater_lake/geo_hist_mazama.html"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volcanocafe.org/the-volcanoes-of-the-three-sisters-area-oregon/" TargetMode="External"/><Relationship Id="rId7" Type="http://schemas.openxmlformats.org/officeDocument/2006/relationships/hyperlink" Target="https://volcanoes.usgs.gov/volcanoes/mount_rainier/" TargetMode="Externa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hyperlink" Target="https://volcanoes.usgs.gov/volcanoes/three_sisters/geo_hist_south_sister.html"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hyperlink" Target="https://en.wikipedia.org/wiki/File:Hood85_mount_hood_and_lost_lake_ca1985.jpg" TargetMode="External"/><Relationship Id="rId7" Type="http://schemas.openxmlformats.org/officeDocument/2006/relationships/hyperlink" Target="https://volcanoes.usgs.gov/volcanoes/st_helens/" TargetMode="External"/><Relationship Id="rId2" Type="http://schemas.openxmlformats.org/officeDocument/2006/relationships/hyperlink" Target="https://volcanoes.usgs.gov/volcanoes/mount_hood/" TargetMode="Externa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volcanoes.usgs.gov/volcanoes/kilauea/geo_hist_summary.html" TargetMode="External"/><Relationship Id="rId7" Type="http://schemas.openxmlformats.org/officeDocument/2006/relationships/hyperlink" Target="http://oceanobservatories.org/array/cabled-axial-seamount/" TargetMode="External"/><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hyperlink" Target="https://www.pmel.noaa.gov/eoi/axial_site.html" TargetMode="Externa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hyperlink" Target="http://oceanobservatories.org/instrument-class/botpt/" TargetMode="External"/><Relationship Id="rId7" Type="http://schemas.openxmlformats.org/officeDocument/2006/relationships/image" Target="../media/image18.png"/><Relationship Id="rId2" Type="http://schemas.openxmlformats.org/officeDocument/2006/relationships/hyperlink" Target="https://volcanoes.usgs.gov/vhp/tilt_strain.html" TargetMode="Externa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https://geology.com/usgs/hawaiian-hot-spot/"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geology.com/plate-tectonics.shtml" TargetMode="External"/><Relationship Id="rId2" Type="http://schemas.openxmlformats.org/officeDocument/2006/relationships/hyperlink" Target="https://volcanoes.usgs.gov/vhp/tilt_strain.html" TargetMode="Externa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89D8B78-190F-4D16-B849-C1F9D3A9F722}"/>
              </a:ext>
            </a:extLst>
          </p:cNvPr>
          <p:cNvSpPr txBox="1"/>
          <p:nvPr/>
        </p:nvSpPr>
        <p:spPr>
          <a:xfrm>
            <a:off x="509285" y="565960"/>
            <a:ext cx="3472405" cy="3108543"/>
          </a:xfrm>
          <a:prstGeom prst="rect">
            <a:avLst/>
          </a:prstGeom>
          <a:noFill/>
        </p:spPr>
        <p:txBody>
          <a:bodyPr wrap="square" rtlCol="0">
            <a:spAutoFit/>
          </a:bodyPr>
          <a:lstStyle/>
          <a:p>
            <a:r>
              <a:rPr lang="en-US" sz="1600" b="1" dirty="0">
                <a:latin typeface="Garamond" panose="02020404030301010803" pitchFamily="18" charset="0"/>
                <a:ea typeface="Cambria" panose="02040503050406030204" pitchFamily="18" charset="0"/>
              </a:rPr>
              <a:t>Volcano Name: Mount Mazama  </a:t>
            </a:r>
            <a:endParaRPr lang="en-US" sz="1200" b="1" dirty="0">
              <a:latin typeface="Garamond" panose="02020404030301010803" pitchFamily="18" charset="0"/>
              <a:ea typeface="Cambria" panose="02040503050406030204" pitchFamily="18" charset="0"/>
            </a:endParaRPr>
          </a:p>
          <a:p>
            <a:r>
              <a:rPr lang="en-US" sz="1200" b="1" dirty="0">
                <a:latin typeface="Garamond" panose="02020404030301010803" pitchFamily="18" charset="0"/>
                <a:ea typeface="Cambria" panose="02040503050406030204" pitchFamily="18" charset="0"/>
              </a:rPr>
              <a:t>Classification: </a:t>
            </a:r>
            <a:r>
              <a:rPr lang="en-US" sz="1200" dirty="0">
                <a:latin typeface="Garamond" panose="02020404030301010803" pitchFamily="18" charset="0"/>
                <a:ea typeface="Cambria" panose="02040503050406030204" pitchFamily="18" charset="0"/>
              </a:rPr>
              <a:t>Series of overlapping shield and stratovolcanoes</a:t>
            </a:r>
            <a:endParaRPr lang="en-US" sz="1200" b="1" dirty="0">
              <a:latin typeface="Garamond" panose="02020404030301010803" pitchFamily="18" charset="0"/>
              <a:ea typeface="Cambria" panose="02040503050406030204" pitchFamily="18" charset="0"/>
            </a:endParaRPr>
          </a:p>
          <a:p>
            <a:r>
              <a:rPr lang="en-US" sz="1200" b="1" dirty="0">
                <a:latin typeface="Garamond" panose="02020404030301010803" pitchFamily="18" charset="0"/>
                <a:ea typeface="Cambria" panose="02040503050406030204" pitchFamily="18" charset="0"/>
              </a:rPr>
              <a:t>Formation: </a:t>
            </a:r>
            <a:r>
              <a:rPr lang="en-US" sz="1200" dirty="0">
                <a:latin typeface="Garamond" panose="02020404030301010803" pitchFamily="18" charset="0"/>
                <a:ea typeface="Cambria" panose="02040503050406030204" pitchFamily="18" charset="0"/>
              </a:rPr>
              <a:t>North-South trending active fault movement related to subduction of the Juan de Fuca and </a:t>
            </a:r>
            <a:r>
              <a:rPr lang="en-US" sz="1200" dirty="0">
                <a:latin typeface="Garamond" panose="02020404030301010803" pitchFamily="18" charset="0"/>
                <a:ea typeface="Cambria" panose="02040503050406030204" pitchFamily="18" charset="0"/>
              </a:rPr>
              <a:t>Groda</a:t>
            </a:r>
            <a:r>
              <a:rPr lang="en-US" sz="1200" dirty="0">
                <a:latin typeface="Garamond" panose="02020404030301010803" pitchFamily="18" charset="0"/>
                <a:ea typeface="Cambria" panose="02040503050406030204" pitchFamily="18" charset="0"/>
              </a:rPr>
              <a:t> plates beneath the North American Plate.</a:t>
            </a:r>
            <a:endParaRPr lang="en-US" sz="1200" b="1" dirty="0">
              <a:latin typeface="Garamond" panose="02020404030301010803" pitchFamily="18" charset="0"/>
              <a:ea typeface="Cambria" panose="02040503050406030204" pitchFamily="18" charset="0"/>
            </a:endParaRPr>
          </a:p>
          <a:p>
            <a:r>
              <a:rPr lang="en-US" sz="1200" b="1" dirty="0">
                <a:latin typeface="Garamond" panose="02020404030301010803" pitchFamily="18" charset="0"/>
                <a:ea typeface="Cambria" panose="02040503050406030204" pitchFamily="18" charset="0"/>
              </a:rPr>
              <a:t>History/Description: </a:t>
            </a:r>
            <a:r>
              <a:rPr lang="en-US" sz="1200" dirty="0">
                <a:latin typeface="Garamond" panose="02020404030301010803" pitchFamily="18" charset="0"/>
                <a:ea typeface="Cambria" panose="02040503050406030204" pitchFamily="18" charset="0"/>
              </a:rPr>
              <a:t>Mount Mazama is part of the Cascade Range in southern Oregon, near Medford. About 420,000 years ago, Mount Mazama began erupting continuously as a complex of shield and stratovolcanoes. The caldera at Mount Mazama’s summit (which today we call Crater Lake) was created 7,000 years ago in the largest explosive eruption in the Cascade Range in the last 1 million years. Scientists use submersibles and sonar to study the volcanic products that are beneath the surface of the lake. </a:t>
            </a:r>
            <a:endParaRPr lang="en-US" sz="1200" b="1" dirty="0">
              <a:latin typeface="Garamond" panose="02020404030301010803" pitchFamily="18" charset="0"/>
              <a:ea typeface="Cambria" panose="02040503050406030204" pitchFamily="18" charset="0"/>
            </a:endParaRPr>
          </a:p>
        </p:txBody>
      </p:sp>
      <p:sp>
        <p:nvSpPr>
          <p:cNvPr id="6" name="TextBox 5">
            <a:extLst>
              <a:ext uri="{FF2B5EF4-FFF2-40B4-BE49-F238E27FC236}">
                <a16:creationId xmlns:a16="http://schemas.microsoft.com/office/drawing/2014/main" id="{D0F644FA-F7F7-4520-9EB8-BDB853BD86D5}"/>
              </a:ext>
            </a:extLst>
          </p:cNvPr>
          <p:cNvSpPr txBox="1"/>
          <p:nvPr/>
        </p:nvSpPr>
        <p:spPr>
          <a:xfrm>
            <a:off x="509285" y="4791918"/>
            <a:ext cx="3193800" cy="3293209"/>
          </a:xfrm>
          <a:prstGeom prst="rect">
            <a:avLst/>
          </a:prstGeom>
          <a:noFill/>
        </p:spPr>
        <p:txBody>
          <a:bodyPr wrap="square" rtlCol="0">
            <a:spAutoFit/>
          </a:bodyPr>
          <a:lstStyle/>
          <a:p>
            <a:r>
              <a:rPr lang="en-US" sz="1600" b="1" dirty="0">
                <a:latin typeface="Garamond" panose="02020404030301010803" pitchFamily="18" charset="0"/>
              </a:rPr>
              <a:t>Volcano Name: Newberry Volcano</a:t>
            </a:r>
          </a:p>
          <a:p>
            <a:r>
              <a:rPr lang="en-US" sz="1200" b="1" dirty="0">
                <a:latin typeface="Garamond" panose="02020404030301010803" pitchFamily="18" charset="0"/>
              </a:rPr>
              <a:t>Classification: </a:t>
            </a:r>
            <a:r>
              <a:rPr lang="en-US" sz="1200" dirty="0">
                <a:latin typeface="Garamond" panose="02020404030301010803" pitchFamily="18" charset="0"/>
              </a:rPr>
              <a:t>Shield volcano</a:t>
            </a:r>
          </a:p>
          <a:p>
            <a:r>
              <a:rPr lang="en-US" sz="1200" b="1" dirty="0">
                <a:latin typeface="Garamond" panose="02020404030301010803" pitchFamily="18" charset="0"/>
              </a:rPr>
              <a:t>Formation: </a:t>
            </a:r>
            <a:r>
              <a:rPr lang="en-US" sz="1200" dirty="0">
                <a:latin typeface="Garamond" panose="02020404030301010803" pitchFamily="18" charset="0"/>
              </a:rPr>
              <a:t>Subduction of the Juan de Fuca and </a:t>
            </a:r>
            <a:r>
              <a:rPr lang="en-US" sz="1200" dirty="0">
                <a:latin typeface="Garamond" panose="02020404030301010803" pitchFamily="18" charset="0"/>
              </a:rPr>
              <a:t>Gorda</a:t>
            </a:r>
            <a:r>
              <a:rPr lang="en-US" sz="1200" dirty="0">
                <a:latin typeface="Garamond" panose="02020404030301010803" pitchFamily="18" charset="0"/>
              </a:rPr>
              <a:t> tectonic plates under the continental North American tectonic plate</a:t>
            </a:r>
          </a:p>
          <a:p>
            <a:r>
              <a:rPr lang="en-US" sz="1200" b="1" dirty="0">
                <a:latin typeface="Garamond" panose="02020404030301010803" pitchFamily="18" charset="0"/>
              </a:rPr>
              <a:t>History/</a:t>
            </a:r>
            <a:r>
              <a:rPr lang="en-US" sz="1200" b="1" dirty="0">
                <a:latin typeface="Garamond" panose="02020404030301010803" pitchFamily="18" charset="0"/>
                <a:ea typeface="Cambria" panose="02040503050406030204" pitchFamily="18" charset="0"/>
              </a:rPr>
              <a:t>Description</a:t>
            </a:r>
            <a:r>
              <a:rPr lang="en-US" sz="1200" b="1" dirty="0">
                <a:latin typeface="Garamond" panose="02020404030301010803" pitchFamily="18" charset="0"/>
              </a:rPr>
              <a:t>: </a:t>
            </a:r>
            <a:r>
              <a:rPr lang="en-US" sz="1200" dirty="0">
                <a:latin typeface="Garamond" panose="02020404030301010803" pitchFamily="18" charset="0"/>
              </a:rPr>
              <a:t>The Newberry Volcano is the largest volcano in the Cascades Volcanic Arc, covering 1,200 square miles (about the size of Rhode Island) and is active today. This shield volcano has erupted repeatedly over the past 400,000 years, but about 75,000 years ago, the Newberry volcano had an explosive eruption that collapsed the summit and created two caldera (which today, host two lakes). The last eruption occurred about 1,300 years ago and present-day hot springs and geologically young lava flows indicate that it is still an active volcano.</a:t>
            </a:r>
            <a:endParaRPr lang="en-US" sz="1200" b="1" dirty="0">
              <a:latin typeface="Garamond" panose="02020404030301010803" pitchFamily="18" charset="0"/>
            </a:endParaRPr>
          </a:p>
        </p:txBody>
      </p:sp>
      <p:sp>
        <p:nvSpPr>
          <p:cNvPr id="7" name="Rectangle 6">
            <a:extLst>
              <a:ext uri="{FF2B5EF4-FFF2-40B4-BE49-F238E27FC236}">
                <a16:creationId xmlns:a16="http://schemas.microsoft.com/office/drawing/2014/main" id="{35718B71-73B4-4C66-91A8-56CD1499F3EB}"/>
              </a:ext>
            </a:extLst>
          </p:cNvPr>
          <p:cNvSpPr/>
          <p:nvPr/>
        </p:nvSpPr>
        <p:spPr>
          <a:xfrm>
            <a:off x="509286" y="532435"/>
            <a:ext cx="5798917" cy="38301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41B37FA-D56F-42B2-A6E4-4CB281B8C790}"/>
              </a:ext>
            </a:extLst>
          </p:cNvPr>
          <p:cNvSpPr/>
          <p:nvPr/>
        </p:nvSpPr>
        <p:spPr>
          <a:xfrm>
            <a:off x="509285" y="4791918"/>
            <a:ext cx="5798917" cy="38301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Mount Mazama erupting in the winter with peak of Mount Scott to rightâartistic rendering by Paul Rockwood. Courtesy of National Park Service.&#10; (Click image to view full size.)">
            <a:extLst>
              <a:ext uri="{FF2B5EF4-FFF2-40B4-BE49-F238E27FC236}">
                <a16:creationId xmlns:a16="http://schemas.microsoft.com/office/drawing/2014/main" id="{BC361964-E5A1-420B-9403-9B0E3DC8836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09013" y="671330"/>
            <a:ext cx="2037144" cy="1782504"/>
          </a:xfrm>
          <a:prstGeom prst="rect">
            <a:avLst/>
          </a:prstGeom>
          <a:noFill/>
          <a:ln>
            <a:noFill/>
          </a:ln>
        </p:spPr>
      </p:pic>
      <p:pic>
        <p:nvPicPr>
          <p:cNvPr id="12" name="Picture 11">
            <a:extLst>
              <a:ext uri="{FF2B5EF4-FFF2-40B4-BE49-F238E27FC236}">
                <a16:creationId xmlns:a16="http://schemas.microsoft.com/office/drawing/2014/main" id="{4B363E0D-D619-4A3C-82C7-026BE06089AB}"/>
              </a:ext>
            </a:extLst>
          </p:cNvPr>
          <p:cNvPicPr/>
          <p:nvPr/>
        </p:nvPicPr>
        <p:blipFill>
          <a:blip r:embed="rId3"/>
          <a:stretch>
            <a:fillRect/>
          </a:stretch>
        </p:blipFill>
        <p:spPr>
          <a:xfrm>
            <a:off x="4109013" y="2592728"/>
            <a:ext cx="2037144" cy="1666755"/>
          </a:xfrm>
          <a:prstGeom prst="rect">
            <a:avLst/>
          </a:prstGeom>
        </p:spPr>
      </p:pic>
      <p:sp>
        <p:nvSpPr>
          <p:cNvPr id="13" name="TextBox 12">
            <a:extLst>
              <a:ext uri="{FF2B5EF4-FFF2-40B4-BE49-F238E27FC236}">
                <a16:creationId xmlns:a16="http://schemas.microsoft.com/office/drawing/2014/main" id="{B1274024-DD37-4F1D-9C89-4583B1781E90}"/>
              </a:ext>
            </a:extLst>
          </p:cNvPr>
          <p:cNvSpPr txBox="1"/>
          <p:nvPr/>
        </p:nvSpPr>
        <p:spPr>
          <a:xfrm>
            <a:off x="461910" y="3684614"/>
            <a:ext cx="3703898" cy="600164"/>
          </a:xfrm>
          <a:prstGeom prst="rect">
            <a:avLst/>
          </a:prstGeom>
          <a:noFill/>
        </p:spPr>
        <p:txBody>
          <a:bodyPr wrap="square" rtlCol="0">
            <a:spAutoFit/>
          </a:bodyPr>
          <a:lstStyle/>
          <a:p>
            <a:r>
              <a:rPr lang="en-US" sz="1100" i="1" dirty="0">
                <a:latin typeface="Garamond" panose="02020404030301010803" pitchFamily="18" charset="0"/>
              </a:rPr>
              <a:t>Image above: artistic rendition of Mt. Mazama erupting.</a:t>
            </a:r>
          </a:p>
          <a:p>
            <a:r>
              <a:rPr lang="en-US" sz="1100" i="1" dirty="0">
                <a:latin typeface="Garamond" panose="02020404030301010803" pitchFamily="18" charset="0"/>
              </a:rPr>
              <a:t>Image below: Volcanic Hazard Zones of Mt. Mazama</a:t>
            </a:r>
          </a:p>
          <a:p>
            <a:r>
              <a:rPr lang="en-US" sz="1100" i="1" dirty="0">
                <a:latin typeface="Garamond" panose="02020404030301010803" pitchFamily="18" charset="0"/>
                <a:hlinkClick r:id="rId4"/>
              </a:rPr>
              <a:t>https://volcanoes.usgs.gov/volcanoes/crater_lake/geo_hist_mazama.html</a:t>
            </a:r>
            <a:r>
              <a:rPr lang="en-US" sz="1100" i="1" dirty="0">
                <a:latin typeface="Garamond" panose="02020404030301010803" pitchFamily="18" charset="0"/>
              </a:rPr>
              <a:t> </a:t>
            </a:r>
          </a:p>
        </p:txBody>
      </p:sp>
      <p:pic>
        <p:nvPicPr>
          <p:cNvPr id="14" name="Picture 13" descr="Image result for newberry volcano">
            <a:extLst>
              <a:ext uri="{FF2B5EF4-FFF2-40B4-BE49-F238E27FC236}">
                <a16:creationId xmlns:a16="http://schemas.microsoft.com/office/drawing/2014/main" id="{C3002964-C567-4C7F-87D2-1AB53DE9405D}"/>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74457" y="4948666"/>
            <a:ext cx="2146935" cy="1455420"/>
          </a:xfrm>
          <a:prstGeom prst="rect">
            <a:avLst/>
          </a:prstGeom>
          <a:noFill/>
          <a:ln>
            <a:noFill/>
          </a:ln>
        </p:spPr>
      </p:pic>
      <p:pic>
        <p:nvPicPr>
          <p:cNvPr id="1026" name="Picture 2" descr="https://s3.amazonaws.com/pnsn-cms-uploads/attachments/000/000/869/original/8854e4d61e6129e532367c1b66dd9e91">
            <a:extLst>
              <a:ext uri="{FF2B5EF4-FFF2-40B4-BE49-F238E27FC236}">
                <a16:creationId xmlns:a16="http://schemas.microsoft.com/office/drawing/2014/main" id="{6CA57B29-0432-4842-87A9-12A6DA1A13A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17219" y="6404086"/>
            <a:ext cx="2390983" cy="171316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85F5A3ED-AFE9-4BED-94D2-EE42BC417F79}"/>
              </a:ext>
            </a:extLst>
          </p:cNvPr>
          <p:cNvSpPr txBox="1"/>
          <p:nvPr/>
        </p:nvSpPr>
        <p:spPr>
          <a:xfrm>
            <a:off x="509284" y="7999991"/>
            <a:ext cx="5798917" cy="569387"/>
          </a:xfrm>
          <a:prstGeom prst="rect">
            <a:avLst/>
          </a:prstGeom>
          <a:noFill/>
        </p:spPr>
        <p:txBody>
          <a:bodyPr wrap="square" rtlCol="0">
            <a:spAutoFit/>
          </a:bodyPr>
          <a:lstStyle/>
          <a:p>
            <a:r>
              <a:rPr lang="en-US" sz="1100" i="1" dirty="0">
                <a:latin typeface="Garamond" panose="02020404030301010803" pitchFamily="18" charset="0"/>
              </a:rPr>
              <a:t>Image above: aerial view of the two caldera of the Newberry Volcano</a:t>
            </a:r>
          </a:p>
          <a:p>
            <a:r>
              <a:rPr lang="en-US" sz="1100" i="1" dirty="0">
                <a:latin typeface="Garamond" panose="02020404030301010803" pitchFamily="18" charset="0"/>
              </a:rPr>
              <a:t>Image below: Diagram of </a:t>
            </a:r>
            <a:r>
              <a:rPr lang="en-US" sz="1100" i="1" dirty="0">
                <a:latin typeface="Garamond" panose="02020404030301010803" pitchFamily="18" charset="0"/>
              </a:rPr>
              <a:t>subductive</a:t>
            </a:r>
            <a:r>
              <a:rPr lang="en-US" sz="1100" i="1" dirty="0">
                <a:latin typeface="Garamond" panose="02020404030301010803" pitchFamily="18" charset="0"/>
              </a:rPr>
              <a:t> action, forming the Cascades Volcanic Arc</a:t>
            </a:r>
          </a:p>
          <a:p>
            <a:r>
              <a:rPr lang="en-US" sz="900" i="1" dirty="0">
                <a:latin typeface="Garamond" panose="02020404030301010803" pitchFamily="18" charset="0"/>
                <a:hlinkClick r:id="rId7"/>
              </a:rPr>
              <a:t>https://www.fs.usda.gov/recarea/deschutes/recarea/?recid=66159</a:t>
            </a:r>
            <a:r>
              <a:rPr lang="en-US" sz="900" i="1" dirty="0">
                <a:latin typeface="Garamond" panose="02020404030301010803" pitchFamily="18" charset="0"/>
              </a:rPr>
              <a:t>; </a:t>
            </a:r>
            <a:r>
              <a:rPr lang="en-US" sz="900" i="1" dirty="0">
                <a:latin typeface="Garamond" panose="02020404030301010803" pitchFamily="18" charset="0"/>
                <a:hlinkClick r:id="rId8"/>
              </a:rPr>
              <a:t>https://volcanoes.usgs.gov/volcanoes/newberry/monitoring_earthquakes.html</a:t>
            </a:r>
            <a:r>
              <a:rPr lang="en-US" sz="900" i="1" dirty="0">
                <a:latin typeface="Garamond" panose="02020404030301010803" pitchFamily="18" charset="0"/>
              </a:rPr>
              <a:t>  </a:t>
            </a:r>
          </a:p>
        </p:txBody>
      </p:sp>
    </p:spTree>
    <p:extLst>
      <p:ext uri="{BB962C8B-B14F-4D97-AF65-F5344CB8AC3E}">
        <p14:creationId xmlns:p14="http://schemas.microsoft.com/office/powerpoint/2010/main" val="18075693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89D8B78-190F-4D16-B849-C1F9D3A9F722}"/>
              </a:ext>
            </a:extLst>
          </p:cNvPr>
          <p:cNvSpPr txBox="1"/>
          <p:nvPr/>
        </p:nvSpPr>
        <p:spPr>
          <a:xfrm>
            <a:off x="509287" y="532435"/>
            <a:ext cx="2832196" cy="3847207"/>
          </a:xfrm>
          <a:prstGeom prst="rect">
            <a:avLst/>
          </a:prstGeom>
          <a:noFill/>
        </p:spPr>
        <p:txBody>
          <a:bodyPr wrap="square" rtlCol="0">
            <a:spAutoFit/>
          </a:bodyPr>
          <a:lstStyle/>
          <a:p>
            <a:r>
              <a:rPr lang="en-US" sz="1600" b="1" dirty="0">
                <a:latin typeface="Garamond" panose="02020404030301010803" pitchFamily="18" charset="0"/>
              </a:rPr>
              <a:t>Volcano Name: Three Sisters </a:t>
            </a:r>
          </a:p>
          <a:p>
            <a:r>
              <a:rPr lang="en-US" sz="1200" b="1" dirty="0">
                <a:latin typeface="Garamond" panose="02020404030301010803" pitchFamily="18" charset="0"/>
              </a:rPr>
              <a:t>Classification: </a:t>
            </a:r>
            <a:r>
              <a:rPr lang="en-US" sz="1200" dirty="0">
                <a:latin typeface="Garamond" panose="02020404030301010803" pitchFamily="18" charset="0"/>
              </a:rPr>
              <a:t>Shield (North Sister), cone (Middle Sister), stratovolcano (South Sister)</a:t>
            </a:r>
          </a:p>
          <a:p>
            <a:r>
              <a:rPr lang="en-US" sz="1200" b="1" dirty="0">
                <a:latin typeface="Garamond" panose="02020404030301010803" pitchFamily="18" charset="0"/>
              </a:rPr>
              <a:t>Formation: </a:t>
            </a:r>
            <a:r>
              <a:rPr lang="en-US" sz="1200" dirty="0">
                <a:latin typeface="Garamond" panose="02020404030301010803" pitchFamily="18" charset="0"/>
              </a:rPr>
              <a:t>Subduction of the Juan de Fuca and </a:t>
            </a:r>
            <a:r>
              <a:rPr lang="en-US" sz="1200" dirty="0">
                <a:latin typeface="Garamond" panose="02020404030301010803" pitchFamily="18" charset="0"/>
              </a:rPr>
              <a:t>Gorda</a:t>
            </a:r>
            <a:r>
              <a:rPr lang="en-US" sz="1200" dirty="0">
                <a:latin typeface="Garamond" panose="02020404030301010803" pitchFamily="18" charset="0"/>
              </a:rPr>
              <a:t> tectonic plates under the continental North American tectonic plate</a:t>
            </a:r>
            <a:endParaRPr lang="en-US" sz="1200" b="1" dirty="0">
              <a:latin typeface="Garamond" panose="02020404030301010803" pitchFamily="18" charset="0"/>
            </a:endParaRPr>
          </a:p>
          <a:p>
            <a:r>
              <a:rPr lang="en-US" sz="1200" b="1" dirty="0">
                <a:latin typeface="Garamond" panose="02020404030301010803" pitchFamily="18" charset="0"/>
                <a:ea typeface="Cambria" panose="02040503050406030204" pitchFamily="18" charset="0"/>
              </a:rPr>
              <a:t>History/Description: </a:t>
            </a:r>
            <a:r>
              <a:rPr lang="en-US" sz="1200" dirty="0">
                <a:latin typeface="Garamond" panose="02020404030301010803" pitchFamily="18" charset="0"/>
              </a:rPr>
              <a:t>North Sister is the oldest of the three sisters and is composed of older eruptive product and is considered extinct. Middle Sister is the smallest and has not been well-studied. Middle Sister lost its east side due to glacial erosion. This Sister is considered extinct. South Sister is the youngest (50,000 years old) and tallest of the three. South Sister las erupted 2,000 years ago, at which time a small caldera at the summit was formed, creating the highest lake in Oregon. Each of the Three Sisters formed at different times by different types of magma.</a:t>
            </a:r>
            <a:endParaRPr lang="en-US" sz="1200" b="1" dirty="0">
              <a:latin typeface="Garamond" panose="02020404030301010803" pitchFamily="18" charset="0"/>
            </a:endParaRPr>
          </a:p>
        </p:txBody>
      </p:sp>
      <p:sp>
        <p:nvSpPr>
          <p:cNvPr id="6" name="TextBox 5">
            <a:extLst>
              <a:ext uri="{FF2B5EF4-FFF2-40B4-BE49-F238E27FC236}">
                <a16:creationId xmlns:a16="http://schemas.microsoft.com/office/drawing/2014/main" id="{D0F644FA-F7F7-4520-9EB8-BDB853BD86D5}"/>
              </a:ext>
            </a:extLst>
          </p:cNvPr>
          <p:cNvSpPr txBox="1"/>
          <p:nvPr/>
        </p:nvSpPr>
        <p:spPr>
          <a:xfrm>
            <a:off x="509285" y="4815738"/>
            <a:ext cx="3764585" cy="3394812"/>
          </a:xfrm>
          <a:prstGeom prst="rect">
            <a:avLst/>
          </a:prstGeom>
          <a:noFill/>
        </p:spPr>
        <p:txBody>
          <a:bodyPr wrap="square" rtlCol="0">
            <a:spAutoFit/>
          </a:bodyPr>
          <a:lstStyle/>
          <a:p>
            <a:r>
              <a:rPr lang="en-US" b="1" dirty="0">
                <a:latin typeface="Garamond" panose="02020404030301010803" pitchFamily="18" charset="0"/>
              </a:rPr>
              <a:t>Volcano Name: Mount Rainier  </a:t>
            </a:r>
          </a:p>
          <a:p>
            <a:r>
              <a:rPr lang="en-US" sz="1200" b="1" dirty="0">
                <a:latin typeface="Garamond" panose="02020404030301010803" pitchFamily="18" charset="0"/>
              </a:rPr>
              <a:t>Classification: </a:t>
            </a:r>
            <a:r>
              <a:rPr lang="en-US" sz="1200" dirty="0">
                <a:latin typeface="Garamond" panose="02020404030301010803" pitchFamily="18" charset="0"/>
              </a:rPr>
              <a:t>Stratovolcano</a:t>
            </a:r>
          </a:p>
          <a:p>
            <a:r>
              <a:rPr lang="en-US" sz="1200" b="1" dirty="0">
                <a:latin typeface="Garamond" panose="02020404030301010803" pitchFamily="18" charset="0"/>
              </a:rPr>
              <a:t>Formation: </a:t>
            </a:r>
            <a:r>
              <a:rPr lang="en-US" sz="1200" dirty="0">
                <a:latin typeface="Garamond" panose="02020404030301010803" pitchFamily="18" charset="0"/>
              </a:rPr>
              <a:t>Subduction of the Juan de Fuca plate off the western coast of North America. </a:t>
            </a:r>
          </a:p>
          <a:p>
            <a:r>
              <a:rPr lang="en-US" sz="1200" b="1" dirty="0">
                <a:latin typeface="Garamond" panose="02020404030301010803" pitchFamily="18" charset="0"/>
                <a:ea typeface="Cambria" panose="02040503050406030204" pitchFamily="18" charset="0"/>
              </a:rPr>
              <a:t>History/Description: </a:t>
            </a:r>
            <a:r>
              <a:rPr lang="en-US" sz="1200" dirty="0">
                <a:latin typeface="Garamond" panose="02020404030301010803" pitchFamily="18" charset="0"/>
                <a:ea typeface="Cambria" panose="02040503050406030204" pitchFamily="18" charset="0"/>
              </a:rPr>
              <a:t>Mount Rainier is considered to be active and is the highest peak in the Cascade Range (14,410 ft). About 500,000 years ago, Mount Rainier began to grow on top of the remains of an ancestral volcano. </a:t>
            </a:r>
            <a:r>
              <a:rPr lang="en-US" sz="1200" dirty="0">
                <a:latin typeface="Garamond" panose="02020404030301010803" pitchFamily="18" charset="0"/>
              </a:rPr>
              <a:t>Since the last ice age, several dozen explosive eruptions spread tephra (ash and pumice) across parts of Washington. The last magma eruption was 1,000 years ago. About 40 million years ago, much of what is now western Washington lay beneath the sea, and widespread volcanism began due to the process of subduction off the margin of North America. Scientist collect real-time seismic and deformation (changes to the surface of the volcano that occur due to magma movement under the surface) measurements.</a:t>
            </a:r>
            <a:endParaRPr lang="en-US" sz="1200" b="1" dirty="0">
              <a:latin typeface="Garamond" panose="02020404030301010803" pitchFamily="18" charset="0"/>
            </a:endParaRPr>
          </a:p>
        </p:txBody>
      </p:sp>
      <p:sp>
        <p:nvSpPr>
          <p:cNvPr id="7" name="Rectangle 6">
            <a:extLst>
              <a:ext uri="{FF2B5EF4-FFF2-40B4-BE49-F238E27FC236}">
                <a16:creationId xmlns:a16="http://schemas.microsoft.com/office/drawing/2014/main" id="{35718B71-73B4-4C66-91A8-56CD1499F3EB}"/>
              </a:ext>
            </a:extLst>
          </p:cNvPr>
          <p:cNvSpPr/>
          <p:nvPr/>
        </p:nvSpPr>
        <p:spPr>
          <a:xfrm>
            <a:off x="509286" y="532435"/>
            <a:ext cx="5798917" cy="38301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41B37FA-D56F-42B2-A6E4-4CB281B8C790}"/>
              </a:ext>
            </a:extLst>
          </p:cNvPr>
          <p:cNvSpPr/>
          <p:nvPr/>
        </p:nvSpPr>
        <p:spPr>
          <a:xfrm>
            <a:off x="509285" y="4791918"/>
            <a:ext cx="5798917" cy="38301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9D94EB23-A2E4-45C8-AEEE-A4CE9A040613}"/>
              </a:ext>
            </a:extLst>
          </p:cNvPr>
          <p:cNvPicPr>
            <a:picLocks noChangeAspect="1"/>
          </p:cNvPicPr>
          <p:nvPr/>
        </p:nvPicPr>
        <p:blipFill rotWithShape="1">
          <a:blip r:embed="rId2"/>
          <a:srcRect l="13644" t="11344" r="6047" b="27881"/>
          <a:stretch/>
        </p:blipFill>
        <p:spPr>
          <a:xfrm>
            <a:off x="3299172" y="1285875"/>
            <a:ext cx="2963825" cy="1682171"/>
          </a:xfrm>
          <a:prstGeom prst="rect">
            <a:avLst/>
          </a:prstGeom>
          <a:ln w="12700">
            <a:solidFill>
              <a:schemeClr val="tx1"/>
            </a:solidFill>
          </a:ln>
        </p:spPr>
      </p:pic>
      <p:sp>
        <p:nvSpPr>
          <p:cNvPr id="11" name="TextBox 10">
            <a:extLst>
              <a:ext uri="{FF2B5EF4-FFF2-40B4-BE49-F238E27FC236}">
                <a16:creationId xmlns:a16="http://schemas.microsoft.com/office/drawing/2014/main" id="{911F85EE-1BC5-4C54-A5FA-8875E914FE1A}"/>
              </a:ext>
            </a:extLst>
          </p:cNvPr>
          <p:cNvSpPr txBox="1"/>
          <p:nvPr/>
        </p:nvSpPr>
        <p:spPr>
          <a:xfrm>
            <a:off x="3256861" y="3383750"/>
            <a:ext cx="2963825" cy="954107"/>
          </a:xfrm>
          <a:prstGeom prst="rect">
            <a:avLst/>
          </a:prstGeom>
          <a:noFill/>
        </p:spPr>
        <p:txBody>
          <a:bodyPr wrap="square" rtlCol="0">
            <a:spAutoFit/>
          </a:bodyPr>
          <a:lstStyle/>
          <a:p>
            <a:r>
              <a:rPr lang="en-US" sz="1100" i="1" dirty="0">
                <a:latin typeface="Garamond" panose="02020404030301010803" pitchFamily="18" charset="0"/>
              </a:rPr>
              <a:t>Image: The Three Sisters labeled.</a:t>
            </a:r>
          </a:p>
          <a:p>
            <a:r>
              <a:rPr lang="en-US" sz="1100" i="1" dirty="0">
                <a:latin typeface="Garamond" panose="02020404030301010803" pitchFamily="18" charset="0"/>
                <a:hlinkClick r:id="rId3"/>
              </a:rPr>
              <a:t>https://www.volcanocafe.org/the-volcanoes-of-the-three-sisters-area-oregon/</a:t>
            </a:r>
            <a:r>
              <a:rPr lang="en-US" sz="1100" i="1" dirty="0">
                <a:latin typeface="Garamond" panose="02020404030301010803" pitchFamily="18" charset="0"/>
              </a:rPr>
              <a:t> </a:t>
            </a:r>
          </a:p>
          <a:p>
            <a:r>
              <a:rPr lang="en-US" sz="1100" i="1" dirty="0">
                <a:latin typeface="Garamond" panose="02020404030301010803" pitchFamily="18" charset="0"/>
                <a:hlinkClick r:id="rId4"/>
              </a:rPr>
              <a:t>https://volcanoes.usgs.gov/volcanoes/three_sisters/geo_hist_south_sister.html</a:t>
            </a:r>
            <a:r>
              <a:rPr lang="en-US" sz="1100" i="1" dirty="0">
                <a:latin typeface="Garamond" panose="02020404030301010803" pitchFamily="18" charset="0"/>
              </a:rPr>
              <a:t> </a:t>
            </a:r>
          </a:p>
        </p:txBody>
      </p:sp>
      <p:pic>
        <p:nvPicPr>
          <p:cNvPr id="3" name="Picture 2">
            <a:extLst>
              <a:ext uri="{FF2B5EF4-FFF2-40B4-BE49-F238E27FC236}">
                <a16:creationId xmlns:a16="http://schemas.microsoft.com/office/drawing/2014/main" id="{840DA5C8-DEC3-43A8-ADBF-001314828D61}"/>
              </a:ext>
            </a:extLst>
          </p:cNvPr>
          <p:cNvPicPr>
            <a:picLocks noChangeAspect="1"/>
          </p:cNvPicPr>
          <p:nvPr/>
        </p:nvPicPr>
        <p:blipFill>
          <a:blip r:embed="rId5"/>
          <a:stretch>
            <a:fillRect/>
          </a:stretch>
        </p:blipFill>
        <p:spPr>
          <a:xfrm>
            <a:off x="4273870" y="4835792"/>
            <a:ext cx="1990927" cy="1249307"/>
          </a:xfrm>
          <a:prstGeom prst="rect">
            <a:avLst/>
          </a:prstGeom>
        </p:spPr>
      </p:pic>
      <p:pic>
        <p:nvPicPr>
          <p:cNvPr id="12" name="Picture 11" descr="Mount Rainier, Washington with flowers from Paradise, Mount Rainier National Park.&#10; (Click image to view full size.)">
            <a:extLst>
              <a:ext uri="{FF2B5EF4-FFF2-40B4-BE49-F238E27FC236}">
                <a16:creationId xmlns:a16="http://schemas.microsoft.com/office/drawing/2014/main" id="{76DC0491-950E-4EE3-B415-3436E4028B8B}"/>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96306" y="6248400"/>
            <a:ext cx="2068491" cy="1609725"/>
          </a:xfrm>
          <a:prstGeom prst="rect">
            <a:avLst/>
          </a:prstGeom>
          <a:noFill/>
          <a:ln>
            <a:noFill/>
          </a:ln>
        </p:spPr>
      </p:pic>
      <p:sp>
        <p:nvSpPr>
          <p:cNvPr id="13" name="TextBox 12">
            <a:extLst>
              <a:ext uri="{FF2B5EF4-FFF2-40B4-BE49-F238E27FC236}">
                <a16:creationId xmlns:a16="http://schemas.microsoft.com/office/drawing/2014/main" id="{E1A8EF11-2B82-4DEC-8A84-DF726AE83318}"/>
              </a:ext>
            </a:extLst>
          </p:cNvPr>
          <p:cNvSpPr txBox="1"/>
          <p:nvPr/>
        </p:nvSpPr>
        <p:spPr>
          <a:xfrm>
            <a:off x="3609975" y="7970319"/>
            <a:ext cx="3826195" cy="600164"/>
          </a:xfrm>
          <a:prstGeom prst="rect">
            <a:avLst/>
          </a:prstGeom>
          <a:noFill/>
        </p:spPr>
        <p:txBody>
          <a:bodyPr wrap="square" rtlCol="0">
            <a:spAutoFit/>
          </a:bodyPr>
          <a:lstStyle/>
          <a:p>
            <a:r>
              <a:rPr lang="en-US" sz="1100" i="1" dirty="0">
                <a:latin typeface="Garamond" panose="02020404030301010803" pitchFamily="18" charset="0"/>
              </a:rPr>
              <a:t>Image top: Seismic monitoring station on Mt. Rainier.</a:t>
            </a:r>
          </a:p>
          <a:p>
            <a:r>
              <a:rPr lang="en-US" sz="1100" i="1" dirty="0">
                <a:latin typeface="Garamond" panose="02020404030301010803" pitchFamily="18" charset="0"/>
              </a:rPr>
              <a:t>Image bottom: Mt. Rainier</a:t>
            </a:r>
          </a:p>
          <a:p>
            <a:r>
              <a:rPr lang="en-US" sz="1100" i="1" dirty="0">
                <a:latin typeface="Garamond" panose="02020404030301010803" pitchFamily="18" charset="0"/>
                <a:hlinkClick r:id="rId7"/>
              </a:rPr>
              <a:t>https://volcanoes.usgs.gov/volcanoes/mount_rainier/</a:t>
            </a:r>
            <a:r>
              <a:rPr lang="en-US" sz="1100" i="1" dirty="0">
                <a:latin typeface="Garamond" panose="02020404030301010803" pitchFamily="18" charset="0"/>
              </a:rPr>
              <a:t> </a:t>
            </a:r>
          </a:p>
        </p:txBody>
      </p:sp>
    </p:spTree>
    <p:extLst>
      <p:ext uri="{BB962C8B-B14F-4D97-AF65-F5344CB8AC3E}">
        <p14:creationId xmlns:p14="http://schemas.microsoft.com/office/powerpoint/2010/main" val="33483286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89D8B78-190F-4D16-B849-C1F9D3A9F722}"/>
              </a:ext>
            </a:extLst>
          </p:cNvPr>
          <p:cNvSpPr txBox="1"/>
          <p:nvPr/>
        </p:nvSpPr>
        <p:spPr>
          <a:xfrm>
            <a:off x="509285" y="216939"/>
            <a:ext cx="3093953" cy="3847207"/>
          </a:xfrm>
          <a:prstGeom prst="rect">
            <a:avLst/>
          </a:prstGeom>
          <a:noFill/>
        </p:spPr>
        <p:txBody>
          <a:bodyPr wrap="square" rtlCol="0">
            <a:spAutoFit/>
          </a:bodyPr>
          <a:lstStyle/>
          <a:p>
            <a:r>
              <a:rPr lang="en-US" sz="1600" b="1" dirty="0">
                <a:latin typeface="Garamond" panose="02020404030301010803" pitchFamily="18" charset="0"/>
              </a:rPr>
              <a:t>Volcano Name: Mount Hood  </a:t>
            </a:r>
          </a:p>
          <a:p>
            <a:r>
              <a:rPr lang="en-US" sz="1200" b="1" dirty="0">
                <a:latin typeface="Garamond" panose="02020404030301010803" pitchFamily="18" charset="0"/>
              </a:rPr>
              <a:t>Classification: </a:t>
            </a:r>
            <a:r>
              <a:rPr lang="en-US" sz="1200" dirty="0">
                <a:latin typeface="Garamond" panose="02020404030301010803" pitchFamily="18" charset="0"/>
              </a:rPr>
              <a:t>Stratovolcano</a:t>
            </a:r>
          </a:p>
          <a:p>
            <a:r>
              <a:rPr lang="en-US" sz="1200" b="1" dirty="0">
                <a:latin typeface="Garamond" panose="02020404030301010803" pitchFamily="18" charset="0"/>
              </a:rPr>
              <a:t>Formation: </a:t>
            </a:r>
            <a:r>
              <a:rPr lang="en-US" sz="1200" dirty="0">
                <a:latin typeface="Garamond" panose="02020404030301010803" pitchFamily="18" charset="0"/>
              </a:rPr>
              <a:t>Subduction of the Juan de Fuca plate off the western coast of North America. </a:t>
            </a:r>
          </a:p>
          <a:p>
            <a:r>
              <a:rPr lang="en-US" sz="1200" b="1" dirty="0">
                <a:latin typeface="Garamond" panose="02020404030301010803" pitchFamily="18" charset="0"/>
                <a:ea typeface="Cambria" panose="02040503050406030204" pitchFamily="18" charset="0"/>
              </a:rPr>
              <a:t>History/Description: </a:t>
            </a:r>
            <a:r>
              <a:rPr lang="en-US" sz="1200" dirty="0">
                <a:latin typeface="Garamond" panose="02020404030301010803" pitchFamily="18" charset="0"/>
                <a:ea typeface="Cambria" panose="02040503050406030204" pitchFamily="18" charset="0"/>
              </a:rPr>
              <a:t>Mount Hood is Oregon’s highest peak and has erupted periodically for about 500,000 years. During recent eruptive periods within the last 1,500 years, growing lava domes high on the southwest side of the mountain have collapsed repeatedly. In the early 1800’s the Lewis and Clark Expedition documented descriptions of the valley below Mount Hood, giving historians insight into changes in volcanic deposit in the valley rivers over time. A recent risk assessment study of Mount Hood and showed that new lahars (mudflow or debris down the slopes of a volcano) could cause billions of dollars in damage to property and affect the lives of thousands of residents.</a:t>
            </a:r>
            <a:endParaRPr lang="en-US" sz="1200" b="1" dirty="0">
              <a:latin typeface="Garamond" panose="02020404030301010803" pitchFamily="18" charset="0"/>
            </a:endParaRPr>
          </a:p>
        </p:txBody>
      </p:sp>
      <p:sp>
        <p:nvSpPr>
          <p:cNvPr id="6" name="TextBox 5">
            <a:extLst>
              <a:ext uri="{FF2B5EF4-FFF2-40B4-BE49-F238E27FC236}">
                <a16:creationId xmlns:a16="http://schemas.microsoft.com/office/drawing/2014/main" id="{D0F644FA-F7F7-4520-9EB8-BDB853BD86D5}"/>
              </a:ext>
            </a:extLst>
          </p:cNvPr>
          <p:cNvSpPr txBox="1"/>
          <p:nvPr/>
        </p:nvSpPr>
        <p:spPr>
          <a:xfrm>
            <a:off x="459545" y="4970334"/>
            <a:ext cx="3012279" cy="3970318"/>
          </a:xfrm>
          <a:prstGeom prst="rect">
            <a:avLst/>
          </a:prstGeom>
          <a:noFill/>
        </p:spPr>
        <p:txBody>
          <a:bodyPr wrap="square" rtlCol="0">
            <a:spAutoFit/>
          </a:bodyPr>
          <a:lstStyle/>
          <a:p>
            <a:r>
              <a:rPr lang="en-US" sz="1200" b="1" dirty="0">
                <a:latin typeface="Garamond" panose="02020404030301010803" pitchFamily="18" charset="0"/>
              </a:rPr>
              <a:t>Classification: </a:t>
            </a:r>
            <a:r>
              <a:rPr lang="en-US" sz="1200" dirty="0">
                <a:latin typeface="Garamond" panose="02020404030301010803" pitchFamily="18" charset="0"/>
              </a:rPr>
              <a:t>Stratovolcano</a:t>
            </a:r>
          </a:p>
          <a:p>
            <a:r>
              <a:rPr lang="en-US" sz="1200" b="1" dirty="0">
                <a:latin typeface="Garamond" panose="02020404030301010803" pitchFamily="18" charset="0"/>
              </a:rPr>
              <a:t>Formation: </a:t>
            </a:r>
            <a:r>
              <a:rPr lang="en-US" sz="1200" dirty="0">
                <a:latin typeface="Garamond" panose="02020404030301010803" pitchFamily="18" charset="0"/>
              </a:rPr>
              <a:t>Subduction of the Juan de Fuca plate off the western coast of North America. </a:t>
            </a:r>
          </a:p>
          <a:p>
            <a:r>
              <a:rPr lang="en-US" sz="1200" b="1" dirty="0">
                <a:latin typeface="Garamond" panose="02020404030301010803" pitchFamily="18" charset="0"/>
                <a:ea typeface="Cambria" panose="02040503050406030204" pitchFamily="18" charset="0"/>
              </a:rPr>
              <a:t>History/Description: </a:t>
            </a:r>
            <a:r>
              <a:rPr lang="en-US" sz="1200" dirty="0">
                <a:latin typeface="Garamond" panose="02020404030301010803" pitchFamily="18" charset="0"/>
                <a:ea typeface="Cambria" panose="02040503050406030204" pitchFamily="18" charset="0"/>
              </a:rPr>
              <a:t>Mount Saint Helens, located in Washington State, is the most active volcano in the Cascade Range. Before the 1980 eruption, Mt. St. Helens had a conical shape. At the time of the 1980 eruption, the upper 1,300 ft of the summit was removed by a huge avalanche, leaving a horseshoe-shaped caldera now partially filled by a lava dome and glacier. It is primarily an explosive volcano with a complex magma system. Mount St. Helens was formed during four eruptive stages beginning about 275,000 years ago. Scientists have been monitoring subtle inflations of the ground surface and minor earthquake activity in recent years. Careful analysis of these two lines of evidence now gives us confidence to say that the magma reservoir beneath Mount St. Helens has been slowly re-pressurizing since 2008. </a:t>
            </a:r>
            <a:endParaRPr lang="en-US" sz="1200" b="1" dirty="0">
              <a:latin typeface="Garamond" panose="02020404030301010803" pitchFamily="18" charset="0"/>
            </a:endParaRPr>
          </a:p>
        </p:txBody>
      </p:sp>
      <p:sp>
        <p:nvSpPr>
          <p:cNvPr id="7" name="Rectangle 6">
            <a:extLst>
              <a:ext uri="{FF2B5EF4-FFF2-40B4-BE49-F238E27FC236}">
                <a16:creationId xmlns:a16="http://schemas.microsoft.com/office/drawing/2014/main" id="{35718B71-73B4-4C66-91A8-56CD1499F3EB}"/>
              </a:ext>
            </a:extLst>
          </p:cNvPr>
          <p:cNvSpPr/>
          <p:nvPr/>
        </p:nvSpPr>
        <p:spPr>
          <a:xfrm>
            <a:off x="368200" y="219613"/>
            <a:ext cx="6225106" cy="38301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41B37FA-D56F-42B2-A6E4-4CB281B8C790}"/>
              </a:ext>
            </a:extLst>
          </p:cNvPr>
          <p:cNvSpPr/>
          <p:nvPr/>
        </p:nvSpPr>
        <p:spPr>
          <a:xfrm>
            <a:off x="368200" y="4259179"/>
            <a:ext cx="6225106" cy="47133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0612F982-A10E-4C11-9584-354C182EAFAC}"/>
              </a:ext>
            </a:extLst>
          </p:cNvPr>
          <p:cNvSpPr txBox="1"/>
          <p:nvPr/>
        </p:nvSpPr>
        <p:spPr>
          <a:xfrm>
            <a:off x="3086101" y="3064732"/>
            <a:ext cx="3222102" cy="938719"/>
          </a:xfrm>
          <a:prstGeom prst="rect">
            <a:avLst/>
          </a:prstGeom>
          <a:noFill/>
        </p:spPr>
        <p:txBody>
          <a:bodyPr wrap="square" rtlCol="0">
            <a:spAutoFit/>
          </a:bodyPr>
          <a:lstStyle/>
          <a:p>
            <a:r>
              <a:rPr lang="en-US" sz="1100" i="1" dirty="0">
                <a:latin typeface="Garamond" panose="02020404030301010803" pitchFamily="18" charset="0"/>
              </a:rPr>
              <a:t>Image top: Mount Hood and Lost Lake</a:t>
            </a:r>
          </a:p>
          <a:p>
            <a:r>
              <a:rPr lang="en-US" sz="1100" i="1" dirty="0">
                <a:latin typeface="Garamond" panose="02020404030301010803" pitchFamily="18" charset="0"/>
              </a:rPr>
              <a:t>Image bottom: Road damage caused by lahars in 1980</a:t>
            </a:r>
          </a:p>
          <a:p>
            <a:r>
              <a:rPr lang="en-US" sz="1100" i="1" dirty="0">
                <a:latin typeface="Garamond" panose="02020404030301010803" pitchFamily="18" charset="0"/>
                <a:hlinkClick r:id="rId2"/>
              </a:rPr>
              <a:t>https://volcanoes.usgs.gov/volcanoes/mount_hood/</a:t>
            </a:r>
            <a:endParaRPr lang="en-US" sz="1100" i="1" dirty="0">
              <a:latin typeface="Garamond" panose="02020404030301010803" pitchFamily="18" charset="0"/>
            </a:endParaRPr>
          </a:p>
          <a:p>
            <a:r>
              <a:rPr lang="en-US" sz="1100" i="1" dirty="0">
                <a:latin typeface="Garamond" panose="02020404030301010803" pitchFamily="18" charset="0"/>
                <a:hlinkClick r:id="rId3"/>
              </a:rPr>
              <a:t>https://en.wikipedia.org/wiki/File:Hood85_mount_hood_and_lost_lake_ca1985.jpg</a:t>
            </a:r>
            <a:r>
              <a:rPr lang="en-US" sz="1100" i="1" dirty="0">
                <a:latin typeface="Garamond" panose="02020404030301010803" pitchFamily="18" charset="0"/>
              </a:rPr>
              <a:t>  </a:t>
            </a:r>
          </a:p>
        </p:txBody>
      </p:sp>
      <p:pic>
        <p:nvPicPr>
          <p:cNvPr id="2050" name="Picture 2" descr="Image result for mount hood">
            <a:extLst>
              <a:ext uri="{FF2B5EF4-FFF2-40B4-BE49-F238E27FC236}">
                <a16:creationId xmlns:a16="http://schemas.microsoft.com/office/drawing/2014/main" id="{06734830-123F-4A79-8AED-84D1E10FAE60}"/>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882116" y="239148"/>
            <a:ext cx="1994809" cy="130770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ED90CE6-0F79-4DCC-86D9-D67E82CFD7E0}"/>
              </a:ext>
            </a:extLst>
          </p:cNvPr>
          <p:cNvPicPr>
            <a:picLocks noChangeAspect="1"/>
          </p:cNvPicPr>
          <p:nvPr/>
        </p:nvPicPr>
        <p:blipFill>
          <a:blip r:embed="rId5"/>
          <a:stretch>
            <a:fillRect/>
          </a:stretch>
        </p:blipFill>
        <p:spPr>
          <a:xfrm>
            <a:off x="3882116" y="1592650"/>
            <a:ext cx="1994809" cy="1426288"/>
          </a:xfrm>
          <a:prstGeom prst="rect">
            <a:avLst/>
          </a:prstGeom>
        </p:spPr>
      </p:pic>
      <p:pic>
        <p:nvPicPr>
          <p:cNvPr id="10" name="Picture 9">
            <a:extLst>
              <a:ext uri="{FF2B5EF4-FFF2-40B4-BE49-F238E27FC236}">
                <a16:creationId xmlns:a16="http://schemas.microsoft.com/office/drawing/2014/main" id="{82E3EB3C-AE82-4EFD-B10C-A499B7D15E59}"/>
              </a:ext>
            </a:extLst>
          </p:cNvPr>
          <p:cNvPicPr/>
          <p:nvPr/>
        </p:nvPicPr>
        <p:blipFill rotWithShape="1">
          <a:blip r:embed="rId6"/>
          <a:srcRect t="76" b="46411"/>
          <a:stretch/>
        </p:blipFill>
        <p:spPr>
          <a:xfrm>
            <a:off x="4083613" y="4396943"/>
            <a:ext cx="2314842" cy="948423"/>
          </a:xfrm>
          <a:prstGeom prst="rect">
            <a:avLst/>
          </a:prstGeom>
        </p:spPr>
      </p:pic>
      <p:sp>
        <p:nvSpPr>
          <p:cNvPr id="11" name="TextBox 10">
            <a:extLst>
              <a:ext uri="{FF2B5EF4-FFF2-40B4-BE49-F238E27FC236}">
                <a16:creationId xmlns:a16="http://schemas.microsoft.com/office/drawing/2014/main" id="{4A7F220E-2D90-41ED-95BD-C394FA74727B}"/>
              </a:ext>
            </a:extLst>
          </p:cNvPr>
          <p:cNvSpPr txBox="1"/>
          <p:nvPr/>
        </p:nvSpPr>
        <p:spPr>
          <a:xfrm>
            <a:off x="3471824" y="8033831"/>
            <a:ext cx="3259555" cy="938719"/>
          </a:xfrm>
          <a:prstGeom prst="rect">
            <a:avLst/>
          </a:prstGeom>
          <a:noFill/>
        </p:spPr>
        <p:txBody>
          <a:bodyPr wrap="square" rtlCol="0">
            <a:spAutoFit/>
          </a:bodyPr>
          <a:lstStyle/>
          <a:p>
            <a:r>
              <a:rPr lang="en-US" sz="1100" i="1" dirty="0">
                <a:latin typeface="Garamond" panose="02020404030301010803" pitchFamily="18" charset="0"/>
              </a:rPr>
              <a:t>Image top: Map of Mt. St. Helens with annotation of pre-1980 topography.</a:t>
            </a:r>
          </a:p>
          <a:p>
            <a:r>
              <a:rPr lang="en-US" sz="1100" i="1" dirty="0">
                <a:latin typeface="Garamond" panose="02020404030301010803" pitchFamily="18" charset="0"/>
              </a:rPr>
              <a:t>Image bottom: Location of magma formation, accumulation and storage beneath Mt. St. Helens</a:t>
            </a:r>
          </a:p>
          <a:p>
            <a:r>
              <a:rPr lang="en-US" sz="1100" i="1" dirty="0">
                <a:latin typeface="Garamond" panose="02020404030301010803" pitchFamily="18" charset="0"/>
                <a:hlinkClick r:id="rId7"/>
              </a:rPr>
              <a:t>https://volcanoes.usgs.gov/volcanoes/st_helens/</a:t>
            </a:r>
            <a:r>
              <a:rPr lang="en-US" sz="1100" i="1" dirty="0">
                <a:latin typeface="Garamond" panose="02020404030301010803" pitchFamily="18" charset="0"/>
              </a:rPr>
              <a:t> </a:t>
            </a:r>
          </a:p>
        </p:txBody>
      </p:sp>
      <p:pic>
        <p:nvPicPr>
          <p:cNvPr id="2052" name="Picture 4" descr="Location of magma formation, accumulation, and storage beneath Mount St. Helens (locations are inferred from scientific data). &#10; (Click image to view full size.)">
            <a:extLst>
              <a:ext uri="{FF2B5EF4-FFF2-40B4-BE49-F238E27FC236}">
                <a16:creationId xmlns:a16="http://schemas.microsoft.com/office/drawing/2014/main" id="{ADC1FC1B-D13E-41BB-9808-E7B27A919F1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59939" y="5554801"/>
            <a:ext cx="1643741" cy="243273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A0B56A5-D962-4168-96DB-854820C6636D}"/>
              </a:ext>
            </a:extLst>
          </p:cNvPr>
          <p:cNvSpPr/>
          <p:nvPr/>
        </p:nvSpPr>
        <p:spPr>
          <a:xfrm>
            <a:off x="368200" y="4482491"/>
            <a:ext cx="4156911" cy="369332"/>
          </a:xfrm>
          <a:prstGeom prst="rect">
            <a:avLst/>
          </a:prstGeom>
        </p:spPr>
        <p:txBody>
          <a:bodyPr wrap="square">
            <a:spAutoFit/>
          </a:bodyPr>
          <a:lstStyle/>
          <a:p>
            <a:r>
              <a:rPr lang="en-US" b="1" dirty="0">
                <a:latin typeface="Garamond" panose="02020404030301010803" pitchFamily="18" charset="0"/>
              </a:rPr>
              <a:t>Volcano Name: Mount Saint Helens </a:t>
            </a:r>
          </a:p>
        </p:txBody>
      </p:sp>
    </p:spTree>
    <p:extLst>
      <p:ext uri="{BB962C8B-B14F-4D97-AF65-F5344CB8AC3E}">
        <p14:creationId xmlns:p14="http://schemas.microsoft.com/office/powerpoint/2010/main" val="10910780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89D8B78-190F-4D16-B849-C1F9D3A9F722}"/>
              </a:ext>
            </a:extLst>
          </p:cNvPr>
          <p:cNvSpPr txBox="1"/>
          <p:nvPr/>
        </p:nvSpPr>
        <p:spPr>
          <a:xfrm>
            <a:off x="264261" y="160421"/>
            <a:ext cx="3157029" cy="3662541"/>
          </a:xfrm>
          <a:prstGeom prst="rect">
            <a:avLst/>
          </a:prstGeom>
          <a:noFill/>
        </p:spPr>
        <p:txBody>
          <a:bodyPr wrap="square" rtlCol="0">
            <a:spAutoFit/>
          </a:bodyPr>
          <a:lstStyle/>
          <a:p>
            <a:r>
              <a:rPr lang="en-US" sz="1600" b="1" dirty="0">
                <a:latin typeface="Garamond" panose="02020404030301010803" pitchFamily="18" charset="0"/>
              </a:rPr>
              <a:t>Volcano Name: Axial Seamount </a:t>
            </a:r>
          </a:p>
          <a:p>
            <a:r>
              <a:rPr lang="en-US" sz="1200" b="1" dirty="0">
                <a:latin typeface="Garamond" panose="02020404030301010803" pitchFamily="18" charset="0"/>
              </a:rPr>
              <a:t>Classification: </a:t>
            </a:r>
            <a:r>
              <a:rPr lang="en-US" sz="1200" dirty="0">
                <a:latin typeface="Garamond" panose="02020404030301010803" pitchFamily="18" charset="0"/>
              </a:rPr>
              <a:t>Submarine </a:t>
            </a:r>
            <a:r>
              <a:rPr lang="en-US" sz="1200" dirty="0">
                <a:latin typeface="Garamond" panose="02020404030301010803" pitchFamily="18" charset="0"/>
              </a:rPr>
              <a:t>V</a:t>
            </a:r>
            <a:r>
              <a:rPr lang="en-US" sz="1200" dirty="0" smtClean="0">
                <a:latin typeface="Garamond" panose="02020404030301010803" pitchFamily="18" charset="0"/>
              </a:rPr>
              <a:t>olcano (Seamount)</a:t>
            </a:r>
            <a:endParaRPr lang="en-US" sz="1200" dirty="0">
              <a:latin typeface="Garamond" panose="02020404030301010803" pitchFamily="18" charset="0"/>
            </a:endParaRPr>
          </a:p>
          <a:p>
            <a:r>
              <a:rPr lang="en-US" sz="1200" b="1" dirty="0">
                <a:latin typeface="Garamond" panose="02020404030301010803" pitchFamily="18" charset="0"/>
              </a:rPr>
              <a:t>Formation: </a:t>
            </a:r>
            <a:r>
              <a:rPr lang="en-US" sz="1200" dirty="0">
                <a:latin typeface="Garamond" panose="02020404030301010803" pitchFamily="18" charset="0"/>
              </a:rPr>
              <a:t>Created by the intersection of a </a:t>
            </a:r>
            <a:r>
              <a:rPr lang="en-US" sz="1200" dirty="0" smtClean="0">
                <a:latin typeface="Garamond" panose="02020404030301010803" pitchFamily="18" charset="0"/>
              </a:rPr>
              <a:t>“hot-spot” </a:t>
            </a:r>
            <a:r>
              <a:rPr lang="en-US" sz="1200" dirty="0">
                <a:latin typeface="Garamond" panose="02020404030301010803" pitchFamily="18" charset="0"/>
              </a:rPr>
              <a:t>with a mid-ocean ridge</a:t>
            </a:r>
            <a:r>
              <a:rPr lang="en-US" sz="1200" dirty="0" smtClean="0">
                <a:latin typeface="Garamond" panose="02020404030301010803" pitchFamily="18" charset="0"/>
              </a:rPr>
              <a:t>.  As tectonic plates move over the “hot-spot” a chain of volcanoes is produced in order of oldest to youngest. The Hawaiian Islands, the Galapagos Islands, and </a:t>
            </a:r>
            <a:r>
              <a:rPr lang="en-US" sz="1200" dirty="0">
                <a:latin typeface="Garamond" panose="02020404030301010803" pitchFamily="18" charset="0"/>
              </a:rPr>
              <a:t>the Cobb-Eikelberg chain that includes Axial volcano are all examples of hot spot chains.</a:t>
            </a:r>
            <a:endParaRPr lang="en-US" sz="1200" b="1" dirty="0">
              <a:latin typeface="Garamond" panose="02020404030301010803" pitchFamily="18" charset="0"/>
            </a:endParaRPr>
          </a:p>
          <a:p>
            <a:r>
              <a:rPr lang="en-US" sz="1200" b="1" dirty="0">
                <a:latin typeface="Garamond" panose="02020404030301010803" pitchFamily="18" charset="0"/>
                <a:ea typeface="Cambria" panose="02040503050406030204" pitchFamily="18" charset="0"/>
              </a:rPr>
              <a:t>History/Description: </a:t>
            </a:r>
            <a:r>
              <a:rPr lang="en-US" sz="1200" dirty="0">
                <a:latin typeface="Garamond" panose="02020404030301010803" pitchFamily="18" charset="0"/>
                <a:ea typeface="Cambria" panose="02040503050406030204" pitchFamily="18" charset="0"/>
              </a:rPr>
              <a:t>The Axial Seamount is located about 300 miles off the coast of Oregon about 1 mile below the </a:t>
            </a:r>
            <a:r>
              <a:rPr lang="en-US" sz="1200" dirty="0" smtClean="0">
                <a:latin typeface="Garamond" panose="02020404030301010803" pitchFamily="18" charset="0"/>
                <a:ea typeface="Cambria" panose="02040503050406030204" pitchFamily="18" charset="0"/>
              </a:rPr>
              <a:t>surface.  It is </a:t>
            </a:r>
            <a:r>
              <a:rPr lang="en-US" sz="1200" dirty="0">
                <a:latin typeface="Garamond" panose="02020404030301010803" pitchFamily="18" charset="0"/>
                <a:ea typeface="Cambria" panose="02040503050406030204" pitchFamily="18" charset="0"/>
              </a:rPr>
              <a:t>the most active submarine volcano in </a:t>
            </a:r>
            <a:r>
              <a:rPr lang="en-US" sz="1200" dirty="0" smtClean="0">
                <a:latin typeface="Garamond" panose="02020404030301010803" pitchFamily="18" charset="0"/>
                <a:ea typeface="Cambria" panose="02040503050406030204" pitchFamily="18" charset="0"/>
              </a:rPr>
              <a:t>the Pacific North West. </a:t>
            </a:r>
            <a:r>
              <a:rPr lang="en-US" sz="1200" dirty="0" smtClean="0">
                <a:latin typeface="Garamond" panose="02020404030301010803" pitchFamily="18" charset="0"/>
                <a:ea typeface="Cambria" panose="02040503050406030204" pitchFamily="18" charset="0"/>
              </a:rPr>
              <a:t>It is the site of the first under water research station called the Cabled Axial Seamount Array, which </a:t>
            </a:r>
            <a:r>
              <a:rPr lang="en-US" sz="1200" dirty="0" smtClean="0">
                <a:latin typeface="Garamond" panose="02020404030301010803" pitchFamily="18" charset="0"/>
                <a:ea typeface="Cambria" panose="02040503050406030204" pitchFamily="18" charset="0"/>
              </a:rPr>
              <a:t>allows </a:t>
            </a:r>
            <a:r>
              <a:rPr lang="en-US" sz="1200" dirty="0">
                <a:latin typeface="Garamond" panose="02020404030301010803" pitchFamily="18" charset="0"/>
                <a:ea typeface="Cambria" panose="02040503050406030204" pitchFamily="18" charset="0"/>
              </a:rPr>
              <a:t>researchers to </a:t>
            </a:r>
            <a:r>
              <a:rPr lang="en-US" sz="1200" dirty="0" smtClean="0">
                <a:latin typeface="Garamond" panose="02020404030301010803" pitchFamily="18" charset="0"/>
                <a:ea typeface="Cambria" panose="02040503050406030204" pitchFamily="18" charset="0"/>
              </a:rPr>
              <a:t>data stream </a:t>
            </a:r>
            <a:r>
              <a:rPr lang="en-US" sz="1200" dirty="0">
                <a:latin typeface="Garamond" panose="02020404030301010803" pitchFamily="18" charset="0"/>
                <a:ea typeface="Cambria" panose="02040503050406030204" pitchFamily="18" charset="0"/>
              </a:rPr>
              <a:t>and track underwater </a:t>
            </a:r>
            <a:r>
              <a:rPr lang="en-US" sz="1200" dirty="0" smtClean="0">
                <a:latin typeface="Garamond" panose="02020404030301010803" pitchFamily="18" charset="0"/>
                <a:ea typeface="Cambria" panose="02040503050406030204" pitchFamily="18" charset="0"/>
              </a:rPr>
              <a:t>eruptions and seismic activity to researchers on land.</a:t>
            </a:r>
            <a:endParaRPr lang="en-US" sz="1200" dirty="0">
              <a:latin typeface="Garamond" panose="02020404030301010803" pitchFamily="18" charset="0"/>
            </a:endParaRPr>
          </a:p>
        </p:txBody>
      </p:sp>
      <p:sp>
        <p:nvSpPr>
          <p:cNvPr id="6" name="TextBox 5">
            <a:extLst>
              <a:ext uri="{FF2B5EF4-FFF2-40B4-BE49-F238E27FC236}">
                <a16:creationId xmlns:a16="http://schemas.microsoft.com/office/drawing/2014/main" id="{D0F644FA-F7F7-4520-9EB8-BDB853BD86D5}"/>
              </a:ext>
            </a:extLst>
          </p:cNvPr>
          <p:cNvSpPr txBox="1"/>
          <p:nvPr/>
        </p:nvSpPr>
        <p:spPr>
          <a:xfrm>
            <a:off x="312822" y="4572000"/>
            <a:ext cx="3009527" cy="4401205"/>
          </a:xfrm>
          <a:prstGeom prst="rect">
            <a:avLst/>
          </a:prstGeom>
          <a:noFill/>
        </p:spPr>
        <p:txBody>
          <a:bodyPr wrap="square" rtlCol="0">
            <a:spAutoFit/>
          </a:bodyPr>
          <a:lstStyle/>
          <a:p>
            <a:r>
              <a:rPr lang="en-US" sz="1600" b="1" dirty="0">
                <a:latin typeface="Garamond" panose="02020404030301010803" pitchFamily="18" charset="0"/>
              </a:rPr>
              <a:t>Volcano Name: Kilauea  </a:t>
            </a:r>
          </a:p>
          <a:p>
            <a:r>
              <a:rPr lang="en-US" sz="1200" b="1" dirty="0">
                <a:latin typeface="Garamond" panose="02020404030301010803" pitchFamily="18" charset="0"/>
              </a:rPr>
              <a:t>Classification: </a:t>
            </a:r>
            <a:r>
              <a:rPr lang="en-US" sz="1200" dirty="0" smtClean="0">
                <a:latin typeface="Garamond" panose="02020404030301010803" pitchFamily="18" charset="0"/>
              </a:rPr>
              <a:t>Shield</a:t>
            </a:r>
          </a:p>
          <a:p>
            <a:r>
              <a:rPr lang="en-US" sz="1200" b="1" dirty="0" smtClean="0">
                <a:latin typeface="Garamond" panose="02020404030301010803" pitchFamily="18" charset="0"/>
              </a:rPr>
              <a:t>Formation: </a:t>
            </a:r>
            <a:r>
              <a:rPr lang="en-US" sz="1200" dirty="0" smtClean="0">
                <a:latin typeface="Garamond" panose="02020404030301010803" pitchFamily="18" charset="0"/>
              </a:rPr>
              <a:t>Similar to the Axial Seamount, the Hawaiian Islands were formed by the pacific plate moving over a “hot-spot.”  It has been active for the past 2,500 years. </a:t>
            </a:r>
            <a:endParaRPr lang="en-US" sz="1200" dirty="0">
              <a:latin typeface="Garamond" panose="02020404030301010803" pitchFamily="18" charset="0"/>
            </a:endParaRPr>
          </a:p>
          <a:p>
            <a:r>
              <a:rPr lang="en-US" sz="1200" b="1" dirty="0" smtClean="0">
                <a:latin typeface="Garamond" panose="02020404030301010803" pitchFamily="18" charset="0"/>
              </a:rPr>
              <a:t>Eruption: </a:t>
            </a:r>
            <a:r>
              <a:rPr lang="en-US" sz="1200" dirty="0">
                <a:latin typeface="Garamond" panose="02020404030301010803" pitchFamily="18" charset="0"/>
                <a:ea typeface="Cambria" panose="02040503050406030204" pitchFamily="18" charset="0"/>
              </a:rPr>
              <a:t>“Scientists infer that the eruption style is determined by the amount of magma being supplied to the volcano. When magma supply is high, the summit caldera fills and feeds voluminous lava flows from summit and rift zone vents. When the magma supply drops, the caldera collapses. When the caldera floor is deep enough to be at or near the water table (about 500 m (1640 ft) deeper than present), water can seep into the vent to trigger steam explosions.” (USGS.Gov) </a:t>
            </a:r>
            <a:endParaRPr lang="en-US" sz="1200" b="1" dirty="0">
              <a:latin typeface="Garamond" panose="02020404030301010803" pitchFamily="18" charset="0"/>
            </a:endParaRPr>
          </a:p>
          <a:p>
            <a:r>
              <a:rPr lang="en-US" sz="1200" b="1" dirty="0">
                <a:latin typeface="Garamond" panose="02020404030301010803" pitchFamily="18" charset="0"/>
                <a:ea typeface="Cambria" panose="02040503050406030204" pitchFamily="18" charset="0"/>
              </a:rPr>
              <a:t>History/Description: </a:t>
            </a:r>
            <a:r>
              <a:rPr lang="en-US" sz="1200" dirty="0">
                <a:latin typeface="Garamond" panose="02020404030301010803" pitchFamily="18" charset="0"/>
                <a:ea typeface="Cambria" panose="02040503050406030204" pitchFamily="18" charset="0"/>
              </a:rPr>
              <a:t>Kilauea is the youngest volcano on the Island of Hawai’i and is one of the world’s most active </a:t>
            </a:r>
            <a:r>
              <a:rPr lang="en-US" sz="1200" dirty="0" smtClean="0">
                <a:latin typeface="Garamond" panose="02020404030301010803" pitchFamily="18" charset="0"/>
                <a:ea typeface="Cambria" panose="02040503050406030204" pitchFamily="18" charset="0"/>
              </a:rPr>
              <a:t>volcanoes.  Kīlauea </a:t>
            </a:r>
            <a:r>
              <a:rPr lang="en-US" sz="1200" dirty="0">
                <a:latin typeface="Garamond" panose="02020404030301010803" pitchFamily="18" charset="0"/>
                <a:ea typeface="Cambria" panose="02040503050406030204" pitchFamily="18" charset="0"/>
              </a:rPr>
              <a:t>is the home of the volcano goddess named Pele. </a:t>
            </a:r>
            <a:r>
              <a:rPr lang="en-US" sz="1200" dirty="0" smtClean="0">
                <a:latin typeface="Garamond" panose="02020404030301010803" pitchFamily="18" charset="0"/>
                <a:ea typeface="Cambria" panose="02040503050406030204" pitchFamily="18" charset="0"/>
              </a:rPr>
              <a:t>According to oral histories, many </a:t>
            </a:r>
            <a:r>
              <a:rPr lang="en-US" sz="1200" dirty="0">
                <a:latin typeface="Garamond" panose="02020404030301010803" pitchFamily="18" charset="0"/>
                <a:ea typeface="Cambria" panose="02040503050406030204" pitchFamily="18" charset="0"/>
              </a:rPr>
              <a:t>eruptions </a:t>
            </a:r>
            <a:r>
              <a:rPr lang="en-US" sz="1200" dirty="0" smtClean="0">
                <a:latin typeface="Garamond" panose="02020404030301010803" pitchFamily="18" charset="0"/>
                <a:ea typeface="Cambria" panose="02040503050406030204" pitchFamily="18" charset="0"/>
              </a:rPr>
              <a:t>were caused </a:t>
            </a:r>
            <a:r>
              <a:rPr lang="en-US" sz="1200" dirty="0">
                <a:latin typeface="Garamond" panose="02020404030301010803" pitchFamily="18" charset="0"/>
                <a:ea typeface="Cambria" panose="02040503050406030204" pitchFamily="18" charset="0"/>
              </a:rPr>
              <a:t>by an angry Pele. </a:t>
            </a:r>
            <a:endParaRPr lang="en-US" sz="1200" b="1" dirty="0">
              <a:latin typeface="Garamond" panose="02020404030301010803" pitchFamily="18" charset="0"/>
            </a:endParaRPr>
          </a:p>
        </p:txBody>
      </p:sp>
      <p:sp>
        <p:nvSpPr>
          <p:cNvPr id="7" name="Rectangle 6">
            <a:extLst>
              <a:ext uri="{FF2B5EF4-FFF2-40B4-BE49-F238E27FC236}">
                <a16:creationId xmlns:a16="http://schemas.microsoft.com/office/drawing/2014/main" id="{35718B71-73B4-4C66-91A8-56CD1499F3EB}"/>
              </a:ext>
            </a:extLst>
          </p:cNvPr>
          <p:cNvSpPr/>
          <p:nvPr/>
        </p:nvSpPr>
        <p:spPr>
          <a:xfrm>
            <a:off x="256675" y="170795"/>
            <a:ext cx="6067926" cy="41917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41B37FA-D56F-42B2-A6E4-4CB281B8C790}"/>
              </a:ext>
            </a:extLst>
          </p:cNvPr>
          <p:cNvSpPr/>
          <p:nvPr/>
        </p:nvSpPr>
        <p:spPr>
          <a:xfrm>
            <a:off x="256674" y="4572000"/>
            <a:ext cx="6484367" cy="441157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FDFA2122-4AD6-4C65-AF8C-2A3142C3C952}"/>
              </a:ext>
            </a:extLst>
          </p:cNvPr>
          <p:cNvPicPr>
            <a:picLocks noChangeAspect="1"/>
          </p:cNvPicPr>
          <p:nvPr/>
        </p:nvPicPr>
        <p:blipFill>
          <a:blip r:embed="rId2"/>
          <a:stretch>
            <a:fillRect/>
          </a:stretch>
        </p:blipFill>
        <p:spPr>
          <a:xfrm>
            <a:off x="3535653" y="4686930"/>
            <a:ext cx="2945698" cy="2264915"/>
          </a:xfrm>
          <a:prstGeom prst="rect">
            <a:avLst/>
          </a:prstGeom>
        </p:spPr>
      </p:pic>
      <p:sp>
        <p:nvSpPr>
          <p:cNvPr id="9" name="TextBox 8">
            <a:extLst>
              <a:ext uri="{FF2B5EF4-FFF2-40B4-BE49-F238E27FC236}">
                <a16:creationId xmlns:a16="http://schemas.microsoft.com/office/drawing/2014/main" id="{1B47AE80-87F1-4349-8FC4-E16A870708AE}"/>
              </a:ext>
            </a:extLst>
          </p:cNvPr>
          <p:cNvSpPr txBox="1"/>
          <p:nvPr/>
        </p:nvSpPr>
        <p:spPr>
          <a:xfrm>
            <a:off x="5275608" y="6905601"/>
            <a:ext cx="1510930" cy="2031325"/>
          </a:xfrm>
          <a:prstGeom prst="rect">
            <a:avLst/>
          </a:prstGeom>
          <a:noFill/>
        </p:spPr>
        <p:txBody>
          <a:bodyPr wrap="square" rtlCol="0">
            <a:spAutoFit/>
          </a:bodyPr>
          <a:lstStyle/>
          <a:p>
            <a:r>
              <a:rPr lang="en-US" sz="1050" i="1" dirty="0">
                <a:latin typeface="Garamond" panose="02020404030301010803" pitchFamily="18" charset="0"/>
              </a:rPr>
              <a:t>Image top: “At Kilauea, when the lava column drops below that water table, groundwater may come into contact with magma causing violent steam explosions” (USGS.gov)</a:t>
            </a:r>
          </a:p>
          <a:p>
            <a:r>
              <a:rPr lang="en-US" sz="1050" i="1" dirty="0">
                <a:latin typeface="Garamond" panose="02020404030301010803" pitchFamily="18" charset="0"/>
              </a:rPr>
              <a:t>Image bottom: Kilauea volcano, Hawai’i</a:t>
            </a:r>
          </a:p>
          <a:p>
            <a:r>
              <a:rPr lang="en-US" sz="1050" i="1" dirty="0">
                <a:latin typeface="Garamond" panose="02020404030301010803" pitchFamily="18" charset="0"/>
                <a:hlinkClick r:id="rId3"/>
              </a:rPr>
              <a:t>https://volcanoes.usgs.gov/volcanoes/kilauea/geo_hist_summary.html</a:t>
            </a:r>
            <a:r>
              <a:rPr lang="en-US" sz="1050" i="1" dirty="0">
                <a:latin typeface="Garamond" panose="02020404030301010803" pitchFamily="18" charset="0"/>
              </a:rPr>
              <a:t> </a:t>
            </a:r>
          </a:p>
        </p:txBody>
      </p:sp>
      <p:pic>
        <p:nvPicPr>
          <p:cNvPr id="3" name="Picture 2">
            <a:extLst>
              <a:ext uri="{FF2B5EF4-FFF2-40B4-BE49-F238E27FC236}">
                <a16:creationId xmlns:a16="http://schemas.microsoft.com/office/drawing/2014/main" id="{2EA96213-07E3-49C3-86EC-BDFCE1D46A0C}"/>
              </a:ext>
            </a:extLst>
          </p:cNvPr>
          <p:cNvPicPr>
            <a:picLocks noChangeAspect="1"/>
          </p:cNvPicPr>
          <p:nvPr/>
        </p:nvPicPr>
        <p:blipFill>
          <a:blip r:embed="rId4"/>
          <a:stretch>
            <a:fillRect/>
          </a:stretch>
        </p:blipFill>
        <p:spPr>
          <a:xfrm>
            <a:off x="3322349" y="7303898"/>
            <a:ext cx="1988956" cy="1327628"/>
          </a:xfrm>
          <a:prstGeom prst="rect">
            <a:avLst/>
          </a:prstGeom>
        </p:spPr>
      </p:pic>
      <p:pic>
        <p:nvPicPr>
          <p:cNvPr id="4" name="Picture 3">
            <a:extLst>
              <a:ext uri="{FF2B5EF4-FFF2-40B4-BE49-F238E27FC236}">
                <a16:creationId xmlns:a16="http://schemas.microsoft.com/office/drawing/2014/main" id="{9E04DAB3-8F07-43AF-B43D-787E123B7A6C}"/>
              </a:ext>
            </a:extLst>
          </p:cNvPr>
          <p:cNvPicPr>
            <a:picLocks noChangeAspect="1"/>
          </p:cNvPicPr>
          <p:nvPr/>
        </p:nvPicPr>
        <p:blipFill>
          <a:blip r:embed="rId5"/>
          <a:stretch>
            <a:fillRect/>
          </a:stretch>
        </p:blipFill>
        <p:spPr>
          <a:xfrm>
            <a:off x="3615060" y="226242"/>
            <a:ext cx="2515771" cy="1788556"/>
          </a:xfrm>
          <a:prstGeom prst="rect">
            <a:avLst/>
          </a:prstGeom>
        </p:spPr>
      </p:pic>
      <p:sp>
        <p:nvSpPr>
          <p:cNvPr id="11" name="TextBox 10">
            <a:extLst>
              <a:ext uri="{FF2B5EF4-FFF2-40B4-BE49-F238E27FC236}">
                <a16:creationId xmlns:a16="http://schemas.microsoft.com/office/drawing/2014/main" id="{5351572B-F2C6-4311-AFE6-F30DADEA565B}"/>
              </a:ext>
            </a:extLst>
          </p:cNvPr>
          <p:cNvSpPr txBox="1"/>
          <p:nvPr/>
        </p:nvSpPr>
        <p:spPr>
          <a:xfrm>
            <a:off x="312822" y="3884427"/>
            <a:ext cx="7895513" cy="400110"/>
          </a:xfrm>
          <a:prstGeom prst="rect">
            <a:avLst/>
          </a:prstGeom>
          <a:noFill/>
        </p:spPr>
        <p:txBody>
          <a:bodyPr wrap="square" rtlCol="0">
            <a:spAutoFit/>
          </a:bodyPr>
          <a:lstStyle/>
          <a:p>
            <a:r>
              <a:rPr lang="en-US" sz="1000" i="1" dirty="0">
                <a:latin typeface="Garamond" panose="02020404030301010803" pitchFamily="18" charset="0"/>
              </a:rPr>
              <a:t>Image top: The location of Axial Seamount off of the coast of </a:t>
            </a:r>
            <a:r>
              <a:rPr lang="en-US" sz="1000" i="1" dirty="0" smtClean="0">
                <a:latin typeface="Garamond" panose="02020404030301010803" pitchFamily="18" charset="0"/>
              </a:rPr>
              <a:t>Oregon. </a:t>
            </a:r>
            <a:r>
              <a:rPr lang="en-US" sz="1000" i="1" dirty="0" smtClean="0">
                <a:latin typeface="Garamond" panose="02020404030301010803" pitchFamily="18" charset="0"/>
                <a:hlinkClick r:id="rId6"/>
              </a:rPr>
              <a:t>https</a:t>
            </a:r>
            <a:r>
              <a:rPr lang="en-US" sz="1000" i="1" dirty="0">
                <a:latin typeface="Garamond" panose="02020404030301010803" pitchFamily="18" charset="0"/>
                <a:hlinkClick r:id="rId6"/>
              </a:rPr>
              <a:t>://www.pmel.noaa.gov/eoi/axial_site.html</a:t>
            </a:r>
            <a:r>
              <a:rPr lang="en-US" sz="1000" i="1" dirty="0">
                <a:latin typeface="Garamond" panose="02020404030301010803" pitchFamily="18" charset="0"/>
              </a:rPr>
              <a:t> </a:t>
            </a:r>
            <a:endParaRPr lang="en-US" sz="1000" i="1" dirty="0" smtClean="0">
              <a:latin typeface="Garamond" panose="02020404030301010803" pitchFamily="18" charset="0"/>
            </a:endParaRPr>
          </a:p>
          <a:p>
            <a:r>
              <a:rPr lang="en-US" sz="1000" i="1" dirty="0">
                <a:latin typeface="Garamond" panose="02020404030301010803" pitchFamily="18" charset="0"/>
              </a:rPr>
              <a:t>Image </a:t>
            </a:r>
            <a:r>
              <a:rPr lang="en-US" sz="1000" i="1" dirty="0" smtClean="0">
                <a:latin typeface="Garamond" panose="02020404030301010803" pitchFamily="18" charset="0"/>
              </a:rPr>
              <a:t>Bottom: </a:t>
            </a:r>
            <a:r>
              <a:rPr lang="en-US" sz="1000" i="1" dirty="0">
                <a:latin typeface="Garamond" panose="02020404030301010803" pitchFamily="18" charset="0"/>
              </a:rPr>
              <a:t>The </a:t>
            </a:r>
            <a:r>
              <a:rPr lang="en-US" sz="1000" i="1" dirty="0" smtClean="0">
                <a:latin typeface="Garamond" panose="02020404030301010803" pitchFamily="18" charset="0"/>
              </a:rPr>
              <a:t>Cabled Axial Array </a:t>
            </a:r>
            <a:r>
              <a:rPr lang="en-US" sz="1000" i="1" dirty="0">
                <a:latin typeface="Garamond" panose="02020404030301010803" pitchFamily="18" charset="0"/>
              </a:rPr>
              <a:t>f</a:t>
            </a:r>
            <a:r>
              <a:rPr lang="en-US" sz="1000" i="1" dirty="0" smtClean="0">
                <a:latin typeface="Garamond" panose="02020404030301010803" pitchFamily="18" charset="0"/>
              </a:rPr>
              <a:t>or real time observations. </a:t>
            </a:r>
            <a:r>
              <a:rPr lang="en-US" sz="1000" i="1" dirty="0" smtClean="0">
                <a:latin typeface="Garamond" panose="02020404030301010803" pitchFamily="18" charset="0"/>
                <a:hlinkClick r:id="rId7"/>
              </a:rPr>
              <a:t>http</a:t>
            </a:r>
            <a:r>
              <a:rPr lang="en-US" sz="1000" i="1" dirty="0">
                <a:latin typeface="Garamond" panose="02020404030301010803" pitchFamily="18" charset="0"/>
                <a:hlinkClick r:id="rId7"/>
              </a:rPr>
              <a:t>://</a:t>
            </a:r>
            <a:r>
              <a:rPr lang="en-US" sz="1000" i="1" dirty="0" smtClean="0">
                <a:latin typeface="Garamond" panose="02020404030301010803" pitchFamily="18" charset="0"/>
                <a:hlinkClick r:id="rId7"/>
              </a:rPr>
              <a:t>oceanobservatories.org/array/cabled-axial-seamount/</a:t>
            </a:r>
            <a:r>
              <a:rPr lang="en-US" sz="1000" i="1" dirty="0" smtClean="0">
                <a:latin typeface="Garamond" panose="02020404030301010803" pitchFamily="18" charset="0"/>
              </a:rPr>
              <a:t> </a:t>
            </a:r>
            <a:endParaRPr lang="en-US" sz="1000" i="1" dirty="0">
              <a:latin typeface="Garamond" panose="02020404030301010803" pitchFamily="18" charset="0"/>
            </a:endParaRPr>
          </a:p>
        </p:txBody>
      </p:sp>
      <p:pic>
        <p:nvPicPr>
          <p:cNvPr id="13" name="Picture 12"/>
          <p:cNvPicPr>
            <a:picLocks noChangeAspect="1"/>
          </p:cNvPicPr>
          <p:nvPr/>
        </p:nvPicPr>
        <p:blipFill>
          <a:blip r:embed="rId8"/>
          <a:stretch>
            <a:fillRect/>
          </a:stretch>
        </p:blipFill>
        <p:spPr>
          <a:xfrm>
            <a:off x="3615060" y="2129728"/>
            <a:ext cx="2642200" cy="1641054"/>
          </a:xfrm>
          <a:prstGeom prst="rect">
            <a:avLst/>
          </a:prstGeom>
        </p:spPr>
      </p:pic>
    </p:spTree>
    <p:extLst>
      <p:ext uri="{BB962C8B-B14F-4D97-AF65-F5344CB8AC3E}">
        <p14:creationId xmlns:p14="http://schemas.microsoft.com/office/powerpoint/2010/main" val="23379739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89D8B78-190F-4D16-B849-C1F9D3A9F722}"/>
              </a:ext>
            </a:extLst>
          </p:cNvPr>
          <p:cNvSpPr txBox="1"/>
          <p:nvPr/>
        </p:nvSpPr>
        <p:spPr>
          <a:xfrm>
            <a:off x="312822" y="242665"/>
            <a:ext cx="2420534" cy="3847207"/>
          </a:xfrm>
          <a:prstGeom prst="rect">
            <a:avLst/>
          </a:prstGeom>
          <a:noFill/>
        </p:spPr>
        <p:txBody>
          <a:bodyPr wrap="square" rtlCol="0">
            <a:spAutoFit/>
          </a:bodyPr>
          <a:lstStyle/>
          <a:p>
            <a:r>
              <a:rPr lang="en-US" sz="1600" b="1" dirty="0" smtClean="0">
                <a:latin typeface="Garamond" panose="02020404030301010803" pitchFamily="18" charset="0"/>
              </a:rPr>
              <a:t>Hot-Spot Volcanoes </a:t>
            </a:r>
            <a:endParaRPr lang="en-US" sz="1600" b="1" dirty="0">
              <a:latin typeface="Garamond" panose="02020404030301010803" pitchFamily="18" charset="0"/>
            </a:endParaRPr>
          </a:p>
          <a:p>
            <a:r>
              <a:rPr lang="en-US" sz="1200" b="1" dirty="0" smtClean="0">
                <a:latin typeface="Garamond" panose="02020404030301010803" pitchFamily="18" charset="0"/>
              </a:rPr>
              <a:t>Forming Volcanoes</a:t>
            </a:r>
            <a:r>
              <a:rPr lang="en-US" sz="1200" b="1" dirty="0" smtClean="0">
                <a:latin typeface="Garamond" panose="02020404030301010803" pitchFamily="18" charset="0"/>
              </a:rPr>
              <a:t>: </a:t>
            </a:r>
            <a:r>
              <a:rPr lang="en-US" sz="1200" dirty="0" smtClean="0">
                <a:latin typeface="Garamond" panose="02020404030301010803" pitchFamily="18" charset="0"/>
              </a:rPr>
              <a:t>A hot-spot is an area under the Earth’s crust that receives a high amount of magma from the mantle.  The high heat is deep source of magma and it is fixed to one place, meaning it does not move.  As the tectonic plate(s) above the hot-spot move, volcanoes and, even islands, form.  </a:t>
            </a:r>
            <a:r>
              <a:rPr lang="en-US" sz="1200" dirty="0" smtClean="0">
                <a:latin typeface="Garamond" panose="02020404030301010803" pitchFamily="18" charset="0"/>
              </a:rPr>
              <a:t>While most volcanos and earthquakes occur at tectonic plate boundaries, Hot-Spot Volcanoes can occur near a boundary (like the Axial Seamount and Green land) or below a plate (like the Yellowstone Geyser, Hawaii, or the Galapagos), but what makes a hot-spot volcano a hot-spot volcano is that the volcanoes appear in a straight line.  </a:t>
            </a:r>
            <a:endParaRPr lang="en-US" sz="1200" dirty="0">
              <a:latin typeface="Garamond" panose="02020404030301010803" pitchFamily="18" charset="0"/>
            </a:endParaRPr>
          </a:p>
        </p:txBody>
      </p:sp>
      <p:sp>
        <p:nvSpPr>
          <p:cNvPr id="6" name="TextBox 5">
            <a:extLst>
              <a:ext uri="{FF2B5EF4-FFF2-40B4-BE49-F238E27FC236}">
                <a16:creationId xmlns:a16="http://schemas.microsoft.com/office/drawing/2014/main" id="{D0F644FA-F7F7-4520-9EB8-BDB853BD86D5}"/>
              </a:ext>
            </a:extLst>
          </p:cNvPr>
          <p:cNvSpPr txBox="1"/>
          <p:nvPr/>
        </p:nvSpPr>
        <p:spPr>
          <a:xfrm>
            <a:off x="312822" y="4572000"/>
            <a:ext cx="3302238" cy="3662541"/>
          </a:xfrm>
          <a:prstGeom prst="rect">
            <a:avLst/>
          </a:prstGeom>
          <a:noFill/>
        </p:spPr>
        <p:txBody>
          <a:bodyPr wrap="square" rtlCol="0">
            <a:spAutoFit/>
          </a:bodyPr>
          <a:lstStyle/>
          <a:p>
            <a:r>
              <a:rPr lang="en-US" sz="1600" b="1" dirty="0" smtClean="0">
                <a:latin typeface="Garamond" panose="02020404030301010803" pitchFamily="18" charset="0"/>
              </a:rPr>
              <a:t>Why study Volcanoes?</a:t>
            </a:r>
            <a:endParaRPr lang="en-US" sz="1600" b="1" dirty="0">
              <a:latin typeface="Garamond" panose="02020404030301010803" pitchFamily="18" charset="0"/>
            </a:endParaRPr>
          </a:p>
          <a:p>
            <a:r>
              <a:rPr lang="en-US" sz="1200" b="1" dirty="0" smtClean="0">
                <a:latin typeface="Garamond" panose="02020404030301010803" pitchFamily="18" charset="0"/>
              </a:rPr>
              <a:t>Goals: </a:t>
            </a:r>
            <a:r>
              <a:rPr lang="en-US" sz="1200" dirty="0" smtClean="0">
                <a:latin typeface="Garamond" panose="02020404030301010803" pitchFamily="18" charset="0"/>
              </a:rPr>
              <a:t>Many people (scientists, geologists, engineers, naturalist, hobbyists, etc.) study volcanoes.  Th</a:t>
            </a:r>
            <a:r>
              <a:rPr lang="en-US" sz="1200" dirty="0" smtClean="0">
                <a:latin typeface="Garamond" panose="02020404030301010803" pitchFamily="18" charset="0"/>
              </a:rPr>
              <a:t>e idea is that if we study them, we can better </a:t>
            </a:r>
            <a:r>
              <a:rPr lang="en-US" sz="1200" dirty="0">
                <a:latin typeface="Garamond" panose="02020404030301010803" pitchFamily="18" charset="0"/>
              </a:rPr>
              <a:t>understand how they </a:t>
            </a:r>
            <a:r>
              <a:rPr lang="en-US" sz="1200" dirty="0" smtClean="0">
                <a:latin typeface="Garamond" panose="02020404030301010803" pitchFamily="18" charset="0"/>
              </a:rPr>
              <a:t>form,  predict how destructive a future eruption might be, and use that information to prepare for emergency situations</a:t>
            </a:r>
          </a:p>
          <a:p>
            <a:r>
              <a:rPr lang="en-US" sz="1200" b="1" dirty="0" smtClean="0">
                <a:latin typeface="Garamond" panose="02020404030301010803" pitchFamily="18" charset="0"/>
              </a:rPr>
              <a:t>On Land and </a:t>
            </a:r>
            <a:r>
              <a:rPr lang="en-US" sz="1200" b="1" dirty="0" smtClean="0">
                <a:latin typeface="Garamond" panose="02020404030301010803" pitchFamily="18" charset="0"/>
                <a:ea typeface="Cambria" panose="02040503050406030204" pitchFamily="18" charset="0"/>
              </a:rPr>
              <a:t>Under the Ocean:  </a:t>
            </a:r>
            <a:r>
              <a:rPr lang="en-US" sz="1200" dirty="0" smtClean="0">
                <a:latin typeface="Garamond" panose="02020404030301010803" pitchFamily="18" charset="0"/>
                <a:ea typeface="Cambria" panose="02040503050406030204" pitchFamily="18" charset="0"/>
              </a:rPr>
              <a:t>The volcanoes found on land and under the ocean are studied in very similar ways.  On land, tilt (slope) and </a:t>
            </a:r>
            <a:r>
              <a:rPr lang="en-US" sz="1200" dirty="0" smtClean="0">
                <a:latin typeface="Garamond" panose="02020404030301010803" pitchFamily="18" charset="0"/>
                <a:ea typeface="Cambria" panose="02040503050406030204" pitchFamily="18" charset="0"/>
              </a:rPr>
              <a:t>strainmeters</a:t>
            </a:r>
            <a:r>
              <a:rPr lang="en-US" sz="1200" dirty="0" smtClean="0">
                <a:latin typeface="Garamond" panose="02020404030301010803" pitchFamily="18" charset="0"/>
                <a:ea typeface="Cambria" panose="02040503050406030204" pitchFamily="18" charset="0"/>
              </a:rPr>
              <a:t> (shape) measure small changes in the shape of the volcano as it inflates with magma.  Under the ocean, scientist use remote operated vehicles to position tilt (slope) and pressure meters (rise or fall of the seafloor) to also measure the slope and shape of the volcano.  Using these instruments, scientists can tell if the volcano is inflating with magma, and even predict when it might erupt next.  </a:t>
            </a:r>
            <a:endParaRPr lang="en-US" sz="1200" b="1" dirty="0">
              <a:latin typeface="Garamond" panose="02020404030301010803" pitchFamily="18" charset="0"/>
            </a:endParaRPr>
          </a:p>
        </p:txBody>
      </p:sp>
      <p:sp>
        <p:nvSpPr>
          <p:cNvPr id="7" name="Rectangle 6">
            <a:extLst>
              <a:ext uri="{FF2B5EF4-FFF2-40B4-BE49-F238E27FC236}">
                <a16:creationId xmlns:a16="http://schemas.microsoft.com/office/drawing/2014/main" id="{35718B71-73B4-4C66-91A8-56CD1499F3EB}"/>
              </a:ext>
            </a:extLst>
          </p:cNvPr>
          <p:cNvSpPr/>
          <p:nvPr/>
        </p:nvSpPr>
        <p:spPr>
          <a:xfrm>
            <a:off x="256675" y="170795"/>
            <a:ext cx="6484366" cy="41917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41B37FA-D56F-42B2-A6E4-4CB281B8C790}"/>
              </a:ext>
            </a:extLst>
          </p:cNvPr>
          <p:cNvSpPr/>
          <p:nvPr/>
        </p:nvSpPr>
        <p:spPr>
          <a:xfrm>
            <a:off x="256674" y="4572000"/>
            <a:ext cx="6484367" cy="441157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1B47AE80-87F1-4349-8FC4-E16A870708AE}"/>
              </a:ext>
            </a:extLst>
          </p:cNvPr>
          <p:cNvSpPr txBox="1"/>
          <p:nvPr/>
        </p:nvSpPr>
        <p:spPr>
          <a:xfrm>
            <a:off x="331604" y="8212296"/>
            <a:ext cx="3204076" cy="646331"/>
          </a:xfrm>
          <a:prstGeom prst="rect">
            <a:avLst/>
          </a:prstGeom>
          <a:noFill/>
        </p:spPr>
        <p:txBody>
          <a:bodyPr wrap="square" rtlCol="0">
            <a:spAutoFit/>
          </a:bodyPr>
          <a:lstStyle/>
          <a:p>
            <a:r>
              <a:rPr lang="en-US" sz="900" i="1" dirty="0">
                <a:latin typeface="Garamond" panose="02020404030301010803" pitchFamily="18" charset="0"/>
              </a:rPr>
              <a:t>Image top: </a:t>
            </a:r>
            <a:r>
              <a:rPr lang="en-US" sz="900" i="1" dirty="0">
                <a:latin typeface="Garamond" panose="02020404030301010803" pitchFamily="18" charset="0"/>
              </a:rPr>
              <a:t>T</a:t>
            </a:r>
            <a:r>
              <a:rPr lang="en-US" sz="900" i="1" dirty="0" smtClean="0">
                <a:latin typeface="Garamond" panose="02020404030301010803" pitchFamily="18" charset="0"/>
              </a:rPr>
              <a:t>iltmeter</a:t>
            </a:r>
            <a:r>
              <a:rPr lang="en-US" sz="900" i="1" dirty="0" smtClean="0">
                <a:latin typeface="Garamond" panose="02020404030301010803" pitchFamily="18" charset="0"/>
              </a:rPr>
              <a:t> </a:t>
            </a:r>
            <a:r>
              <a:rPr lang="en-US" sz="900" i="1" dirty="0">
                <a:latin typeface="Garamond" panose="02020404030301010803" pitchFamily="18" charset="0"/>
              </a:rPr>
              <a:t>being lowered into a </a:t>
            </a:r>
            <a:r>
              <a:rPr lang="en-US" sz="900" i="1" dirty="0" smtClean="0">
                <a:latin typeface="Garamond" panose="02020404030301010803" pitchFamily="18" charset="0"/>
              </a:rPr>
              <a:t>10 ft. </a:t>
            </a:r>
            <a:r>
              <a:rPr lang="en-US" sz="900" i="1" dirty="0">
                <a:latin typeface="Garamond" panose="02020404030301010803" pitchFamily="18" charset="0"/>
              </a:rPr>
              <a:t>deep hole on Mauna Loa's Southwest Rift Zone, </a:t>
            </a:r>
            <a:r>
              <a:rPr lang="en-US" sz="900" i="1" dirty="0" smtClean="0">
                <a:latin typeface="Garamond" panose="02020404030301010803" pitchFamily="18" charset="0"/>
              </a:rPr>
              <a:t>Hawaii. </a:t>
            </a:r>
            <a:r>
              <a:rPr lang="en-US" sz="900" i="1" dirty="0" smtClean="0">
                <a:latin typeface="Garamond" panose="02020404030301010803" pitchFamily="18" charset="0"/>
                <a:hlinkClick r:id="rId2"/>
              </a:rPr>
              <a:t>https</a:t>
            </a:r>
            <a:r>
              <a:rPr lang="en-US" sz="900" i="1" dirty="0">
                <a:latin typeface="Garamond" panose="02020404030301010803" pitchFamily="18" charset="0"/>
                <a:hlinkClick r:id="rId2"/>
              </a:rPr>
              <a:t>://</a:t>
            </a:r>
            <a:r>
              <a:rPr lang="en-US" sz="900" i="1" dirty="0" smtClean="0">
                <a:latin typeface="Garamond" panose="02020404030301010803" pitchFamily="18" charset="0"/>
                <a:hlinkClick r:id="rId2"/>
              </a:rPr>
              <a:t>volcanoes.usgs.gov/vhp/tilt_strain.html</a:t>
            </a:r>
            <a:r>
              <a:rPr lang="en-US" sz="900" i="1" dirty="0" smtClean="0">
                <a:latin typeface="Garamond" panose="02020404030301010803" pitchFamily="18" charset="0"/>
              </a:rPr>
              <a:t> </a:t>
            </a:r>
          </a:p>
          <a:p>
            <a:r>
              <a:rPr lang="en-US" sz="900" i="1" dirty="0" smtClean="0">
                <a:latin typeface="Garamond" panose="02020404030301010803" pitchFamily="18" charset="0"/>
              </a:rPr>
              <a:t>Image Bottom</a:t>
            </a:r>
            <a:r>
              <a:rPr lang="en-US" sz="900" i="1" dirty="0">
                <a:latin typeface="Garamond" panose="02020404030301010803" pitchFamily="18" charset="0"/>
              </a:rPr>
              <a:t>: A bottom pressure-tilt instrument installed at the summit of Axial </a:t>
            </a:r>
            <a:r>
              <a:rPr lang="en-US" sz="900" i="1" dirty="0" smtClean="0">
                <a:latin typeface="Garamond" panose="02020404030301010803" pitchFamily="18" charset="0"/>
              </a:rPr>
              <a:t>Seamount. </a:t>
            </a:r>
            <a:r>
              <a:rPr lang="en-US" sz="900" i="1" dirty="0" smtClean="0">
                <a:latin typeface="Garamond" panose="02020404030301010803" pitchFamily="18" charset="0"/>
                <a:hlinkClick r:id="rId3"/>
              </a:rPr>
              <a:t>http</a:t>
            </a:r>
            <a:r>
              <a:rPr lang="en-US" sz="900" i="1" dirty="0">
                <a:latin typeface="Garamond" panose="02020404030301010803" pitchFamily="18" charset="0"/>
                <a:hlinkClick r:id="rId3"/>
              </a:rPr>
              <a:t>://oceanobservatories.org/instrument-class/botpt</a:t>
            </a:r>
            <a:r>
              <a:rPr lang="en-US" sz="900" i="1" dirty="0" smtClean="0">
                <a:latin typeface="Garamond" panose="02020404030301010803" pitchFamily="18" charset="0"/>
                <a:hlinkClick r:id="rId3"/>
              </a:rPr>
              <a:t>/</a:t>
            </a:r>
            <a:r>
              <a:rPr lang="en-US" sz="900" i="1" dirty="0" smtClean="0">
                <a:latin typeface="Garamond" panose="02020404030301010803" pitchFamily="18" charset="0"/>
              </a:rPr>
              <a:t> </a:t>
            </a:r>
            <a:endParaRPr lang="en-US" sz="900" i="1" dirty="0">
              <a:latin typeface="Garamond" panose="02020404030301010803" pitchFamily="18" charset="0"/>
            </a:endParaRPr>
          </a:p>
        </p:txBody>
      </p:sp>
      <p:sp>
        <p:nvSpPr>
          <p:cNvPr id="11" name="TextBox 10">
            <a:extLst>
              <a:ext uri="{FF2B5EF4-FFF2-40B4-BE49-F238E27FC236}">
                <a16:creationId xmlns:a16="http://schemas.microsoft.com/office/drawing/2014/main" id="{5351572B-F2C6-4311-AFE6-F30DADEA565B}"/>
              </a:ext>
            </a:extLst>
          </p:cNvPr>
          <p:cNvSpPr txBox="1"/>
          <p:nvPr/>
        </p:nvSpPr>
        <p:spPr>
          <a:xfrm>
            <a:off x="312822" y="4095414"/>
            <a:ext cx="4792578" cy="261610"/>
          </a:xfrm>
          <a:prstGeom prst="rect">
            <a:avLst/>
          </a:prstGeom>
          <a:noFill/>
        </p:spPr>
        <p:txBody>
          <a:bodyPr wrap="square" rtlCol="0">
            <a:spAutoFit/>
          </a:bodyPr>
          <a:lstStyle/>
          <a:p>
            <a:r>
              <a:rPr lang="en-US" sz="1100" i="1" dirty="0" smtClean="0">
                <a:latin typeface="Garamond" panose="02020404030301010803" pitchFamily="18" charset="0"/>
              </a:rPr>
              <a:t>Image: The Hawaiian Hot-Spot Hypothesis</a:t>
            </a:r>
            <a:r>
              <a:rPr lang="en-US" sz="1100" i="1" dirty="0">
                <a:latin typeface="Garamond" panose="02020404030301010803" pitchFamily="18" charset="0"/>
              </a:rPr>
              <a:t> </a:t>
            </a:r>
            <a:r>
              <a:rPr lang="en-US" sz="1100" i="1" dirty="0" smtClean="0">
                <a:latin typeface="Garamond" panose="02020404030301010803" pitchFamily="18" charset="0"/>
                <a:hlinkClick r:id="rId4"/>
              </a:rPr>
              <a:t>https</a:t>
            </a:r>
            <a:r>
              <a:rPr lang="en-US" sz="1100" i="1" dirty="0">
                <a:latin typeface="Garamond" panose="02020404030301010803" pitchFamily="18" charset="0"/>
                <a:hlinkClick r:id="rId4"/>
              </a:rPr>
              <a:t>://geology.com/usgs/hawaiian-hot-spot</a:t>
            </a:r>
            <a:r>
              <a:rPr lang="en-US" sz="1100" i="1" dirty="0" smtClean="0">
                <a:latin typeface="Garamond" panose="02020404030301010803" pitchFamily="18" charset="0"/>
                <a:hlinkClick r:id="rId4"/>
              </a:rPr>
              <a:t>/</a:t>
            </a:r>
            <a:r>
              <a:rPr lang="en-US" sz="1100" i="1" dirty="0" smtClean="0">
                <a:latin typeface="Garamond" panose="02020404030301010803" pitchFamily="18" charset="0"/>
              </a:rPr>
              <a:t> </a:t>
            </a:r>
            <a:endParaRPr lang="en-US" sz="1100" i="1" dirty="0">
              <a:latin typeface="Garamond" panose="02020404030301010803" pitchFamily="18" charset="0"/>
            </a:endParaRPr>
          </a:p>
        </p:txBody>
      </p:sp>
      <p:pic>
        <p:nvPicPr>
          <p:cNvPr id="15" name="Picture 14"/>
          <p:cNvPicPr>
            <a:picLocks noChangeAspect="1"/>
          </p:cNvPicPr>
          <p:nvPr/>
        </p:nvPicPr>
        <p:blipFill>
          <a:blip r:embed="rId5"/>
          <a:stretch>
            <a:fillRect/>
          </a:stretch>
        </p:blipFill>
        <p:spPr>
          <a:xfrm>
            <a:off x="3596595" y="4672186"/>
            <a:ext cx="3049983" cy="1906239"/>
          </a:xfrm>
          <a:prstGeom prst="rect">
            <a:avLst/>
          </a:prstGeom>
          <a:ln w="12700" cap="sq">
            <a:solidFill>
              <a:srgbClr val="000000"/>
            </a:solidFill>
            <a:prstDash val="solid"/>
            <a:miter lim="800000"/>
          </a:ln>
          <a:effectLst/>
        </p:spPr>
      </p:pic>
      <p:pic>
        <p:nvPicPr>
          <p:cNvPr id="16" name="Picture 15"/>
          <p:cNvPicPr>
            <a:picLocks noChangeAspect="1"/>
          </p:cNvPicPr>
          <p:nvPr/>
        </p:nvPicPr>
        <p:blipFill>
          <a:blip r:embed="rId6"/>
          <a:stretch>
            <a:fillRect/>
          </a:stretch>
        </p:blipFill>
        <p:spPr>
          <a:xfrm>
            <a:off x="3594384" y="6874837"/>
            <a:ext cx="3083844" cy="1735763"/>
          </a:xfrm>
          <a:prstGeom prst="rect">
            <a:avLst/>
          </a:prstGeom>
          <a:ln w="9525">
            <a:solidFill>
              <a:schemeClr val="tx1"/>
            </a:solidFill>
          </a:ln>
        </p:spPr>
      </p:pic>
      <p:pic>
        <p:nvPicPr>
          <p:cNvPr id="17" name="Picture 16"/>
          <p:cNvPicPr>
            <a:picLocks noChangeAspect="1"/>
          </p:cNvPicPr>
          <p:nvPr/>
        </p:nvPicPr>
        <p:blipFill>
          <a:blip r:embed="rId7"/>
          <a:stretch>
            <a:fillRect/>
          </a:stretch>
        </p:blipFill>
        <p:spPr>
          <a:xfrm>
            <a:off x="2795745" y="2048762"/>
            <a:ext cx="3765150" cy="1996559"/>
          </a:xfrm>
          <a:prstGeom prst="rect">
            <a:avLst/>
          </a:prstGeom>
          <a:ln w="12700">
            <a:solidFill>
              <a:schemeClr val="tx1"/>
            </a:solidFill>
          </a:ln>
        </p:spPr>
      </p:pic>
      <p:sp>
        <p:nvSpPr>
          <p:cNvPr id="19" name="TextBox 18"/>
          <p:cNvSpPr txBox="1"/>
          <p:nvPr/>
        </p:nvSpPr>
        <p:spPr>
          <a:xfrm>
            <a:off x="2733356" y="288894"/>
            <a:ext cx="3985341" cy="1754326"/>
          </a:xfrm>
          <a:prstGeom prst="rect">
            <a:avLst/>
          </a:prstGeom>
          <a:noFill/>
        </p:spPr>
        <p:txBody>
          <a:bodyPr wrap="square" rtlCol="0">
            <a:spAutoFit/>
          </a:bodyPr>
          <a:lstStyle/>
          <a:p>
            <a:r>
              <a:rPr lang="en-US" sz="1200" b="1" dirty="0">
                <a:latin typeface="Garamond" panose="02020404030301010803" pitchFamily="18" charset="0"/>
              </a:rPr>
              <a:t>The Hot-Spot Hypothesis:</a:t>
            </a:r>
          </a:p>
          <a:p>
            <a:r>
              <a:rPr lang="en-US" sz="1200" dirty="0">
                <a:latin typeface="Garamond" panose="02020404030301010803" pitchFamily="18" charset="0"/>
              </a:rPr>
              <a:t> In 1963, J. </a:t>
            </a:r>
            <a:r>
              <a:rPr lang="en-US" sz="1200" dirty="0">
                <a:latin typeface="Garamond" panose="02020404030301010803" pitchFamily="18" charset="0"/>
              </a:rPr>
              <a:t>Tuzo</a:t>
            </a:r>
            <a:r>
              <a:rPr lang="en-US" sz="1200" dirty="0">
                <a:latin typeface="Garamond" panose="02020404030301010803" pitchFamily="18" charset="0"/>
              </a:rPr>
              <a:t> Wilson, a Canadian geophysicist as “The Hot-Spot Hypothesis.”  This hypothesis was able to explain how island chains, such as the Hawaiian-Emperor chain, appear in a straight line, with only small bends as the plate moves.  How deep are hot spots</a:t>
            </a:r>
            <a:r>
              <a:rPr lang="en-US" sz="1200" dirty="0" smtClean="0">
                <a:latin typeface="Garamond" panose="02020404030301010803" pitchFamily="18" charset="0"/>
              </a:rPr>
              <a:t>?  </a:t>
            </a:r>
            <a:r>
              <a:rPr lang="en-US" sz="1200" dirty="0">
                <a:latin typeface="Garamond" panose="02020404030301010803" pitchFamily="18" charset="0"/>
              </a:rPr>
              <a:t>T</a:t>
            </a:r>
            <a:r>
              <a:rPr lang="en-US" sz="1200" dirty="0" smtClean="0">
                <a:latin typeface="Garamond" panose="02020404030301010803" pitchFamily="18" charset="0"/>
              </a:rPr>
              <a:t>he </a:t>
            </a:r>
            <a:r>
              <a:rPr lang="en-US" sz="1200" dirty="0">
                <a:latin typeface="Garamond" panose="02020404030301010803" pitchFamily="18" charset="0"/>
              </a:rPr>
              <a:t>actual depth of these hot-spots is unknown and researchers are actively trying to answer that </a:t>
            </a:r>
            <a:r>
              <a:rPr lang="en-US" sz="1200" dirty="0" smtClean="0">
                <a:latin typeface="Garamond" panose="02020404030301010803" pitchFamily="18" charset="0"/>
              </a:rPr>
              <a:t>question.  This </a:t>
            </a:r>
            <a:r>
              <a:rPr lang="en-US" sz="1200" dirty="0">
                <a:latin typeface="Garamond" panose="02020404030301010803" pitchFamily="18" charset="0"/>
              </a:rPr>
              <a:t>process is integral in creating new islands and land as it rises up from the seafloor. </a:t>
            </a:r>
            <a:endParaRPr lang="en-US" sz="1200" b="1" dirty="0">
              <a:latin typeface="Garamond" panose="02020404030301010803" pitchFamily="18" charset="0"/>
            </a:endParaRPr>
          </a:p>
        </p:txBody>
      </p:sp>
    </p:spTree>
    <p:extLst>
      <p:ext uri="{BB962C8B-B14F-4D97-AF65-F5344CB8AC3E}">
        <p14:creationId xmlns:p14="http://schemas.microsoft.com/office/powerpoint/2010/main" val="12823359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89D8B78-190F-4D16-B849-C1F9D3A9F722}"/>
              </a:ext>
            </a:extLst>
          </p:cNvPr>
          <p:cNvSpPr txBox="1"/>
          <p:nvPr/>
        </p:nvSpPr>
        <p:spPr>
          <a:xfrm>
            <a:off x="271971" y="174505"/>
            <a:ext cx="6469070" cy="2554545"/>
          </a:xfrm>
          <a:prstGeom prst="rect">
            <a:avLst/>
          </a:prstGeom>
          <a:noFill/>
        </p:spPr>
        <p:txBody>
          <a:bodyPr wrap="square" rtlCol="0">
            <a:spAutoFit/>
          </a:bodyPr>
          <a:lstStyle/>
          <a:p>
            <a:r>
              <a:rPr lang="en-US" sz="1600" b="1" dirty="0" smtClean="0">
                <a:latin typeface="Garamond" panose="02020404030301010803" pitchFamily="18" charset="0"/>
              </a:rPr>
              <a:t>What Happens at Tectonic Plate Boundaries?</a:t>
            </a:r>
            <a:endParaRPr lang="en-US" sz="1600" b="1" dirty="0">
              <a:latin typeface="Garamond" panose="02020404030301010803" pitchFamily="18" charset="0"/>
            </a:endParaRPr>
          </a:p>
          <a:p>
            <a:r>
              <a:rPr lang="en-US" sz="1200" b="1" dirty="0" smtClean="0">
                <a:latin typeface="Garamond" panose="02020404030301010803" pitchFamily="18" charset="0"/>
              </a:rPr>
              <a:t>Volcanoes</a:t>
            </a:r>
            <a:r>
              <a:rPr lang="en-US" sz="1200" b="1" dirty="0">
                <a:latin typeface="Garamond" panose="02020404030301010803" pitchFamily="18" charset="0"/>
              </a:rPr>
              <a:t> </a:t>
            </a:r>
            <a:r>
              <a:rPr lang="en-US" sz="1200" b="1" dirty="0" smtClean="0">
                <a:latin typeface="Garamond" panose="02020404030301010803" pitchFamily="18" charset="0"/>
              </a:rPr>
              <a:t>and </a:t>
            </a:r>
            <a:r>
              <a:rPr lang="en-US" sz="1200" b="1" dirty="0" smtClean="0">
                <a:latin typeface="Garamond" panose="02020404030301010803" pitchFamily="18" charset="0"/>
              </a:rPr>
              <a:t>Earth Quakes: </a:t>
            </a:r>
            <a:r>
              <a:rPr lang="en-US" sz="1200" dirty="0" smtClean="0">
                <a:latin typeface="Garamond" panose="02020404030301010803" pitchFamily="18" charset="0"/>
              </a:rPr>
              <a:t>Generally all </a:t>
            </a:r>
            <a:r>
              <a:rPr lang="en-US" sz="1200" dirty="0">
                <a:latin typeface="Garamond" panose="02020404030301010803" pitchFamily="18" charset="0"/>
              </a:rPr>
              <a:t>volcanoes </a:t>
            </a:r>
            <a:r>
              <a:rPr lang="en-US" sz="1200" dirty="0" smtClean="0">
                <a:latin typeface="Garamond" panose="02020404030301010803" pitchFamily="18" charset="0"/>
              </a:rPr>
              <a:t>and earthquakes occur near plate boundaries, </a:t>
            </a:r>
            <a:r>
              <a:rPr lang="en-US" sz="1200" dirty="0" smtClean="0">
                <a:latin typeface="Garamond" panose="02020404030301010803" pitchFamily="18" charset="0"/>
              </a:rPr>
              <a:t>except for areas near hot-spot volcanos.  The Tectonic plates sit on the Earth’s crust in the lithosphere, and as they move and run into each other they form divergent (plates moving away from each other), convergent (plates moving together with one going on top of the other), and transform (plates sliding past each other) plate boundaries causing earthquakes and creating volcanos.   </a:t>
            </a:r>
            <a:endParaRPr lang="en-US" sz="1200" b="1" dirty="0">
              <a:latin typeface="Garamond" panose="02020404030301010803" pitchFamily="18" charset="0"/>
            </a:endParaRPr>
          </a:p>
          <a:p>
            <a:r>
              <a:rPr lang="en-US" sz="1200" b="1" dirty="0" smtClean="0">
                <a:latin typeface="Garamond" panose="02020404030301010803" pitchFamily="18" charset="0"/>
                <a:ea typeface="Cambria" panose="02040503050406030204" pitchFamily="18" charset="0"/>
              </a:rPr>
              <a:t>Big Booms:  </a:t>
            </a:r>
            <a:r>
              <a:rPr lang="en-US" sz="1200" dirty="0" smtClean="0">
                <a:latin typeface="Garamond" panose="02020404030301010803" pitchFamily="18" charset="0"/>
                <a:ea typeface="Cambria" panose="02040503050406030204" pitchFamily="18" charset="0"/>
              </a:rPr>
              <a:t>Earthquakes release pressure that has built up where the two plates meet over time, and how strong there are depends on the type of rocks, plate, and pressure that has built up there.  For Volcanos, the size of the eruption is related to how much water has seeped under the lithosphere at the plate boundary, and then as that is heated by the magma is melts the rock around it and create a nasty volatile mixture of rock and super hot water.  As this mixture heats up, it rises up melting more rock, and then erupts as lava!  Depending on the type of rock and how much water seeped in, determines the size of the eruption. </a:t>
            </a:r>
            <a:endParaRPr lang="en-US" sz="1200" dirty="0">
              <a:latin typeface="Garamond" panose="02020404030301010803" pitchFamily="18" charset="0"/>
            </a:endParaRPr>
          </a:p>
        </p:txBody>
      </p:sp>
      <p:sp>
        <p:nvSpPr>
          <p:cNvPr id="6" name="TextBox 5">
            <a:extLst>
              <a:ext uri="{FF2B5EF4-FFF2-40B4-BE49-F238E27FC236}">
                <a16:creationId xmlns:a16="http://schemas.microsoft.com/office/drawing/2014/main" id="{D0F644FA-F7F7-4520-9EB8-BDB853BD86D5}"/>
              </a:ext>
            </a:extLst>
          </p:cNvPr>
          <p:cNvSpPr txBox="1"/>
          <p:nvPr/>
        </p:nvSpPr>
        <p:spPr>
          <a:xfrm>
            <a:off x="312821" y="4572000"/>
            <a:ext cx="3476499" cy="3662541"/>
          </a:xfrm>
          <a:prstGeom prst="rect">
            <a:avLst/>
          </a:prstGeom>
          <a:noFill/>
        </p:spPr>
        <p:txBody>
          <a:bodyPr wrap="square" rtlCol="0">
            <a:spAutoFit/>
          </a:bodyPr>
          <a:lstStyle/>
          <a:p>
            <a:r>
              <a:rPr lang="en-US" sz="1600" b="1" dirty="0" smtClean="0">
                <a:latin typeface="Garamond" panose="02020404030301010803" pitchFamily="18" charset="0"/>
              </a:rPr>
              <a:t>The Ring of Fire</a:t>
            </a:r>
            <a:endParaRPr lang="en-US" sz="1600" b="1" dirty="0">
              <a:latin typeface="Garamond" panose="02020404030301010803" pitchFamily="18" charset="0"/>
            </a:endParaRPr>
          </a:p>
          <a:p>
            <a:r>
              <a:rPr lang="en-US" sz="1200" b="1" dirty="0">
                <a:latin typeface="Garamond" panose="02020404030301010803" pitchFamily="18" charset="0"/>
              </a:rPr>
              <a:t>Where is it?</a:t>
            </a:r>
          </a:p>
          <a:p>
            <a:r>
              <a:rPr lang="en-US" sz="1200" dirty="0" smtClean="0">
                <a:latin typeface="Garamond" panose="02020404030301010803" pitchFamily="18" charset="0"/>
                <a:ea typeface="Cambria" panose="02040503050406030204" pitchFamily="18" charset="0"/>
              </a:rPr>
              <a:t>The Ring of Fire is in the Pacific Ocean.  It </a:t>
            </a:r>
            <a:r>
              <a:rPr lang="en-US" sz="1200" dirty="0">
                <a:latin typeface="Garamond" panose="02020404030301010803" pitchFamily="18" charset="0"/>
                <a:ea typeface="Cambria" panose="02040503050406030204" pitchFamily="18" charset="0"/>
              </a:rPr>
              <a:t>is a horse shoe shaped region</a:t>
            </a:r>
            <a:r>
              <a:rPr lang="en-US" sz="1200" dirty="0" smtClean="0">
                <a:latin typeface="Garamond" panose="02020404030301010803" pitchFamily="18" charset="0"/>
                <a:ea typeface="Cambria" panose="02040503050406030204" pitchFamily="18" charset="0"/>
              </a:rPr>
              <a:t>s formed by several tectonic plates interacting with the norther, western, and eastern edges of the Pacific Plate.  As these plates interact, they form volcanos and cause earthquakes.   </a:t>
            </a:r>
            <a:endParaRPr lang="en-US" sz="1200" b="1" dirty="0">
              <a:latin typeface="Garamond" panose="02020404030301010803" pitchFamily="18" charset="0"/>
            </a:endParaRPr>
          </a:p>
          <a:p>
            <a:r>
              <a:rPr lang="en-US" sz="1200" b="1" dirty="0" smtClean="0">
                <a:latin typeface="Garamond" panose="02020404030301010803" pitchFamily="18" charset="0"/>
              </a:rPr>
              <a:t>What is happening there?</a:t>
            </a:r>
            <a:endParaRPr lang="en-US" sz="1200" b="1" dirty="0" smtClean="0">
              <a:latin typeface="Garamond" panose="02020404030301010803" pitchFamily="18" charset="0"/>
            </a:endParaRPr>
          </a:p>
          <a:p>
            <a:r>
              <a:rPr lang="en-US" sz="1200" dirty="0" smtClean="0">
                <a:latin typeface="Garamond" panose="02020404030301010803" pitchFamily="18" charset="0"/>
              </a:rPr>
              <a:t>In the Ring of Fire you can find 452 volcanos, which is 75% of the world’s active and dormant volcanos.   Also, about 90% of the world’s earthquakes occur in the Ring of Fire accounting for 81% of the world’s largest and strongest earthquakes. </a:t>
            </a:r>
          </a:p>
          <a:p>
            <a:r>
              <a:rPr lang="en-US" sz="1200" b="1" dirty="0">
                <a:latin typeface="Garamond" panose="02020404030301010803" pitchFamily="18" charset="0"/>
              </a:rPr>
              <a:t>What </a:t>
            </a:r>
            <a:r>
              <a:rPr lang="en-US" sz="1200" b="1" dirty="0" smtClean="0">
                <a:latin typeface="Garamond" panose="02020404030301010803" pitchFamily="18" charset="0"/>
              </a:rPr>
              <a:t>areas does the Ring of Fire effect?</a:t>
            </a:r>
          </a:p>
          <a:p>
            <a:r>
              <a:rPr lang="en-US" sz="1200" dirty="0" smtClean="0">
                <a:latin typeface="Garamond" panose="02020404030301010803" pitchFamily="18" charset="0"/>
              </a:rPr>
              <a:t>The Ring of Fire responsible for some of the volcanos </a:t>
            </a:r>
            <a:r>
              <a:rPr lang="en-US" sz="1200" dirty="0">
                <a:latin typeface="Garamond" panose="02020404030301010803" pitchFamily="18" charset="0"/>
              </a:rPr>
              <a:t>and earthquakes </a:t>
            </a:r>
            <a:r>
              <a:rPr lang="en-US" sz="1200" dirty="0" smtClean="0">
                <a:latin typeface="Garamond" panose="02020404030301010803" pitchFamily="18" charset="0"/>
              </a:rPr>
              <a:t>found in Bolivia, Chile Ecuador, Peru, Costa Rica, Guatemala, Mexico, United States, Canada, Russia, Japan, Philippines, Indonesia, New Zealand, and Antarctica.</a:t>
            </a:r>
          </a:p>
        </p:txBody>
      </p:sp>
      <p:sp>
        <p:nvSpPr>
          <p:cNvPr id="7" name="Rectangle 6">
            <a:extLst>
              <a:ext uri="{FF2B5EF4-FFF2-40B4-BE49-F238E27FC236}">
                <a16:creationId xmlns:a16="http://schemas.microsoft.com/office/drawing/2014/main" id="{35718B71-73B4-4C66-91A8-56CD1499F3EB}"/>
              </a:ext>
            </a:extLst>
          </p:cNvPr>
          <p:cNvSpPr/>
          <p:nvPr/>
        </p:nvSpPr>
        <p:spPr>
          <a:xfrm>
            <a:off x="256675" y="170795"/>
            <a:ext cx="6484366" cy="41917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41B37FA-D56F-42B2-A6E4-4CB281B8C790}"/>
              </a:ext>
            </a:extLst>
          </p:cNvPr>
          <p:cNvSpPr/>
          <p:nvPr/>
        </p:nvSpPr>
        <p:spPr>
          <a:xfrm>
            <a:off x="256674" y="4572000"/>
            <a:ext cx="6484367" cy="441157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1B47AE80-87F1-4349-8FC4-E16A870708AE}"/>
              </a:ext>
            </a:extLst>
          </p:cNvPr>
          <p:cNvSpPr txBox="1"/>
          <p:nvPr/>
        </p:nvSpPr>
        <p:spPr>
          <a:xfrm>
            <a:off x="312821" y="8090912"/>
            <a:ext cx="3298275" cy="923330"/>
          </a:xfrm>
          <a:prstGeom prst="rect">
            <a:avLst/>
          </a:prstGeom>
          <a:noFill/>
        </p:spPr>
        <p:txBody>
          <a:bodyPr wrap="square" rtlCol="0">
            <a:spAutoFit/>
          </a:bodyPr>
          <a:lstStyle/>
          <a:p>
            <a:r>
              <a:rPr lang="en-US" sz="900" i="1" dirty="0">
                <a:latin typeface="Garamond" panose="02020404030301010803" pitchFamily="18" charset="0"/>
              </a:rPr>
              <a:t>Image top: Tectonic Plates and Active Volcanoes of the World: Most active volcanoes are located along or near the boundaries of Earth's shifting tectonic plates. </a:t>
            </a:r>
            <a:r>
              <a:rPr lang="en-US" sz="900" i="1" dirty="0" smtClean="0">
                <a:latin typeface="Garamond" panose="02020404030301010803" pitchFamily="18" charset="0"/>
              </a:rPr>
              <a:t>Only </a:t>
            </a:r>
            <a:r>
              <a:rPr lang="en-US" sz="900" i="1" dirty="0">
                <a:latin typeface="Garamond" panose="02020404030301010803" pitchFamily="18" charset="0"/>
              </a:rPr>
              <a:t>some of the Earth's more than 500 active volcanoes are shown here (red triangles).</a:t>
            </a:r>
            <a:r>
              <a:rPr lang="en-US" sz="900" i="1" dirty="0" smtClean="0">
                <a:latin typeface="Garamond" panose="02020404030301010803" pitchFamily="18" charset="0"/>
                <a:hlinkClick r:id="rId2"/>
              </a:rPr>
              <a:t>https</a:t>
            </a:r>
            <a:r>
              <a:rPr lang="en-US" sz="900" i="1" dirty="0">
                <a:latin typeface="Garamond" panose="02020404030301010803" pitchFamily="18" charset="0"/>
                <a:hlinkClick r:id="rId2"/>
              </a:rPr>
              <a:t>://</a:t>
            </a:r>
            <a:r>
              <a:rPr lang="en-US" sz="900" i="1" dirty="0" smtClean="0">
                <a:latin typeface="Garamond" panose="02020404030301010803" pitchFamily="18" charset="0"/>
                <a:hlinkClick r:id="rId2"/>
              </a:rPr>
              <a:t>volcanoes.usgs.gov/vhp/tilt_strain.html</a:t>
            </a:r>
            <a:r>
              <a:rPr lang="en-US" sz="900" i="1" dirty="0" smtClean="0">
                <a:latin typeface="Garamond" panose="02020404030301010803" pitchFamily="18" charset="0"/>
              </a:rPr>
              <a:t> </a:t>
            </a:r>
          </a:p>
          <a:p>
            <a:r>
              <a:rPr lang="en-US" sz="900" i="1" dirty="0" smtClean="0">
                <a:latin typeface="Garamond" panose="02020404030301010803" pitchFamily="18" charset="0"/>
              </a:rPr>
              <a:t>Image Bottom</a:t>
            </a:r>
            <a:r>
              <a:rPr lang="en-US" sz="900" i="1" dirty="0">
                <a:latin typeface="Garamond" panose="02020404030301010803" pitchFamily="18" charset="0"/>
              </a:rPr>
              <a:t>: Map showing the geographic location of major ocean trenches in the Pacific Ocean</a:t>
            </a:r>
            <a:r>
              <a:rPr lang="en-US" sz="900" i="1" dirty="0" smtClean="0">
                <a:latin typeface="Garamond" panose="02020404030301010803" pitchFamily="18" charset="0"/>
              </a:rPr>
              <a:t>. </a:t>
            </a:r>
            <a:r>
              <a:rPr lang="en-US" sz="900" i="1" dirty="0" smtClean="0">
                <a:latin typeface="Garamond" panose="02020404030301010803" pitchFamily="18" charset="0"/>
                <a:hlinkClick r:id="rId3"/>
              </a:rPr>
              <a:t>https://geology.com/plate-tectonics.shtml</a:t>
            </a:r>
            <a:r>
              <a:rPr lang="en-US" sz="900" i="1" dirty="0" smtClean="0">
                <a:latin typeface="Garamond" panose="02020404030301010803" pitchFamily="18" charset="0"/>
              </a:rPr>
              <a:t> </a:t>
            </a:r>
            <a:endParaRPr lang="en-US" sz="900" i="1" dirty="0">
              <a:latin typeface="Garamond" panose="02020404030301010803" pitchFamily="18" charset="0"/>
            </a:endParaRPr>
          </a:p>
        </p:txBody>
      </p:sp>
      <p:sp>
        <p:nvSpPr>
          <p:cNvPr id="11" name="TextBox 10">
            <a:extLst>
              <a:ext uri="{FF2B5EF4-FFF2-40B4-BE49-F238E27FC236}">
                <a16:creationId xmlns:a16="http://schemas.microsoft.com/office/drawing/2014/main" id="{5351572B-F2C6-4311-AFE6-F30DADEA565B}"/>
              </a:ext>
            </a:extLst>
          </p:cNvPr>
          <p:cNvSpPr txBox="1"/>
          <p:nvPr/>
        </p:nvSpPr>
        <p:spPr>
          <a:xfrm>
            <a:off x="271971" y="2876394"/>
            <a:ext cx="1654215" cy="1338828"/>
          </a:xfrm>
          <a:prstGeom prst="rect">
            <a:avLst/>
          </a:prstGeom>
          <a:noFill/>
        </p:spPr>
        <p:txBody>
          <a:bodyPr wrap="square" rtlCol="0">
            <a:spAutoFit/>
          </a:bodyPr>
          <a:lstStyle/>
          <a:p>
            <a:r>
              <a:rPr lang="en-US" sz="900" i="1" dirty="0">
                <a:latin typeface="Garamond" panose="02020404030301010803" pitchFamily="18" charset="0"/>
              </a:rPr>
              <a:t>Image </a:t>
            </a:r>
            <a:r>
              <a:rPr lang="en-US" sz="900" i="1" dirty="0" smtClean="0">
                <a:latin typeface="Garamond" panose="02020404030301010803" pitchFamily="18" charset="0"/>
              </a:rPr>
              <a:t>: A </a:t>
            </a:r>
            <a:r>
              <a:rPr lang="en-US" sz="900" i="1" dirty="0">
                <a:latin typeface="Garamond" panose="02020404030301010803" pitchFamily="18" charset="0"/>
              </a:rPr>
              <a:t>generalized diagram showing the lithospheric situation associated with the formation of convergent, divergent, and transform plate boundaries. Illustration prepared by the United States Geological Survey.</a:t>
            </a:r>
            <a:endParaRPr lang="en-US" sz="900" i="1" dirty="0">
              <a:latin typeface="Garamond" panose="02020404030301010803" pitchFamily="18" charset="0"/>
            </a:endParaRPr>
          </a:p>
          <a:p>
            <a:r>
              <a:rPr lang="en-US" sz="900" i="1" dirty="0">
                <a:latin typeface="Garamond" panose="02020404030301010803" pitchFamily="18" charset="0"/>
                <a:hlinkClick r:id="rId3"/>
              </a:rPr>
              <a:t>https://</a:t>
            </a:r>
            <a:r>
              <a:rPr lang="en-US" sz="900" i="1" dirty="0" smtClean="0">
                <a:latin typeface="Garamond" panose="02020404030301010803" pitchFamily="18" charset="0"/>
                <a:hlinkClick r:id="rId3"/>
              </a:rPr>
              <a:t>geology.com/plate-tectonics.shtml</a:t>
            </a:r>
            <a:r>
              <a:rPr lang="en-US" sz="900" i="1" dirty="0" smtClean="0">
                <a:latin typeface="Garamond" panose="02020404030301010803" pitchFamily="18" charset="0"/>
              </a:rPr>
              <a:t> </a:t>
            </a:r>
            <a:endParaRPr lang="en-US" sz="900" i="1" dirty="0">
              <a:latin typeface="Garamond" panose="02020404030301010803" pitchFamily="18" charset="0"/>
            </a:endParaRPr>
          </a:p>
        </p:txBody>
      </p:sp>
      <p:pic>
        <p:nvPicPr>
          <p:cNvPr id="13" name="Picture 12"/>
          <p:cNvPicPr>
            <a:picLocks noChangeAspect="1"/>
          </p:cNvPicPr>
          <p:nvPr/>
        </p:nvPicPr>
        <p:blipFill>
          <a:blip r:embed="rId4"/>
          <a:stretch>
            <a:fillRect/>
          </a:stretch>
        </p:blipFill>
        <p:spPr>
          <a:xfrm>
            <a:off x="3730452" y="6703148"/>
            <a:ext cx="2920698" cy="2167465"/>
          </a:xfrm>
          <a:prstGeom prst="rect">
            <a:avLst/>
          </a:prstGeom>
          <a:ln w="12700">
            <a:solidFill>
              <a:schemeClr val="tx1"/>
            </a:solidFill>
          </a:ln>
        </p:spPr>
      </p:pic>
      <p:pic>
        <p:nvPicPr>
          <p:cNvPr id="18" name="Picture 17"/>
          <p:cNvPicPr>
            <a:picLocks noChangeAspect="1"/>
          </p:cNvPicPr>
          <p:nvPr/>
        </p:nvPicPr>
        <p:blipFill>
          <a:blip r:embed="rId5"/>
          <a:stretch>
            <a:fillRect/>
          </a:stretch>
        </p:blipFill>
        <p:spPr>
          <a:xfrm>
            <a:off x="3963580" y="4671460"/>
            <a:ext cx="2687570" cy="1980315"/>
          </a:xfrm>
          <a:prstGeom prst="rect">
            <a:avLst/>
          </a:prstGeom>
          <a:ln w="12700">
            <a:solidFill>
              <a:schemeClr val="tx1"/>
            </a:solidFill>
          </a:ln>
        </p:spPr>
      </p:pic>
      <p:pic>
        <p:nvPicPr>
          <p:cNvPr id="19" name="Picture 18"/>
          <p:cNvPicPr>
            <a:picLocks noChangeAspect="1"/>
          </p:cNvPicPr>
          <p:nvPr/>
        </p:nvPicPr>
        <p:blipFill>
          <a:blip r:embed="rId6"/>
          <a:stretch>
            <a:fillRect/>
          </a:stretch>
        </p:blipFill>
        <p:spPr>
          <a:xfrm>
            <a:off x="1879600" y="2515087"/>
            <a:ext cx="4771550" cy="1775668"/>
          </a:xfrm>
          <a:prstGeom prst="rect">
            <a:avLst/>
          </a:prstGeom>
          <a:ln w="12700">
            <a:solidFill>
              <a:schemeClr val="tx1"/>
            </a:solidFill>
          </a:ln>
        </p:spPr>
      </p:pic>
    </p:spTree>
    <p:extLst>
      <p:ext uri="{BB962C8B-B14F-4D97-AF65-F5344CB8AC3E}">
        <p14:creationId xmlns:p14="http://schemas.microsoft.com/office/powerpoint/2010/main" val="2442031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434</TotalTime>
  <Words>2377</Words>
  <Application>Microsoft Office PowerPoint</Application>
  <PresentationFormat>Letter Paper (8.5x11 in)</PresentationFormat>
  <Paragraphs>81</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Cambria</vt:lpstr>
      <vt:lpstr>Garamond</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Kimberley</dc:creator>
  <cp:lastModifiedBy>Talamantes, Adam</cp:lastModifiedBy>
  <cp:revision>45</cp:revision>
  <dcterms:created xsi:type="dcterms:W3CDTF">2018-07-22T20:03:41Z</dcterms:created>
  <dcterms:modified xsi:type="dcterms:W3CDTF">2018-07-23T22:22:08Z</dcterms:modified>
</cp:coreProperties>
</file>