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5" r:id="rId9"/>
    <p:sldId id="266" r:id="rId10"/>
    <p:sldId id="264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15" d="100"/>
          <a:sy n="115" d="100"/>
        </p:scale>
        <p:origin x="-48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7889AE-A668-5B47-87BE-229E7BE3292E}" type="datetimeFigureOut">
              <a:rPr lang="en-US" smtClean="0"/>
              <a:t>1/6/14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09838F-5736-8A41-9D6D-85E0934D0F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3104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Tell students that they can crumple the paper and tape it around,</a:t>
            </a:r>
            <a:r>
              <a:rPr lang="en-US" baseline="0" dirty="0" smtClean="0"/>
              <a:t> or they can make a cone, or they can get as creative as they want with their volcano. It is their project.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09838F-5736-8A41-9D6D-85E0934D0FC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0586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328166" y="1295400"/>
            <a:ext cx="6487668" cy="3152887"/>
          </a:xfrm>
          <a:prstGeom prst="rect">
            <a:avLst/>
          </a:prstGeo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/>
          <a:p>
            <a: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</a:pPr>
            <a:endParaRPr sz="3200" kern="12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2921" y="1523999"/>
            <a:ext cx="6498158" cy="1724867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2921" y="3299012"/>
            <a:ext cx="6498159" cy="91664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48DD1-8333-3448-93D4-3521D8568C2C}" type="datetimeFigureOut">
              <a:rPr lang="en-US" smtClean="0"/>
              <a:t>1/6/14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51E0-EF56-AD42-80B9-5185C530EB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8" y="611872"/>
            <a:ext cx="4079545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8" y="1787856"/>
            <a:ext cx="4079545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48DD1-8333-3448-93D4-3521D8568C2C}" type="datetimeFigureOut">
              <a:rPr lang="en-US" smtClean="0"/>
              <a:t>1/6/14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51E0-EF56-AD42-80B9-5185C530EB9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5090617" y="359392"/>
            <a:ext cx="3657600" cy="5318077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48DD1-8333-3448-93D4-3521D8568C2C}" type="datetimeFigureOut">
              <a:rPr lang="en-US" smtClean="0"/>
              <a:t>1/6/14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51E0-EF56-AD42-80B9-5185C530EB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9792" y="368301"/>
            <a:ext cx="1524000" cy="5575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9274" y="368301"/>
            <a:ext cx="6689726" cy="55753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48DD1-8333-3448-93D4-3521D8568C2C}" type="datetimeFigureOut">
              <a:rPr lang="en-US" smtClean="0"/>
              <a:t>1/6/14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51E0-EF56-AD42-80B9-5185C530EB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48DD1-8333-3448-93D4-3521D8568C2C}" type="datetimeFigureOut">
              <a:rPr lang="en-US" smtClean="0"/>
              <a:t>1/6/14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51E0-EF56-AD42-80B9-5185C530EB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538" y="3352801"/>
            <a:ext cx="8416925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3538" y="4771029"/>
            <a:ext cx="8416925" cy="972671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48DD1-8333-3448-93D4-3521D8568C2C}" type="datetimeFigureOut">
              <a:rPr lang="en-US" smtClean="0"/>
              <a:t>1/6/14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51E0-EF56-AD42-80B9-5185C530EB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370980" y="363538"/>
            <a:ext cx="8402040" cy="2836862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2403144"/>
            <a:ext cx="8056563" cy="1362075"/>
          </a:xfrm>
        </p:spPr>
        <p:txBody>
          <a:bodyPr anchor="b" anchorCtr="0"/>
          <a:lstStyle>
            <a:lvl1pPr algn="ctr">
              <a:defRPr sz="46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3736005"/>
            <a:ext cx="8056563" cy="1500187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48DD1-8333-3448-93D4-3521D8568C2C}" type="datetimeFigureOut">
              <a:rPr lang="en-US" smtClean="0"/>
              <a:t>1/6/14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51E0-EF56-AD42-80B9-5185C530EB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9275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071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48DD1-8333-3448-93D4-3521D8568C2C}" type="datetimeFigureOut">
              <a:rPr lang="en-US" smtClean="0"/>
              <a:t>1/6/14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51E0-EF56-AD42-80B9-5185C530EB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4" y="107576"/>
            <a:ext cx="8042276" cy="1336956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4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9274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1070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1070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48DD1-8333-3448-93D4-3521D8568C2C}" type="datetimeFigureOut">
              <a:rPr lang="en-US" smtClean="0"/>
              <a:t>1/6/14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51E0-EF56-AD42-80B9-5185C530EB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48DD1-8333-3448-93D4-3521D8568C2C}" type="datetimeFigureOut">
              <a:rPr lang="en-US" smtClean="0"/>
              <a:t>1/6/14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51E0-EF56-AD42-80B9-5185C530EB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48DD1-8333-3448-93D4-3521D8568C2C}" type="datetimeFigureOut">
              <a:rPr lang="en-US" smtClean="0"/>
              <a:t>1/6/14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51E0-EF56-AD42-80B9-5185C530EB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611872"/>
            <a:ext cx="384048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824" y="368300"/>
            <a:ext cx="3840480" cy="5575300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9" y="1787856"/>
            <a:ext cx="3840480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48DD1-8333-3448-93D4-3521D8568C2C}" type="datetimeFigureOut">
              <a:rPr lang="en-US" smtClean="0"/>
              <a:t>1/6/14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51E0-EF56-AD42-80B9-5185C530EB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1600201"/>
            <a:ext cx="8042276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29835" y="627566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38A48DD1-8333-3448-93D4-3521D8568C2C}" type="datetimeFigureOut">
              <a:rPr lang="en-US" smtClean="0"/>
              <a:t>1/6/14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458" y="6275668"/>
            <a:ext cx="48409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97906" y="6275668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fld id="{930651E0-EF56-AD42-80B9-5185C530EB9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9250" indent="-349250" algn="l" defTabSz="914400" rtl="0" eaLnBrk="1" latinLnBrk="0" hangingPunct="1">
        <a:spcBef>
          <a:spcPts val="2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2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96837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63650" indent="-295275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54622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828800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1177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398713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6892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outube.com/watch?v=l0Pbna2zWuM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3141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sz="6600" b="1" dirty="0" smtClean="0"/>
              <a:t>Volcanoes</a:t>
            </a:r>
            <a:r>
              <a:rPr lang="en-US" sz="6600" dirty="0" smtClean="0"/>
              <a:t/>
            </a:r>
            <a:br>
              <a:rPr lang="en-US" sz="6600" dirty="0" smtClean="0"/>
            </a:br>
            <a:r>
              <a:rPr lang="en-US" sz="4900" dirty="0" smtClean="0"/>
              <a:t>Lesson 4</a:t>
            </a:r>
            <a:endParaRPr lang="en-US" sz="49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599" y="3739679"/>
            <a:ext cx="6822957" cy="2476059"/>
          </a:xfrm>
        </p:spPr>
        <p:txBody>
          <a:bodyPr>
            <a:normAutofit/>
          </a:bodyPr>
          <a:lstStyle/>
          <a:p>
            <a:r>
              <a:rPr lang="en-US" dirty="0"/>
              <a:t>Winter Teachers Workshop 2014</a:t>
            </a:r>
          </a:p>
          <a:p>
            <a:r>
              <a:rPr lang="en-US" dirty="0"/>
              <a:t>SMILE Program </a:t>
            </a:r>
            <a:endParaRPr lang="en-US" dirty="0" smtClean="0"/>
          </a:p>
          <a:p>
            <a:endParaRPr lang="en-US" dirty="0"/>
          </a:p>
          <a:p>
            <a:r>
              <a:rPr lang="en-US" sz="1800" i="1" dirty="0" smtClean="0">
                <a:solidFill>
                  <a:srgbClr val="4F81BD"/>
                </a:solidFill>
              </a:rPr>
              <a:t>Adapted from the Environmental Atlas of Abu Dhabi Emirate:            Lesson Plan: Volcanoes</a:t>
            </a:r>
          </a:p>
        </p:txBody>
      </p:sp>
    </p:spTree>
    <p:extLst>
      <p:ext uri="{BB962C8B-B14F-4D97-AF65-F5344CB8AC3E}">
        <p14:creationId xmlns:p14="http://schemas.microsoft.com/office/powerpoint/2010/main" val="42290614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Famous Volcanoes in the</a:t>
            </a:r>
            <a:br>
              <a:rPr lang="en-US" b="1" dirty="0" smtClean="0"/>
            </a:br>
            <a:r>
              <a:rPr lang="en-US" b="1" dirty="0" smtClean="0"/>
              <a:t> Pacific Northwest</a:t>
            </a:r>
            <a:endParaRPr lang="en-US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8535" b="8535"/>
          <a:stretch>
            <a:fillRect/>
          </a:stretch>
        </p:blipFill>
        <p:spPr>
          <a:xfrm>
            <a:off x="552173" y="1666867"/>
            <a:ext cx="3500783" cy="1925296"/>
          </a:xfrm>
        </p:spPr>
      </p:pic>
      <p:sp>
        <p:nvSpPr>
          <p:cNvPr id="5" name="TextBox 4"/>
          <p:cNvSpPr txBox="1"/>
          <p:nvPr/>
        </p:nvSpPr>
        <p:spPr>
          <a:xfrm>
            <a:off x="457200" y="3603206"/>
            <a:ext cx="1874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Mt. Hood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565" y="4015327"/>
            <a:ext cx="2857217" cy="190576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57200" y="5921093"/>
            <a:ext cx="1546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Mt. Rainier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2086" y="1666867"/>
            <a:ext cx="2909339" cy="184495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870174" y="3511826"/>
            <a:ext cx="21203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Mt. St. Helens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151656" y="4416822"/>
            <a:ext cx="463384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Extinct</a:t>
            </a:r>
            <a:r>
              <a:rPr lang="en-US" sz="2200" dirty="0" smtClean="0"/>
              <a:t> – no longer capable of erupting</a:t>
            </a:r>
          </a:p>
          <a:p>
            <a:endParaRPr lang="en-US" sz="2200" dirty="0" smtClean="0"/>
          </a:p>
          <a:p>
            <a:r>
              <a:rPr lang="en-US" sz="2200" b="1" dirty="0" smtClean="0"/>
              <a:t>Dormant</a:t>
            </a:r>
            <a:r>
              <a:rPr lang="en-US" sz="2200" dirty="0" smtClean="0"/>
              <a:t> – Capable of erupting but not currently active</a:t>
            </a:r>
          </a:p>
          <a:p>
            <a:endParaRPr lang="en-US" sz="2200" dirty="0" smtClean="0"/>
          </a:p>
          <a:p>
            <a:r>
              <a:rPr lang="en-US" sz="2200" b="1" dirty="0" smtClean="0"/>
              <a:t>Active</a:t>
            </a:r>
            <a:r>
              <a:rPr lang="en-US" sz="2200" dirty="0" smtClean="0"/>
              <a:t> – erupting currently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551043" y="3592163"/>
            <a:ext cx="15019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Extinct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678261" y="3502571"/>
            <a:ext cx="15019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Dormant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085009" y="5921093"/>
            <a:ext cx="15019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Extinct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25954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1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Volcanoes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US" dirty="0"/>
              <a:t>Who has seen or been to a volcano in person?  Seen a volcano on TV? </a:t>
            </a:r>
            <a:endParaRPr lang="en-US" dirty="0" smtClean="0"/>
          </a:p>
          <a:p>
            <a:pPr marL="0" lvl="0" indent="0">
              <a:buNone/>
            </a:pPr>
            <a:endParaRPr lang="en-US" dirty="0"/>
          </a:p>
          <a:p>
            <a:pPr lvl="0"/>
            <a:r>
              <a:rPr lang="en-US" dirty="0"/>
              <a:t>Lets watch a video of a volcano erupting!</a:t>
            </a:r>
          </a:p>
          <a:p>
            <a:pPr lvl="2"/>
            <a:r>
              <a:rPr lang="en-US" dirty="0" smtClean="0">
                <a:hlinkClick r:id="rId2"/>
              </a:rPr>
              <a:t>Volcano </a:t>
            </a:r>
            <a:r>
              <a:rPr lang="en-US" dirty="0">
                <a:hlinkClick r:id="rId2"/>
              </a:rPr>
              <a:t>eruption video</a:t>
            </a:r>
            <a:endParaRPr lang="en-US" dirty="0"/>
          </a:p>
          <a:p>
            <a:pPr lvl="0"/>
            <a:endParaRPr lang="en-US" dirty="0"/>
          </a:p>
          <a:p>
            <a:pPr lvl="0"/>
            <a:r>
              <a:rPr lang="en-US" b="1" dirty="0"/>
              <a:t>Get in pairs and discuss:  </a:t>
            </a:r>
            <a:r>
              <a:rPr lang="en-US" dirty="0"/>
              <a:t>How would you describe a volcano?  What makes a volcano different from a mountain?  What is a volcano?  </a:t>
            </a:r>
            <a:r>
              <a:rPr lang="en-US" dirty="0" smtClean="0"/>
              <a:t>What causes a volcano to erupt?</a:t>
            </a:r>
            <a:endParaRPr lang="en-US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7523313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Making a Model Volcano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9266" y="2474578"/>
            <a:ext cx="4464749" cy="366786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Take your empty water bottle and place it in the center of your baking tin.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Now take the paper and build a mountain around the bottle.</a:t>
            </a:r>
          </a:p>
          <a:p>
            <a:pPr marL="457200" lvl="1" indent="0">
              <a:buNone/>
            </a:pPr>
            <a:endParaRPr lang="en-US" dirty="0"/>
          </a:p>
        </p:txBody>
      </p:sp>
      <p:pic>
        <p:nvPicPr>
          <p:cNvPr id="4" name="Picture 3" descr="DSCI0075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52" t="44444" b="5958"/>
          <a:stretch/>
        </p:blipFill>
        <p:spPr>
          <a:xfrm>
            <a:off x="4921949" y="2829400"/>
            <a:ext cx="4012224" cy="331304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57201" y="1534968"/>
            <a:ext cx="84769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To learn more about volcanoes and </a:t>
            </a:r>
            <a:r>
              <a:rPr lang="en-US" sz="2800" dirty="0" smtClean="0"/>
              <a:t>their eruptions </a:t>
            </a:r>
            <a:r>
              <a:rPr lang="en-US" sz="2800" dirty="0"/>
              <a:t>you are going to </a:t>
            </a:r>
            <a:r>
              <a:rPr lang="en-US" sz="2800" dirty="0" smtClean="0"/>
              <a:t>make a </a:t>
            </a:r>
            <a:r>
              <a:rPr lang="en-US" sz="2800" dirty="0"/>
              <a:t>model </a:t>
            </a:r>
            <a:r>
              <a:rPr lang="en-US" sz="2800" dirty="0" smtClean="0"/>
              <a:t>volcano!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1718814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Making a Model Volcano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134134" cy="4976968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Put 1 ½ teaspoon of soap into the bottle. </a:t>
            </a:r>
            <a:endParaRPr lang="en-US" dirty="0"/>
          </a:p>
          <a:p>
            <a:r>
              <a:rPr lang="en-US" dirty="0" smtClean="0"/>
              <a:t>Add ½ cup of vinegar.</a:t>
            </a:r>
            <a:endParaRPr lang="en-US" dirty="0"/>
          </a:p>
          <a:p>
            <a:r>
              <a:rPr lang="en-US" dirty="0" smtClean="0"/>
              <a:t>Add ½ cup of water.</a:t>
            </a:r>
            <a:endParaRPr lang="en-US" dirty="0"/>
          </a:p>
          <a:p>
            <a:r>
              <a:rPr lang="en-US" dirty="0"/>
              <a:t>A</a:t>
            </a:r>
            <a:r>
              <a:rPr lang="en-US" dirty="0" smtClean="0"/>
              <a:t>dd a few drops of food coloring food coloring.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/>
              <a:t>Now for the fun part!</a:t>
            </a:r>
          </a:p>
          <a:p>
            <a:pPr lvl="1">
              <a:buFont typeface="Courier New"/>
              <a:buChar char="o"/>
            </a:pPr>
            <a:r>
              <a:rPr lang="en-US" dirty="0"/>
              <a:t>Add 1 tablespoon of baking soda.</a:t>
            </a:r>
          </a:p>
          <a:p>
            <a:pPr lvl="1"/>
            <a:endParaRPr lang="en-US" dirty="0"/>
          </a:p>
          <a:p>
            <a:pPr marL="0" indent="0">
              <a:buNone/>
            </a:pPr>
            <a:r>
              <a:rPr lang="en-US" dirty="0"/>
              <a:t>Discuss with your partner:</a:t>
            </a:r>
          </a:p>
          <a:p>
            <a:pPr lvl="1">
              <a:buFont typeface="Courier New"/>
              <a:buChar char="o"/>
            </a:pPr>
            <a:r>
              <a:rPr lang="en-US" dirty="0"/>
              <a:t>What happened? 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6210" y="2225538"/>
            <a:ext cx="4434642" cy="3325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7140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1838"/>
            <a:ext cx="8229600" cy="1143000"/>
          </a:xfrm>
        </p:spPr>
        <p:txBody>
          <a:bodyPr/>
          <a:lstStyle/>
          <a:p>
            <a:r>
              <a:rPr lang="en-US" dirty="0" smtClean="0"/>
              <a:t>Volcanoes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2076" y="1356000"/>
            <a:ext cx="4954104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This is just one way that volcanoes can erupt.</a:t>
            </a:r>
          </a:p>
          <a:p>
            <a:pPr lvl="1">
              <a:buFont typeface="Courier New"/>
              <a:buChar char="o"/>
            </a:pPr>
            <a:r>
              <a:rPr lang="en-US" dirty="0" smtClean="0"/>
              <a:t>What are some other ways that volcanoes might erupt?</a:t>
            </a:r>
          </a:p>
          <a:p>
            <a:pPr marL="457200" lvl="1" indent="0">
              <a:buNone/>
            </a:pPr>
            <a:endParaRPr lang="en-US" dirty="0"/>
          </a:p>
          <a:p>
            <a:r>
              <a:rPr lang="en-US" dirty="0" smtClean="0"/>
              <a:t>There are explosive eruptions and non-explosive eruptions. Which one was YOUR volcano?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7133" y="1417638"/>
            <a:ext cx="3549917" cy="266423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6403" y="4324057"/>
            <a:ext cx="2472903" cy="2313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1271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Volcano?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1" y="1600200"/>
            <a:ext cx="4501322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A volcano is a vent that connects magma from within Earth’s crust to the surface. </a:t>
            </a:r>
          </a:p>
          <a:p>
            <a:endParaRPr lang="en-US" dirty="0"/>
          </a:p>
          <a:p>
            <a:r>
              <a:rPr lang="en-US" dirty="0" smtClean="0"/>
              <a:t>A volcano has:</a:t>
            </a:r>
          </a:p>
          <a:p>
            <a:pPr lvl="1">
              <a:buFont typeface="Courier New"/>
              <a:buChar char="o"/>
            </a:pPr>
            <a:r>
              <a:rPr lang="en-US" dirty="0" smtClean="0"/>
              <a:t>the cone that surrounds the vent</a:t>
            </a:r>
          </a:p>
          <a:p>
            <a:pPr lvl="1">
              <a:buFont typeface="Courier New"/>
              <a:buChar char="o"/>
            </a:pPr>
            <a:r>
              <a:rPr lang="en-US" dirty="0" smtClean="0"/>
              <a:t>the vent that expels the magma</a:t>
            </a:r>
          </a:p>
          <a:p>
            <a:pPr lvl="1">
              <a:buFont typeface="Courier New"/>
              <a:buChar char="o"/>
            </a:pPr>
            <a:r>
              <a:rPr lang="en-US" dirty="0" smtClean="0"/>
              <a:t>and the magma chamber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8523" y="1750390"/>
            <a:ext cx="3793435" cy="3793435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flipV="1">
            <a:off x="4583043" y="3401391"/>
            <a:ext cx="1833218" cy="90556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4505739" y="3876261"/>
            <a:ext cx="2429565" cy="111539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4748696" y="5091043"/>
            <a:ext cx="2020956" cy="68469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60382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Volcano?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When there is enough pressure built up, then eruptions occur. </a:t>
            </a:r>
          </a:p>
          <a:p>
            <a:endParaRPr lang="en-US" dirty="0"/>
          </a:p>
          <a:p>
            <a:r>
              <a:rPr lang="en-US" dirty="0" smtClean="0"/>
              <a:t>Gases and rock shoot up through the vent opening and spill over or fill the air with lava.</a:t>
            </a:r>
          </a:p>
          <a:p>
            <a:endParaRPr lang="en-US" dirty="0"/>
          </a:p>
          <a:p>
            <a:r>
              <a:rPr lang="en-US" dirty="0" smtClean="0"/>
              <a:t>Some volcanoes exists underwater.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94686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do </a:t>
            </a:r>
            <a:r>
              <a:rPr lang="en-US" dirty="0"/>
              <a:t>V</a:t>
            </a:r>
            <a:r>
              <a:rPr lang="en-US" dirty="0" smtClean="0"/>
              <a:t>olcanoes Form?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Volcanoes form when magma reaches the Earth’s surface, causing eruptions of lava and ash. </a:t>
            </a:r>
          </a:p>
          <a:p>
            <a:endParaRPr lang="en-US" dirty="0"/>
          </a:p>
          <a:p>
            <a:r>
              <a:rPr lang="en-US" dirty="0" smtClean="0"/>
              <a:t>They occur at convergent and divergent plate boundaries.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41324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76" y="457200"/>
            <a:ext cx="4824614" cy="1143000"/>
          </a:xfrm>
        </p:spPr>
        <p:txBody>
          <a:bodyPr/>
          <a:lstStyle/>
          <a:p>
            <a:r>
              <a:rPr lang="en-US" dirty="0" smtClean="0"/>
              <a:t>Types of Volcanoes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32722"/>
            <a:ext cx="4052727" cy="4727713"/>
          </a:xfrm>
        </p:spPr>
        <p:txBody>
          <a:bodyPr>
            <a:normAutofit/>
          </a:bodyPr>
          <a:lstStyle/>
          <a:p>
            <a:r>
              <a:rPr lang="en-US" dirty="0" smtClean="0"/>
              <a:t>Shield Volcanoes</a:t>
            </a:r>
          </a:p>
          <a:p>
            <a:pPr lvl="1">
              <a:buFont typeface="Courier New"/>
              <a:buChar char="o"/>
            </a:pPr>
            <a:r>
              <a:rPr lang="en-US" dirty="0" smtClean="0"/>
              <a:t>Have sloping sides</a:t>
            </a:r>
          </a:p>
          <a:p>
            <a:r>
              <a:rPr lang="en-US" dirty="0" smtClean="0"/>
              <a:t>Composite Volcanoes/</a:t>
            </a:r>
            <a:r>
              <a:rPr lang="en-US" dirty="0" err="1" smtClean="0"/>
              <a:t>Stratovolcanoes</a:t>
            </a:r>
            <a:endParaRPr lang="en-US" dirty="0"/>
          </a:p>
          <a:p>
            <a:pPr lvl="1">
              <a:buFont typeface="Courier New"/>
              <a:buChar char="o"/>
            </a:pPr>
            <a:r>
              <a:rPr lang="en-US" dirty="0" smtClean="0"/>
              <a:t>Are made up of layers of ash and lava</a:t>
            </a:r>
          </a:p>
          <a:p>
            <a:r>
              <a:rPr lang="en-US" dirty="0" smtClean="0"/>
              <a:t>Cinder Cone Volcanoes</a:t>
            </a:r>
          </a:p>
          <a:p>
            <a:pPr lvl="1">
              <a:buFont typeface="Courier New"/>
              <a:buChar char="o"/>
            </a:pPr>
            <a:r>
              <a:rPr lang="en-US" dirty="0"/>
              <a:t>A cone structure built by an accumulation of loose bits of </a:t>
            </a:r>
            <a:r>
              <a:rPr lang="en-US" dirty="0" smtClean="0"/>
              <a:t>magma</a:t>
            </a:r>
          </a:p>
          <a:p>
            <a:pPr lvl="1"/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5057" y="147459"/>
            <a:ext cx="2340666" cy="208451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3885" y="2085457"/>
            <a:ext cx="3889315" cy="222360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/>
          <a:srcRect l="4397" t="5687" r="8092" b="7901"/>
          <a:stretch/>
        </p:blipFill>
        <p:spPr>
          <a:xfrm>
            <a:off x="5855306" y="4444472"/>
            <a:ext cx="2340667" cy="2181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9518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eeze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Breeze">
      <a:maj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inorFont>
    </a:fontScheme>
    <a:fmtScheme name="Breeze">
      <a:fillStyleLst>
        <a:solidFill>
          <a:schemeClr val="phClr"/>
        </a:solidFill>
        <a:gradFill rotWithShape="1">
          <a:gsLst>
            <a:gs pos="31000">
              <a:schemeClr val="phClr">
                <a:tint val="100000"/>
                <a:shade val="100000"/>
                <a:satMod val="12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100000"/>
                <a:satMod val="120000"/>
              </a:schemeClr>
            </a:gs>
            <a:gs pos="69000">
              <a:schemeClr val="phClr">
                <a:tint val="80000"/>
                <a:shade val="100000"/>
                <a:satMod val="150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dbl" algn="ctr">
          <a:solidFill>
            <a:schemeClr val="phClr"/>
          </a:solidFill>
          <a:prstDash val="solid"/>
        </a:ln>
        <a:ln w="3175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sx="101000" sy="101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127000" dist="25400" dir="13500000">
              <a:srgbClr val="C0C0C0">
                <a:alpha val="75000"/>
              </a:srgbClr>
            </a:innerShdw>
            <a:outerShdw blurRad="88900" dist="25400" dir="5400000" sx="102000" sy="102000" algn="ctr" rotWithShape="0">
              <a:srgbClr val="C0C0C0">
                <a:alpha val="40000"/>
              </a:srgbClr>
            </a:outerShdw>
          </a:effectLst>
          <a:scene3d>
            <a:camera prst="perspectiveLeft" fov="300000"/>
            <a:lightRig rig="soft" dir="l">
              <a:rot lat="0" lon="0" rev="4200000"/>
            </a:lightRig>
          </a:scene3d>
          <a:sp3d extrusionH="38100" prstMaterial="powder">
            <a:bevelT w="50800" h="88900" prst="convex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0000"/>
                <a:satMod val="400000"/>
              </a:schemeClr>
              <a:schemeClr val="phClr">
                <a:tint val="10000"/>
                <a:satMod val="2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Breeze.thmx</Template>
  <TotalTime>136</TotalTime>
  <Words>453</Words>
  <Application>Microsoft Macintosh PowerPoint</Application>
  <PresentationFormat>On-screen Show (4:3)</PresentationFormat>
  <Paragraphs>72</Paragraphs>
  <Slides>10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Breeze</vt:lpstr>
      <vt:lpstr>Volcanoes Lesson 4</vt:lpstr>
      <vt:lpstr>Volcanoes</vt:lpstr>
      <vt:lpstr>Making a Model Volcano</vt:lpstr>
      <vt:lpstr>Making a Model Volcano</vt:lpstr>
      <vt:lpstr>Volcanoes</vt:lpstr>
      <vt:lpstr>What is a Volcano?</vt:lpstr>
      <vt:lpstr>What is a Volcano?</vt:lpstr>
      <vt:lpstr>How do Volcanoes Form?</vt:lpstr>
      <vt:lpstr>Types of Volcanoes</vt:lpstr>
      <vt:lpstr>Famous Volcanoes in the  Pacific Northwest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Volcanoes</dc:title>
  <dc:creator>MacUser</dc:creator>
  <cp:lastModifiedBy>MacUser</cp:lastModifiedBy>
  <cp:revision>22</cp:revision>
  <dcterms:created xsi:type="dcterms:W3CDTF">2013-12-13T20:08:31Z</dcterms:created>
  <dcterms:modified xsi:type="dcterms:W3CDTF">2014-01-06T20:46:21Z</dcterms:modified>
</cp:coreProperties>
</file>