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17"/>
  </p:notesMasterIdLst>
  <p:sldIdLst>
    <p:sldId id="256" r:id="rId2"/>
    <p:sldId id="257" r:id="rId3"/>
    <p:sldId id="258" r:id="rId4"/>
    <p:sldId id="263" r:id="rId5"/>
    <p:sldId id="259" r:id="rId6"/>
    <p:sldId id="260" r:id="rId7"/>
    <p:sldId id="264" r:id="rId8"/>
    <p:sldId id="265" r:id="rId9"/>
    <p:sldId id="266" r:id="rId10"/>
    <p:sldId id="267" r:id="rId11"/>
    <p:sldId id="268" r:id="rId12"/>
    <p:sldId id="269" r:id="rId13"/>
    <p:sldId id="270" r:id="rId14"/>
    <p:sldId id="272"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2" autoAdjust="0"/>
    <p:restoredTop sz="71808" autoAdjust="0"/>
  </p:normalViewPr>
  <p:slideViewPr>
    <p:cSldViewPr snapToGrid="0">
      <p:cViewPr varScale="1">
        <p:scale>
          <a:sx n="65" d="100"/>
          <a:sy n="65" d="100"/>
        </p:scale>
        <p:origin x="5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7F028-5FAB-477F-A713-337E7FDDE8BB}" type="datetimeFigureOut">
              <a:rPr lang="en-US" smtClean="0"/>
              <a:t>1/30/2021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0E05C-C7D1-4B71-91CF-9FE065E6CC56}" type="slidenum">
              <a:rPr lang="en-US" smtClean="0"/>
              <a:t>‹#›</a:t>
            </a:fld>
            <a:endParaRPr lang="en-US"/>
          </a:p>
        </p:txBody>
      </p:sp>
    </p:spTree>
    <p:extLst>
      <p:ext uri="{BB962C8B-B14F-4D97-AF65-F5344CB8AC3E}">
        <p14:creationId xmlns:p14="http://schemas.microsoft.com/office/powerpoint/2010/main" val="2766711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0E05C-C7D1-4B71-91CF-9FE065E6CC56}" type="slidenum">
              <a:rPr lang="en-US" smtClean="0"/>
              <a:t>2</a:t>
            </a:fld>
            <a:endParaRPr lang="en-US"/>
          </a:p>
        </p:txBody>
      </p:sp>
    </p:spTree>
    <p:extLst>
      <p:ext uri="{BB962C8B-B14F-4D97-AF65-F5344CB8AC3E}">
        <p14:creationId xmlns:p14="http://schemas.microsoft.com/office/powerpoint/2010/main" val="1476196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0E05C-C7D1-4B71-91CF-9FE065E6CC56}" type="slidenum">
              <a:rPr lang="en-US" smtClean="0"/>
              <a:t>13</a:t>
            </a:fld>
            <a:endParaRPr lang="en-US"/>
          </a:p>
        </p:txBody>
      </p:sp>
    </p:spTree>
    <p:extLst>
      <p:ext uri="{BB962C8B-B14F-4D97-AF65-F5344CB8AC3E}">
        <p14:creationId xmlns:p14="http://schemas.microsoft.com/office/powerpoint/2010/main" val="1078122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0E05C-C7D1-4B71-91CF-9FE065E6CC56}" type="slidenum">
              <a:rPr lang="en-US" smtClean="0"/>
              <a:t>14</a:t>
            </a:fld>
            <a:endParaRPr lang="en-US"/>
          </a:p>
        </p:txBody>
      </p:sp>
    </p:spTree>
    <p:extLst>
      <p:ext uri="{BB962C8B-B14F-4D97-AF65-F5344CB8AC3E}">
        <p14:creationId xmlns:p14="http://schemas.microsoft.com/office/powerpoint/2010/main" val="1330235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0E05C-C7D1-4B71-91CF-9FE065E6CC56}" type="slidenum">
              <a:rPr lang="en-US" smtClean="0"/>
              <a:t>15</a:t>
            </a:fld>
            <a:endParaRPr lang="en-US"/>
          </a:p>
        </p:txBody>
      </p:sp>
    </p:spTree>
    <p:extLst>
      <p:ext uri="{BB962C8B-B14F-4D97-AF65-F5344CB8AC3E}">
        <p14:creationId xmlns:p14="http://schemas.microsoft.com/office/powerpoint/2010/main" val="3941305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0E05C-C7D1-4B71-91CF-9FE065E6CC56}" type="slidenum">
              <a:rPr lang="en-US" smtClean="0"/>
              <a:t>3</a:t>
            </a:fld>
            <a:endParaRPr lang="en-US"/>
          </a:p>
        </p:txBody>
      </p:sp>
    </p:spTree>
    <p:extLst>
      <p:ext uri="{BB962C8B-B14F-4D97-AF65-F5344CB8AC3E}">
        <p14:creationId xmlns:p14="http://schemas.microsoft.com/office/powerpoint/2010/main" val="250721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0E05C-C7D1-4B71-91CF-9FE065E6CC56}" type="slidenum">
              <a:rPr lang="en-US" smtClean="0"/>
              <a:t>6</a:t>
            </a:fld>
            <a:endParaRPr lang="en-US"/>
          </a:p>
        </p:txBody>
      </p:sp>
    </p:spTree>
    <p:extLst>
      <p:ext uri="{BB962C8B-B14F-4D97-AF65-F5344CB8AC3E}">
        <p14:creationId xmlns:p14="http://schemas.microsoft.com/office/powerpoint/2010/main" val="3714417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0E05C-C7D1-4B71-91CF-9FE065E6CC56}" type="slidenum">
              <a:rPr lang="en-US" smtClean="0"/>
              <a:t>7</a:t>
            </a:fld>
            <a:endParaRPr lang="en-US"/>
          </a:p>
        </p:txBody>
      </p:sp>
    </p:spTree>
    <p:extLst>
      <p:ext uri="{BB962C8B-B14F-4D97-AF65-F5344CB8AC3E}">
        <p14:creationId xmlns:p14="http://schemas.microsoft.com/office/powerpoint/2010/main" val="602342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0E05C-C7D1-4B71-91CF-9FE065E6CC56}" type="slidenum">
              <a:rPr lang="en-US" smtClean="0"/>
              <a:t>8</a:t>
            </a:fld>
            <a:endParaRPr lang="en-US"/>
          </a:p>
        </p:txBody>
      </p:sp>
    </p:spTree>
    <p:extLst>
      <p:ext uri="{BB962C8B-B14F-4D97-AF65-F5344CB8AC3E}">
        <p14:creationId xmlns:p14="http://schemas.microsoft.com/office/powerpoint/2010/main" val="267116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deserts are hot! They key the amount of precipitation. </a:t>
            </a:r>
          </a:p>
        </p:txBody>
      </p:sp>
      <p:sp>
        <p:nvSpPr>
          <p:cNvPr id="4" name="Slide Number Placeholder 3"/>
          <p:cNvSpPr>
            <a:spLocks noGrp="1"/>
          </p:cNvSpPr>
          <p:nvPr>
            <p:ph type="sldNum" sz="quarter" idx="5"/>
          </p:nvPr>
        </p:nvSpPr>
        <p:spPr/>
        <p:txBody>
          <a:bodyPr/>
          <a:lstStyle/>
          <a:p>
            <a:fld id="{5B20E05C-C7D1-4B71-91CF-9FE065E6CC56}" type="slidenum">
              <a:rPr lang="en-US" smtClean="0"/>
              <a:t>9</a:t>
            </a:fld>
            <a:endParaRPr lang="en-US"/>
          </a:p>
        </p:txBody>
      </p:sp>
    </p:spTree>
    <p:extLst>
      <p:ext uri="{BB962C8B-B14F-4D97-AF65-F5344CB8AC3E}">
        <p14:creationId xmlns:p14="http://schemas.microsoft.com/office/powerpoint/2010/main" val="82787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0E05C-C7D1-4B71-91CF-9FE065E6CC56}" type="slidenum">
              <a:rPr lang="en-US" smtClean="0"/>
              <a:t>10</a:t>
            </a:fld>
            <a:endParaRPr lang="en-US"/>
          </a:p>
        </p:txBody>
      </p:sp>
    </p:spTree>
    <p:extLst>
      <p:ext uri="{BB962C8B-B14F-4D97-AF65-F5344CB8AC3E}">
        <p14:creationId xmlns:p14="http://schemas.microsoft.com/office/powerpoint/2010/main" val="1639461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0E05C-C7D1-4B71-91CF-9FE065E6CC56}" type="slidenum">
              <a:rPr lang="en-US" smtClean="0"/>
              <a:t>11</a:t>
            </a:fld>
            <a:endParaRPr lang="en-US"/>
          </a:p>
        </p:txBody>
      </p:sp>
    </p:spTree>
    <p:extLst>
      <p:ext uri="{BB962C8B-B14F-4D97-AF65-F5344CB8AC3E}">
        <p14:creationId xmlns:p14="http://schemas.microsoft.com/office/powerpoint/2010/main" val="254215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0E05C-C7D1-4B71-91CF-9FE065E6CC56}" type="slidenum">
              <a:rPr lang="en-US" smtClean="0"/>
              <a:t>12</a:t>
            </a:fld>
            <a:endParaRPr lang="en-US"/>
          </a:p>
        </p:txBody>
      </p:sp>
    </p:spTree>
    <p:extLst>
      <p:ext uri="{BB962C8B-B14F-4D97-AF65-F5344CB8AC3E}">
        <p14:creationId xmlns:p14="http://schemas.microsoft.com/office/powerpoint/2010/main" val="1117019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1/30/2021</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929160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1/30/2021</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615951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1/30/2021</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806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1/30/2021</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337825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1/30/2021</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63650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1/30/2021</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134987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1/30/2021</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620192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1/30/2021</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985976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1/30/2021</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76147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1/30/2021</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318865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1/30/2021</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237017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en.wikiquote.org/wiki/Weather"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1000"/>
            <a:lum/>
            <a:extLst>
              <a:ext uri="{837473B0-CC2E-450A-ABE3-18F120FF3D39}">
                <a1611:picAttrSrcUrl xmlns:a1611="http://schemas.microsoft.com/office/drawing/2016/11/main" xmlns="" r:id="rId14"/>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1/30/2021</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09212989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ngall.com/sun-png"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642132-805A-497E-9C84-8D6774339C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E7F1DA-407F-41FD-AC0F-D9CAD11876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685800"/>
            <a:ext cx="47244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306B7-3953-4A30-98D7-5592E3823E9A}"/>
              </a:ext>
            </a:extLst>
          </p:cNvPr>
          <p:cNvSpPr>
            <a:spLocks noGrp="1"/>
          </p:cNvSpPr>
          <p:nvPr>
            <p:ph type="ctrTitle"/>
          </p:nvPr>
        </p:nvSpPr>
        <p:spPr>
          <a:xfrm>
            <a:off x="7147560" y="3158490"/>
            <a:ext cx="3992880" cy="2369820"/>
          </a:xfrm>
        </p:spPr>
        <p:txBody>
          <a:bodyPr>
            <a:normAutofit/>
          </a:bodyPr>
          <a:lstStyle/>
          <a:p>
            <a:r>
              <a:rPr lang="en-US" sz="5400" dirty="0">
                <a:solidFill>
                  <a:schemeClr val="bg2"/>
                </a:solidFill>
              </a:rPr>
              <a:t>Weather and Climate</a:t>
            </a:r>
          </a:p>
        </p:txBody>
      </p:sp>
      <p:pic>
        <p:nvPicPr>
          <p:cNvPr id="22" name="Picture 21" descr="A yellow circle with a black background&#10;&#10;Description automatically generated with low confidence">
            <a:extLst>
              <a:ext uri="{FF2B5EF4-FFF2-40B4-BE49-F238E27FC236}">
                <a16:creationId xmlns:a16="http://schemas.microsoft.com/office/drawing/2014/main" id="{564963FD-915F-4AE2-8337-578326EE3F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189720" y="201931"/>
            <a:ext cx="2956559" cy="2956559"/>
          </a:xfrm>
          <a:prstGeom prst="rect">
            <a:avLst/>
          </a:prstGeom>
        </p:spPr>
      </p:pic>
    </p:spTree>
    <p:extLst>
      <p:ext uri="{BB962C8B-B14F-4D97-AF65-F5344CB8AC3E}">
        <p14:creationId xmlns:p14="http://schemas.microsoft.com/office/powerpoint/2010/main" val="33314799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CEA260-7AFC-4D23-8DF7-39B5D6C78B6A}"/>
              </a:ext>
            </a:extLst>
          </p:cNvPr>
          <p:cNvPicPr>
            <a:picLocks noChangeAspect="1"/>
          </p:cNvPicPr>
          <p:nvPr/>
        </p:nvPicPr>
        <p:blipFill rotWithShape="1">
          <a:blip r:embed="rId3"/>
          <a:srcRect l="-111996" t="-111996" r="1" b="1"/>
          <a:stretch/>
        </p:blipFill>
        <p:spPr>
          <a:xfrm>
            <a:off x="3866839" y="1971471"/>
            <a:ext cx="6868506" cy="4490947"/>
          </a:xfrm>
          <a:prstGeom prst="rect">
            <a:avLst/>
          </a:prstGeom>
        </p:spPr>
      </p:pic>
      <p:sp>
        <p:nvSpPr>
          <p:cNvPr id="2" name="Title 1">
            <a:extLst>
              <a:ext uri="{FF2B5EF4-FFF2-40B4-BE49-F238E27FC236}">
                <a16:creationId xmlns:a16="http://schemas.microsoft.com/office/drawing/2014/main" id="{F98F7C68-AA86-46D2-AFAB-98ACB4C551A4}"/>
              </a:ext>
            </a:extLst>
          </p:cNvPr>
          <p:cNvSpPr>
            <a:spLocks noGrp="1"/>
          </p:cNvSpPr>
          <p:nvPr>
            <p:ph type="title"/>
          </p:nvPr>
        </p:nvSpPr>
        <p:spPr>
          <a:xfrm>
            <a:off x="562708" y="395582"/>
            <a:ext cx="5364872" cy="1456664"/>
          </a:xfrm>
          <a:ln>
            <a:solidFill>
              <a:schemeClr val="tx1"/>
            </a:solidFill>
          </a:ln>
        </p:spPr>
        <p:txBody>
          <a:bodyPr>
            <a:normAutofit fontScale="90000"/>
          </a:bodyPr>
          <a:lstStyle/>
          <a:p>
            <a:pPr algn="ctr"/>
            <a:r>
              <a:rPr lang="en-US" sz="4400" b="1" dirty="0"/>
              <a:t>MILD TEMPERATE</a:t>
            </a:r>
            <a:br>
              <a:rPr lang="en-US" sz="4400" b="1" dirty="0"/>
            </a:br>
            <a:r>
              <a:rPr lang="en-US" sz="4400" dirty="0"/>
              <a:t> Climate zone</a:t>
            </a:r>
          </a:p>
        </p:txBody>
      </p:sp>
      <p:sp>
        <p:nvSpPr>
          <p:cNvPr id="7" name="Content Placeholder 2">
            <a:extLst>
              <a:ext uri="{FF2B5EF4-FFF2-40B4-BE49-F238E27FC236}">
                <a16:creationId xmlns:a16="http://schemas.microsoft.com/office/drawing/2014/main" id="{A33AE08B-5E04-47FB-BC7F-EB985CA129F0}"/>
              </a:ext>
            </a:extLst>
          </p:cNvPr>
          <p:cNvSpPr txBox="1">
            <a:spLocks/>
          </p:cNvSpPr>
          <p:nvPr/>
        </p:nvSpPr>
        <p:spPr>
          <a:xfrm>
            <a:off x="562708" y="2364935"/>
            <a:ext cx="4426981" cy="1887683"/>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Warm Summers </a:t>
            </a:r>
          </a:p>
          <a:p>
            <a:r>
              <a:rPr lang="en-US" sz="3600" dirty="0"/>
              <a:t>Mild winters</a:t>
            </a:r>
          </a:p>
        </p:txBody>
      </p:sp>
      <p:sp>
        <p:nvSpPr>
          <p:cNvPr id="5" name="Content Placeholder 2">
            <a:extLst>
              <a:ext uri="{FF2B5EF4-FFF2-40B4-BE49-F238E27FC236}">
                <a16:creationId xmlns:a16="http://schemas.microsoft.com/office/drawing/2014/main" id="{D6F95E21-3083-482C-A8E3-10735D2C9424}"/>
              </a:ext>
            </a:extLst>
          </p:cNvPr>
          <p:cNvSpPr txBox="1">
            <a:spLocks/>
          </p:cNvSpPr>
          <p:nvPr/>
        </p:nvSpPr>
        <p:spPr>
          <a:xfrm>
            <a:off x="7918940" y="700382"/>
            <a:ext cx="2309446" cy="823618"/>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u="sng" dirty="0"/>
              <a:t>Summer</a:t>
            </a:r>
          </a:p>
        </p:txBody>
      </p:sp>
      <p:sp>
        <p:nvSpPr>
          <p:cNvPr id="6" name="Content Placeholder 2">
            <a:extLst>
              <a:ext uri="{FF2B5EF4-FFF2-40B4-BE49-F238E27FC236}">
                <a16:creationId xmlns:a16="http://schemas.microsoft.com/office/drawing/2014/main" id="{80B70A41-20C2-4C8A-BA84-B75341E79CE1}"/>
              </a:ext>
            </a:extLst>
          </p:cNvPr>
          <p:cNvSpPr txBox="1">
            <a:spLocks/>
          </p:cNvSpPr>
          <p:nvPr/>
        </p:nvSpPr>
        <p:spPr>
          <a:xfrm>
            <a:off x="7918939" y="3429000"/>
            <a:ext cx="2309446" cy="823618"/>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u="sng" dirty="0"/>
              <a:t>Winter</a:t>
            </a:r>
          </a:p>
        </p:txBody>
      </p:sp>
      <p:pic>
        <p:nvPicPr>
          <p:cNvPr id="8" name="Picture 7">
            <a:extLst>
              <a:ext uri="{FF2B5EF4-FFF2-40B4-BE49-F238E27FC236}">
                <a16:creationId xmlns:a16="http://schemas.microsoft.com/office/drawing/2014/main" id="{2B3D4C63-7BB2-4CAD-9E48-8CC4C2232C95}"/>
              </a:ext>
            </a:extLst>
          </p:cNvPr>
          <p:cNvPicPr>
            <a:picLocks noChangeAspect="1"/>
          </p:cNvPicPr>
          <p:nvPr/>
        </p:nvPicPr>
        <p:blipFill>
          <a:blip r:embed="rId4"/>
          <a:stretch>
            <a:fillRect/>
          </a:stretch>
        </p:blipFill>
        <p:spPr>
          <a:xfrm>
            <a:off x="7547045" y="1305730"/>
            <a:ext cx="3188599" cy="2118410"/>
          </a:xfrm>
          <a:prstGeom prst="rect">
            <a:avLst/>
          </a:prstGeom>
        </p:spPr>
      </p:pic>
    </p:spTree>
    <p:extLst>
      <p:ext uri="{BB962C8B-B14F-4D97-AF65-F5344CB8AC3E}">
        <p14:creationId xmlns:p14="http://schemas.microsoft.com/office/powerpoint/2010/main" val="223040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7C68-AA86-46D2-AFAB-98ACB4C551A4}"/>
              </a:ext>
            </a:extLst>
          </p:cNvPr>
          <p:cNvSpPr>
            <a:spLocks noGrp="1"/>
          </p:cNvSpPr>
          <p:nvPr>
            <p:ph type="title"/>
          </p:nvPr>
        </p:nvSpPr>
        <p:spPr>
          <a:xfrm>
            <a:off x="562708" y="395582"/>
            <a:ext cx="5364872" cy="1456664"/>
          </a:xfrm>
          <a:ln>
            <a:solidFill>
              <a:schemeClr val="tx1"/>
            </a:solidFill>
          </a:ln>
        </p:spPr>
        <p:txBody>
          <a:bodyPr>
            <a:normAutofit/>
          </a:bodyPr>
          <a:lstStyle/>
          <a:p>
            <a:pPr algn="ctr"/>
            <a:r>
              <a:rPr lang="en-US" sz="4400" b="1" dirty="0"/>
              <a:t>CONTINENTAL</a:t>
            </a:r>
            <a:br>
              <a:rPr lang="en-US" sz="4400" b="1" dirty="0"/>
            </a:br>
            <a:r>
              <a:rPr lang="en-US" sz="4400" dirty="0"/>
              <a:t> Climate zone</a:t>
            </a:r>
          </a:p>
        </p:txBody>
      </p:sp>
      <p:sp>
        <p:nvSpPr>
          <p:cNvPr id="7" name="Content Placeholder 2">
            <a:extLst>
              <a:ext uri="{FF2B5EF4-FFF2-40B4-BE49-F238E27FC236}">
                <a16:creationId xmlns:a16="http://schemas.microsoft.com/office/drawing/2014/main" id="{A33AE08B-5E04-47FB-BC7F-EB985CA129F0}"/>
              </a:ext>
            </a:extLst>
          </p:cNvPr>
          <p:cNvSpPr txBox="1">
            <a:spLocks/>
          </p:cNvSpPr>
          <p:nvPr/>
        </p:nvSpPr>
        <p:spPr>
          <a:xfrm>
            <a:off x="562708" y="2364935"/>
            <a:ext cx="5789966" cy="3792683"/>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Warm to cool summers</a:t>
            </a:r>
          </a:p>
          <a:p>
            <a:r>
              <a:rPr lang="en-US" sz="3600" dirty="0"/>
              <a:t>Average high in summer is above 50 degrees Fahrenheit</a:t>
            </a:r>
          </a:p>
          <a:p>
            <a:r>
              <a:rPr lang="en-US" sz="3600" dirty="0"/>
              <a:t>Cold winters</a:t>
            </a:r>
          </a:p>
          <a:p>
            <a:endParaRPr lang="en-US" sz="3600" dirty="0"/>
          </a:p>
        </p:txBody>
      </p:sp>
      <p:sp>
        <p:nvSpPr>
          <p:cNvPr id="5" name="Content Placeholder 2">
            <a:extLst>
              <a:ext uri="{FF2B5EF4-FFF2-40B4-BE49-F238E27FC236}">
                <a16:creationId xmlns:a16="http://schemas.microsoft.com/office/drawing/2014/main" id="{D6F95E21-3083-482C-A8E3-10735D2C9424}"/>
              </a:ext>
            </a:extLst>
          </p:cNvPr>
          <p:cNvSpPr txBox="1">
            <a:spLocks/>
          </p:cNvSpPr>
          <p:nvPr/>
        </p:nvSpPr>
        <p:spPr>
          <a:xfrm>
            <a:off x="7918940" y="700382"/>
            <a:ext cx="2309446" cy="823618"/>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u="sng" dirty="0"/>
              <a:t>Summer</a:t>
            </a:r>
          </a:p>
        </p:txBody>
      </p:sp>
      <p:sp>
        <p:nvSpPr>
          <p:cNvPr id="6" name="Content Placeholder 2">
            <a:extLst>
              <a:ext uri="{FF2B5EF4-FFF2-40B4-BE49-F238E27FC236}">
                <a16:creationId xmlns:a16="http://schemas.microsoft.com/office/drawing/2014/main" id="{80B70A41-20C2-4C8A-BA84-B75341E79CE1}"/>
              </a:ext>
            </a:extLst>
          </p:cNvPr>
          <p:cNvSpPr txBox="1">
            <a:spLocks/>
          </p:cNvSpPr>
          <p:nvPr/>
        </p:nvSpPr>
        <p:spPr>
          <a:xfrm>
            <a:off x="7918939" y="3429000"/>
            <a:ext cx="2309446" cy="823618"/>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u="sng" dirty="0"/>
              <a:t>Winter</a:t>
            </a:r>
          </a:p>
        </p:txBody>
      </p:sp>
      <p:pic>
        <p:nvPicPr>
          <p:cNvPr id="8" name="Picture 7">
            <a:extLst>
              <a:ext uri="{FF2B5EF4-FFF2-40B4-BE49-F238E27FC236}">
                <a16:creationId xmlns:a16="http://schemas.microsoft.com/office/drawing/2014/main" id="{20FD6A6C-DAD2-4855-B01D-FCF3C761861C}"/>
              </a:ext>
            </a:extLst>
          </p:cNvPr>
          <p:cNvPicPr>
            <a:picLocks noChangeAspect="1"/>
          </p:cNvPicPr>
          <p:nvPr/>
        </p:nvPicPr>
        <p:blipFill>
          <a:blip r:embed="rId3"/>
          <a:stretch>
            <a:fillRect/>
          </a:stretch>
        </p:blipFill>
        <p:spPr>
          <a:xfrm>
            <a:off x="7640122" y="1467283"/>
            <a:ext cx="2867079" cy="1885274"/>
          </a:xfrm>
          <a:prstGeom prst="rect">
            <a:avLst/>
          </a:prstGeom>
        </p:spPr>
      </p:pic>
      <p:pic>
        <p:nvPicPr>
          <p:cNvPr id="11" name="Picture 10">
            <a:extLst>
              <a:ext uri="{FF2B5EF4-FFF2-40B4-BE49-F238E27FC236}">
                <a16:creationId xmlns:a16="http://schemas.microsoft.com/office/drawing/2014/main" id="{F3332F9D-FDA2-44F9-A8B5-B6640A76B58E}"/>
              </a:ext>
            </a:extLst>
          </p:cNvPr>
          <p:cNvPicPr>
            <a:picLocks noChangeAspect="1"/>
          </p:cNvPicPr>
          <p:nvPr/>
        </p:nvPicPr>
        <p:blipFill>
          <a:blip r:embed="rId4"/>
          <a:stretch>
            <a:fillRect/>
          </a:stretch>
        </p:blipFill>
        <p:spPr>
          <a:xfrm>
            <a:off x="7376363" y="4164678"/>
            <a:ext cx="3703018" cy="2452078"/>
          </a:xfrm>
          <a:prstGeom prst="rect">
            <a:avLst/>
          </a:prstGeom>
        </p:spPr>
      </p:pic>
    </p:spTree>
    <p:extLst>
      <p:ext uri="{BB962C8B-B14F-4D97-AF65-F5344CB8AC3E}">
        <p14:creationId xmlns:p14="http://schemas.microsoft.com/office/powerpoint/2010/main" val="180764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7C68-AA86-46D2-AFAB-98ACB4C551A4}"/>
              </a:ext>
            </a:extLst>
          </p:cNvPr>
          <p:cNvSpPr>
            <a:spLocks noGrp="1"/>
          </p:cNvSpPr>
          <p:nvPr>
            <p:ph type="title"/>
          </p:nvPr>
        </p:nvSpPr>
        <p:spPr>
          <a:xfrm>
            <a:off x="562708" y="395582"/>
            <a:ext cx="5364872" cy="1456664"/>
          </a:xfrm>
          <a:ln>
            <a:solidFill>
              <a:schemeClr val="tx1"/>
            </a:solidFill>
          </a:ln>
        </p:spPr>
        <p:txBody>
          <a:bodyPr>
            <a:normAutofit/>
          </a:bodyPr>
          <a:lstStyle/>
          <a:p>
            <a:pPr algn="ctr"/>
            <a:r>
              <a:rPr lang="en-US" sz="4400" b="1" dirty="0"/>
              <a:t>POLAR</a:t>
            </a:r>
            <a:br>
              <a:rPr lang="en-US" sz="4400" b="1" dirty="0"/>
            </a:br>
            <a:r>
              <a:rPr lang="en-US" sz="4400" dirty="0"/>
              <a:t> Climate zone</a:t>
            </a:r>
          </a:p>
        </p:txBody>
      </p:sp>
      <p:sp>
        <p:nvSpPr>
          <p:cNvPr id="7" name="Content Placeholder 2">
            <a:extLst>
              <a:ext uri="{FF2B5EF4-FFF2-40B4-BE49-F238E27FC236}">
                <a16:creationId xmlns:a16="http://schemas.microsoft.com/office/drawing/2014/main" id="{A33AE08B-5E04-47FB-BC7F-EB985CA129F0}"/>
              </a:ext>
            </a:extLst>
          </p:cNvPr>
          <p:cNvSpPr txBox="1">
            <a:spLocks/>
          </p:cNvSpPr>
          <p:nvPr/>
        </p:nvSpPr>
        <p:spPr>
          <a:xfrm>
            <a:off x="562708" y="2364935"/>
            <a:ext cx="4426981" cy="3792683"/>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Very cold, all year</a:t>
            </a:r>
          </a:p>
          <a:p>
            <a:r>
              <a:rPr lang="en-US" sz="3600" dirty="0"/>
              <a:t>Average high of summer is below 50 degrees Fahrenheit</a:t>
            </a:r>
          </a:p>
        </p:txBody>
      </p:sp>
      <p:sp>
        <p:nvSpPr>
          <p:cNvPr id="5" name="Content Placeholder 2">
            <a:extLst>
              <a:ext uri="{FF2B5EF4-FFF2-40B4-BE49-F238E27FC236}">
                <a16:creationId xmlns:a16="http://schemas.microsoft.com/office/drawing/2014/main" id="{D6F95E21-3083-482C-A8E3-10735D2C9424}"/>
              </a:ext>
            </a:extLst>
          </p:cNvPr>
          <p:cNvSpPr txBox="1">
            <a:spLocks/>
          </p:cNvSpPr>
          <p:nvPr/>
        </p:nvSpPr>
        <p:spPr>
          <a:xfrm>
            <a:off x="7918939" y="455056"/>
            <a:ext cx="2309446" cy="823618"/>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u="sng" dirty="0"/>
              <a:t>Summer</a:t>
            </a:r>
          </a:p>
        </p:txBody>
      </p:sp>
      <p:sp>
        <p:nvSpPr>
          <p:cNvPr id="6" name="Content Placeholder 2">
            <a:extLst>
              <a:ext uri="{FF2B5EF4-FFF2-40B4-BE49-F238E27FC236}">
                <a16:creationId xmlns:a16="http://schemas.microsoft.com/office/drawing/2014/main" id="{80B70A41-20C2-4C8A-BA84-B75341E79CE1}"/>
              </a:ext>
            </a:extLst>
          </p:cNvPr>
          <p:cNvSpPr txBox="1">
            <a:spLocks/>
          </p:cNvSpPr>
          <p:nvPr/>
        </p:nvSpPr>
        <p:spPr>
          <a:xfrm>
            <a:off x="7918939" y="3429000"/>
            <a:ext cx="2309446" cy="823618"/>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u="sng" dirty="0"/>
              <a:t>Winter</a:t>
            </a:r>
          </a:p>
        </p:txBody>
      </p:sp>
      <p:pic>
        <p:nvPicPr>
          <p:cNvPr id="8" name="Picture 7">
            <a:extLst>
              <a:ext uri="{FF2B5EF4-FFF2-40B4-BE49-F238E27FC236}">
                <a16:creationId xmlns:a16="http://schemas.microsoft.com/office/drawing/2014/main" id="{C4557E0A-1C87-43C5-ACDD-93E3C17C2D8C}"/>
              </a:ext>
            </a:extLst>
          </p:cNvPr>
          <p:cNvPicPr>
            <a:picLocks noChangeAspect="1"/>
          </p:cNvPicPr>
          <p:nvPr/>
        </p:nvPicPr>
        <p:blipFill>
          <a:blip r:embed="rId3"/>
          <a:stretch>
            <a:fillRect/>
          </a:stretch>
        </p:blipFill>
        <p:spPr>
          <a:xfrm>
            <a:off x="7424120" y="1182467"/>
            <a:ext cx="3299084" cy="2364935"/>
          </a:xfrm>
          <a:prstGeom prst="rect">
            <a:avLst/>
          </a:prstGeom>
        </p:spPr>
      </p:pic>
      <p:pic>
        <p:nvPicPr>
          <p:cNvPr id="11" name="Picture 10">
            <a:extLst>
              <a:ext uri="{FF2B5EF4-FFF2-40B4-BE49-F238E27FC236}">
                <a16:creationId xmlns:a16="http://schemas.microsoft.com/office/drawing/2014/main" id="{F2022098-C84C-4541-B6F5-E87BBB754150}"/>
              </a:ext>
            </a:extLst>
          </p:cNvPr>
          <p:cNvPicPr>
            <a:picLocks noChangeAspect="1"/>
          </p:cNvPicPr>
          <p:nvPr/>
        </p:nvPicPr>
        <p:blipFill>
          <a:blip r:embed="rId4"/>
          <a:stretch>
            <a:fillRect/>
          </a:stretch>
        </p:blipFill>
        <p:spPr>
          <a:xfrm>
            <a:off x="7032498" y="4252618"/>
            <a:ext cx="4082328" cy="2364935"/>
          </a:xfrm>
          <a:prstGeom prst="rect">
            <a:avLst/>
          </a:prstGeom>
        </p:spPr>
      </p:pic>
    </p:spTree>
    <p:extLst>
      <p:ext uri="{BB962C8B-B14F-4D97-AF65-F5344CB8AC3E}">
        <p14:creationId xmlns:p14="http://schemas.microsoft.com/office/powerpoint/2010/main" val="185577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7C68-AA86-46D2-AFAB-98ACB4C551A4}"/>
              </a:ext>
            </a:extLst>
          </p:cNvPr>
          <p:cNvSpPr>
            <a:spLocks noGrp="1"/>
          </p:cNvSpPr>
          <p:nvPr>
            <p:ph type="title"/>
          </p:nvPr>
        </p:nvSpPr>
        <p:spPr>
          <a:xfrm>
            <a:off x="562708" y="395582"/>
            <a:ext cx="5364872" cy="1456664"/>
          </a:xfrm>
          <a:ln>
            <a:solidFill>
              <a:schemeClr val="tx1"/>
            </a:solidFill>
          </a:ln>
        </p:spPr>
        <p:txBody>
          <a:bodyPr>
            <a:normAutofit/>
          </a:bodyPr>
          <a:lstStyle/>
          <a:p>
            <a:pPr algn="ctr"/>
            <a:r>
              <a:rPr lang="en-US" sz="4400" b="1" dirty="0"/>
              <a:t>HIGHLAND</a:t>
            </a:r>
            <a:br>
              <a:rPr lang="en-US" sz="4400" b="1" dirty="0"/>
            </a:br>
            <a:r>
              <a:rPr lang="en-US" sz="4400" dirty="0"/>
              <a:t> Climate zone</a:t>
            </a:r>
          </a:p>
        </p:txBody>
      </p:sp>
      <p:sp>
        <p:nvSpPr>
          <p:cNvPr id="7" name="Content Placeholder 2">
            <a:extLst>
              <a:ext uri="{FF2B5EF4-FFF2-40B4-BE49-F238E27FC236}">
                <a16:creationId xmlns:a16="http://schemas.microsoft.com/office/drawing/2014/main" id="{A33AE08B-5E04-47FB-BC7F-EB985CA129F0}"/>
              </a:ext>
            </a:extLst>
          </p:cNvPr>
          <p:cNvSpPr txBox="1">
            <a:spLocks/>
          </p:cNvSpPr>
          <p:nvPr/>
        </p:nvSpPr>
        <p:spPr>
          <a:xfrm>
            <a:off x="562708" y="2364935"/>
            <a:ext cx="5364872" cy="3792683"/>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Steep elevation changes</a:t>
            </a:r>
          </a:p>
          <a:p>
            <a:r>
              <a:rPr lang="en-US" sz="3600" dirty="0"/>
              <a:t>Fast climate change as elevation changes</a:t>
            </a:r>
          </a:p>
        </p:txBody>
      </p:sp>
      <p:pic>
        <p:nvPicPr>
          <p:cNvPr id="8" name="Picture 7">
            <a:extLst>
              <a:ext uri="{FF2B5EF4-FFF2-40B4-BE49-F238E27FC236}">
                <a16:creationId xmlns:a16="http://schemas.microsoft.com/office/drawing/2014/main" id="{8147D53E-1024-4F40-89FD-3C24FC506C15}"/>
              </a:ext>
            </a:extLst>
          </p:cNvPr>
          <p:cNvPicPr>
            <a:picLocks noChangeAspect="1"/>
          </p:cNvPicPr>
          <p:nvPr/>
        </p:nvPicPr>
        <p:blipFill>
          <a:blip r:embed="rId3"/>
          <a:stretch>
            <a:fillRect/>
          </a:stretch>
        </p:blipFill>
        <p:spPr>
          <a:xfrm>
            <a:off x="6892991" y="400312"/>
            <a:ext cx="4350508" cy="2903867"/>
          </a:xfrm>
          <a:prstGeom prst="rect">
            <a:avLst/>
          </a:prstGeom>
        </p:spPr>
      </p:pic>
      <p:pic>
        <p:nvPicPr>
          <p:cNvPr id="11" name="Picture 10">
            <a:extLst>
              <a:ext uri="{FF2B5EF4-FFF2-40B4-BE49-F238E27FC236}">
                <a16:creationId xmlns:a16="http://schemas.microsoft.com/office/drawing/2014/main" id="{C4FBC531-DA5A-4045-8461-189D607D1E2A}"/>
              </a:ext>
            </a:extLst>
          </p:cNvPr>
          <p:cNvPicPr>
            <a:picLocks noChangeAspect="1"/>
          </p:cNvPicPr>
          <p:nvPr/>
        </p:nvPicPr>
        <p:blipFill>
          <a:blip r:embed="rId4"/>
          <a:stretch>
            <a:fillRect/>
          </a:stretch>
        </p:blipFill>
        <p:spPr>
          <a:xfrm>
            <a:off x="6892991" y="3468495"/>
            <a:ext cx="4350508" cy="3204122"/>
          </a:xfrm>
          <a:prstGeom prst="rect">
            <a:avLst/>
          </a:prstGeom>
        </p:spPr>
      </p:pic>
    </p:spTree>
    <p:extLst>
      <p:ext uri="{BB962C8B-B14F-4D97-AF65-F5344CB8AC3E}">
        <p14:creationId xmlns:p14="http://schemas.microsoft.com/office/powerpoint/2010/main" val="410190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7C68-AA86-46D2-AFAB-98ACB4C551A4}"/>
              </a:ext>
            </a:extLst>
          </p:cNvPr>
          <p:cNvSpPr>
            <a:spLocks noGrp="1"/>
          </p:cNvSpPr>
          <p:nvPr>
            <p:ph type="title"/>
          </p:nvPr>
        </p:nvSpPr>
        <p:spPr>
          <a:xfrm>
            <a:off x="0" y="493919"/>
            <a:ext cx="6764694" cy="1053609"/>
          </a:xfrm>
        </p:spPr>
        <p:txBody>
          <a:bodyPr>
            <a:normAutofit/>
          </a:bodyPr>
          <a:lstStyle/>
          <a:p>
            <a:pPr algn="ctr"/>
            <a:r>
              <a:rPr lang="en-US" b="1" dirty="0"/>
              <a:t>Now it’s your turn! </a:t>
            </a:r>
            <a:br>
              <a:rPr lang="en-US" b="1" dirty="0"/>
            </a:br>
            <a:r>
              <a:rPr lang="en-US" b="1" dirty="0"/>
              <a:t>Climate zones</a:t>
            </a:r>
          </a:p>
        </p:txBody>
      </p:sp>
      <p:sp>
        <p:nvSpPr>
          <p:cNvPr id="7" name="Content Placeholder 2">
            <a:extLst>
              <a:ext uri="{FF2B5EF4-FFF2-40B4-BE49-F238E27FC236}">
                <a16:creationId xmlns:a16="http://schemas.microsoft.com/office/drawing/2014/main" id="{A33AE08B-5E04-47FB-BC7F-EB985CA129F0}"/>
              </a:ext>
            </a:extLst>
          </p:cNvPr>
          <p:cNvSpPr txBox="1">
            <a:spLocks/>
          </p:cNvSpPr>
          <p:nvPr/>
        </p:nvSpPr>
        <p:spPr>
          <a:xfrm>
            <a:off x="331127" y="2696680"/>
            <a:ext cx="7799410" cy="2945300"/>
          </a:xfrm>
          <a:prstGeom prst="rect">
            <a:avLst/>
          </a:prstGeom>
          <a:solidFill>
            <a:schemeClr val="bg1">
              <a:lumMod val="95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3600" dirty="0"/>
              <a:t>Read the information about each location around the world.</a:t>
            </a:r>
          </a:p>
          <a:p>
            <a:pPr marL="457200" indent="-457200">
              <a:buFont typeface="+mj-lt"/>
              <a:buAutoNum type="arabicPeriod"/>
            </a:pPr>
            <a:r>
              <a:rPr lang="en-US" sz="3600" dirty="0"/>
              <a:t>Write what climate zone each location belongs to.</a:t>
            </a:r>
          </a:p>
          <a:p>
            <a:pPr marL="457200" indent="-457200">
              <a:buFont typeface="+mj-lt"/>
              <a:buAutoNum type="arabicPeriod"/>
            </a:pPr>
            <a:r>
              <a:rPr lang="en-US" sz="3600" dirty="0"/>
              <a:t>Think about </a:t>
            </a:r>
            <a:r>
              <a:rPr lang="en-US" sz="3600" i="1" dirty="0"/>
              <a:t>your</a:t>
            </a:r>
            <a:r>
              <a:rPr lang="en-US" sz="3600" dirty="0"/>
              <a:t> hometown. What climate zone do you live in? </a:t>
            </a:r>
          </a:p>
        </p:txBody>
      </p:sp>
      <p:pic>
        <p:nvPicPr>
          <p:cNvPr id="14338" name="Picture 2" descr="Free Transparent Weather, Download Free Clip Art, Free Clip Art on Clipart  Library">
            <a:extLst>
              <a:ext uri="{FF2B5EF4-FFF2-40B4-BE49-F238E27FC236}">
                <a16:creationId xmlns:a16="http://schemas.microsoft.com/office/drawing/2014/main" id="{A8D38085-4D82-4A25-BBC1-64696C986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4694" y="0"/>
            <a:ext cx="5427306" cy="261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Picture 3">
            <a:extLst>
              <a:ext uri="{FF2B5EF4-FFF2-40B4-BE49-F238E27FC236}">
                <a16:creationId xmlns:a16="http://schemas.microsoft.com/office/drawing/2014/main" id="{92878783-3A88-400F-90A2-4C5A12E86848}"/>
              </a:ext>
            </a:extLst>
          </p:cNvPr>
          <p:cNvPicPr>
            <a:picLocks noChangeAspect="1"/>
          </p:cNvPicPr>
          <p:nvPr/>
        </p:nvPicPr>
        <p:blipFill>
          <a:blip r:embed="rId4"/>
          <a:stretch>
            <a:fillRect/>
          </a:stretch>
        </p:blipFill>
        <p:spPr>
          <a:xfrm>
            <a:off x="8391998" y="2860618"/>
            <a:ext cx="3468875" cy="2617424"/>
          </a:xfrm>
          <a:prstGeom prst="rect">
            <a:avLst/>
          </a:prstGeom>
        </p:spPr>
      </p:pic>
    </p:spTree>
    <p:extLst>
      <p:ext uri="{BB962C8B-B14F-4D97-AF65-F5344CB8AC3E}">
        <p14:creationId xmlns:p14="http://schemas.microsoft.com/office/powerpoint/2010/main" val="3179140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7C68-AA86-46D2-AFAB-98ACB4C551A4}"/>
              </a:ext>
            </a:extLst>
          </p:cNvPr>
          <p:cNvSpPr>
            <a:spLocks noGrp="1"/>
          </p:cNvSpPr>
          <p:nvPr>
            <p:ph type="title"/>
          </p:nvPr>
        </p:nvSpPr>
        <p:spPr>
          <a:xfrm>
            <a:off x="562708" y="395582"/>
            <a:ext cx="5364872" cy="1456664"/>
          </a:xfrm>
          <a:ln>
            <a:solidFill>
              <a:schemeClr val="tx1"/>
            </a:solidFill>
          </a:ln>
        </p:spPr>
        <p:txBody>
          <a:bodyPr>
            <a:normAutofit/>
          </a:bodyPr>
          <a:lstStyle/>
          <a:p>
            <a:pPr algn="ctr"/>
            <a:r>
              <a:rPr lang="en-US" sz="4400" b="1" dirty="0"/>
              <a:t>Your Perfect town</a:t>
            </a:r>
            <a:endParaRPr lang="en-US" sz="4400" dirty="0"/>
          </a:p>
        </p:txBody>
      </p:sp>
      <p:sp>
        <p:nvSpPr>
          <p:cNvPr id="7" name="Content Placeholder 2">
            <a:extLst>
              <a:ext uri="{FF2B5EF4-FFF2-40B4-BE49-F238E27FC236}">
                <a16:creationId xmlns:a16="http://schemas.microsoft.com/office/drawing/2014/main" id="{A33AE08B-5E04-47FB-BC7F-EB985CA129F0}"/>
              </a:ext>
            </a:extLst>
          </p:cNvPr>
          <p:cNvSpPr txBox="1">
            <a:spLocks/>
          </p:cNvSpPr>
          <p:nvPr/>
        </p:nvSpPr>
        <p:spPr>
          <a:xfrm>
            <a:off x="544246" y="2578295"/>
            <a:ext cx="5949852" cy="3792683"/>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t>What is your favorite weather?</a:t>
            </a:r>
          </a:p>
          <a:p>
            <a:pPr marL="0" indent="0" algn="ctr">
              <a:buNone/>
            </a:pPr>
            <a:r>
              <a:rPr lang="en-US" sz="3600" dirty="0"/>
              <a:t>Snow? Rain? Heat? Cold?</a:t>
            </a:r>
          </a:p>
          <a:p>
            <a:pPr marL="0" indent="0" algn="ctr">
              <a:buNone/>
            </a:pPr>
            <a:r>
              <a:rPr lang="en-US" sz="3600" dirty="0"/>
              <a:t>Design your perfect town and give it a name. Draw it in summer and winter. What climate zone is it in?</a:t>
            </a:r>
          </a:p>
        </p:txBody>
      </p:sp>
      <p:pic>
        <p:nvPicPr>
          <p:cNvPr id="6" name="Picture 6" descr="See the source image">
            <a:extLst>
              <a:ext uri="{FF2B5EF4-FFF2-40B4-BE49-F238E27FC236}">
                <a16:creationId xmlns:a16="http://schemas.microsoft.com/office/drawing/2014/main" id="{18AD24B2-8373-41FD-8F03-11DA9CE64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4937" y="323166"/>
            <a:ext cx="3742027" cy="328168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B8234F28-6BB7-4656-9B1D-37266178382E}"/>
              </a:ext>
            </a:extLst>
          </p:cNvPr>
          <p:cNvSpPr txBox="1">
            <a:spLocks/>
          </p:cNvSpPr>
          <p:nvPr/>
        </p:nvSpPr>
        <p:spPr>
          <a:xfrm>
            <a:off x="7262543" y="4261276"/>
            <a:ext cx="4177617" cy="2109702"/>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t>Finish early?</a:t>
            </a:r>
          </a:p>
          <a:p>
            <a:pPr marL="0" indent="0" algn="ctr">
              <a:buNone/>
            </a:pPr>
            <a:r>
              <a:rPr lang="en-US" sz="1800" dirty="0"/>
              <a:t>How would climate affect the citizens in your town? What kind of cars do they drive? What do they wear? How does your town handle negative impacts of your climate like flooding and heavy snow?</a:t>
            </a:r>
          </a:p>
        </p:txBody>
      </p:sp>
    </p:spTree>
    <p:extLst>
      <p:ext uri="{BB962C8B-B14F-4D97-AF65-F5344CB8AC3E}">
        <p14:creationId xmlns:p14="http://schemas.microsoft.com/office/powerpoint/2010/main" val="5451156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7C68-AA86-46D2-AFAB-98ACB4C551A4}"/>
              </a:ext>
            </a:extLst>
          </p:cNvPr>
          <p:cNvSpPr>
            <a:spLocks noGrp="1"/>
          </p:cNvSpPr>
          <p:nvPr>
            <p:ph type="title"/>
          </p:nvPr>
        </p:nvSpPr>
        <p:spPr>
          <a:xfrm>
            <a:off x="3356810" y="522765"/>
            <a:ext cx="5478379" cy="760445"/>
          </a:xfrm>
        </p:spPr>
        <p:txBody>
          <a:bodyPr>
            <a:normAutofit fontScale="90000"/>
          </a:bodyPr>
          <a:lstStyle/>
          <a:p>
            <a:pPr algn="ctr"/>
            <a:r>
              <a:rPr lang="en-US" dirty="0"/>
              <a:t>weather and climate</a:t>
            </a:r>
          </a:p>
        </p:txBody>
      </p:sp>
      <p:sp>
        <p:nvSpPr>
          <p:cNvPr id="7" name="Content Placeholder 2">
            <a:extLst>
              <a:ext uri="{FF2B5EF4-FFF2-40B4-BE49-F238E27FC236}">
                <a16:creationId xmlns:a16="http://schemas.microsoft.com/office/drawing/2014/main" id="{A33AE08B-5E04-47FB-BC7F-EB985CA129F0}"/>
              </a:ext>
            </a:extLst>
          </p:cNvPr>
          <p:cNvSpPr txBox="1">
            <a:spLocks/>
          </p:cNvSpPr>
          <p:nvPr/>
        </p:nvSpPr>
        <p:spPr>
          <a:xfrm>
            <a:off x="6565231" y="2879716"/>
            <a:ext cx="4539916" cy="345551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Both weather and climate describe what is happening in the Earth’s </a:t>
            </a:r>
            <a:r>
              <a:rPr lang="en-US" sz="3600" b="1" dirty="0"/>
              <a:t>atmosphere</a:t>
            </a:r>
            <a:r>
              <a:rPr lang="en-US" sz="3600" dirty="0"/>
              <a:t> (the air).</a:t>
            </a:r>
          </a:p>
        </p:txBody>
      </p:sp>
      <p:pic>
        <p:nvPicPr>
          <p:cNvPr id="1034" name="Picture 10" descr="See the source image">
            <a:extLst>
              <a:ext uri="{FF2B5EF4-FFF2-40B4-BE49-F238E27FC236}">
                <a16:creationId xmlns:a16="http://schemas.microsoft.com/office/drawing/2014/main" id="{ACEDC9BC-086B-41F9-882B-EA531DB59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39" y="2068980"/>
            <a:ext cx="4762500" cy="3619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008C85F0-3A34-45A6-89C5-D5CF3C1B4232}"/>
              </a:ext>
            </a:extLst>
          </p:cNvPr>
          <p:cNvSpPr/>
          <p:nvPr/>
        </p:nvSpPr>
        <p:spPr>
          <a:xfrm>
            <a:off x="2967790" y="1869308"/>
            <a:ext cx="2381249" cy="14919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64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7C68-AA86-46D2-AFAB-98ACB4C551A4}"/>
              </a:ext>
            </a:extLst>
          </p:cNvPr>
          <p:cNvSpPr>
            <a:spLocks noGrp="1"/>
          </p:cNvSpPr>
          <p:nvPr>
            <p:ph type="title"/>
          </p:nvPr>
        </p:nvSpPr>
        <p:spPr>
          <a:xfrm>
            <a:off x="1387985" y="480114"/>
            <a:ext cx="2659225" cy="760445"/>
          </a:xfrm>
        </p:spPr>
        <p:txBody>
          <a:bodyPr/>
          <a:lstStyle/>
          <a:p>
            <a:pPr algn="ctr"/>
            <a:r>
              <a:rPr lang="en-US" b="1" dirty="0"/>
              <a:t>weather</a:t>
            </a:r>
          </a:p>
        </p:txBody>
      </p:sp>
      <p:sp>
        <p:nvSpPr>
          <p:cNvPr id="6" name="Title 1">
            <a:extLst>
              <a:ext uri="{FF2B5EF4-FFF2-40B4-BE49-F238E27FC236}">
                <a16:creationId xmlns:a16="http://schemas.microsoft.com/office/drawing/2014/main" id="{6349E1BF-81E1-4534-B1DC-27FB2CC52687}"/>
              </a:ext>
            </a:extLst>
          </p:cNvPr>
          <p:cNvSpPr txBox="1">
            <a:spLocks/>
          </p:cNvSpPr>
          <p:nvPr/>
        </p:nvSpPr>
        <p:spPr>
          <a:xfrm>
            <a:off x="7677540" y="423023"/>
            <a:ext cx="2582495" cy="76044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cap="all" spc="300" baseline="0">
                <a:solidFill>
                  <a:schemeClr val="tx2"/>
                </a:solidFill>
                <a:latin typeface="+mj-lt"/>
                <a:ea typeface="+mj-ea"/>
                <a:cs typeface="+mj-cs"/>
              </a:defRPr>
            </a:lvl1pPr>
          </a:lstStyle>
          <a:p>
            <a:pPr algn="ctr"/>
            <a:r>
              <a:rPr lang="en-US" b="1" dirty="0"/>
              <a:t>Climate</a:t>
            </a:r>
          </a:p>
        </p:txBody>
      </p:sp>
      <p:pic>
        <p:nvPicPr>
          <p:cNvPr id="1026" name="Picture 2" descr="See the source image">
            <a:extLst>
              <a:ext uri="{FF2B5EF4-FFF2-40B4-BE49-F238E27FC236}">
                <a16:creationId xmlns:a16="http://schemas.microsoft.com/office/drawing/2014/main" id="{2AEC3EE1-86E7-4FC6-AAB0-3616060C2C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55"/>
          <a:stretch/>
        </p:blipFill>
        <p:spPr bwMode="auto">
          <a:xfrm>
            <a:off x="7643073" y="1612781"/>
            <a:ext cx="2806328" cy="27731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extLst>
              <a:ext uri="{FF2B5EF4-FFF2-40B4-BE49-F238E27FC236}">
                <a16:creationId xmlns:a16="http://schemas.microsoft.com/office/drawing/2014/main" id="{4179F545-D326-45D3-9DF1-EAADFA6222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55"/>
          <a:stretch/>
        </p:blipFill>
        <p:spPr bwMode="auto">
          <a:xfrm rot="20927291">
            <a:off x="6767508" y="2106673"/>
            <a:ext cx="2806328" cy="2773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e the source image">
            <a:extLst>
              <a:ext uri="{FF2B5EF4-FFF2-40B4-BE49-F238E27FC236}">
                <a16:creationId xmlns:a16="http://schemas.microsoft.com/office/drawing/2014/main" id="{9CC04B05-24F1-4DE6-BD7E-4DA16B63B4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55"/>
          <a:stretch/>
        </p:blipFill>
        <p:spPr bwMode="auto">
          <a:xfrm rot="959175">
            <a:off x="8212687" y="2333734"/>
            <a:ext cx="2806328" cy="2773163"/>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AFBF3DD1-CB42-4260-AE98-046C52B0EB24}"/>
              </a:ext>
            </a:extLst>
          </p:cNvPr>
          <p:cNvSpPr/>
          <p:nvPr/>
        </p:nvSpPr>
        <p:spPr>
          <a:xfrm>
            <a:off x="6825993" y="1547344"/>
            <a:ext cx="4285591" cy="37633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87CBB4BF-455F-40D1-A152-9ECDEE7D8D63}"/>
              </a:ext>
            </a:extLst>
          </p:cNvPr>
          <p:cNvSpPr txBox="1">
            <a:spLocks/>
          </p:cNvSpPr>
          <p:nvPr/>
        </p:nvSpPr>
        <p:spPr>
          <a:xfrm>
            <a:off x="6572736" y="5623621"/>
            <a:ext cx="4792101" cy="100289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Climate is a </a:t>
            </a:r>
            <a:r>
              <a:rPr lang="en-US" b="1"/>
              <a:t>summary</a:t>
            </a:r>
            <a:r>
              <a:rPr lang="en-US"/>
              <a:t> (or average) </a:t>
            </a:r>
            <a:r>
              <a:rPr lang="en-US" dirty="0"/>
              <a:t>of patterns in the weather over a period of time.</a:t>
            </a:r>
          </a:p>
        </p:txBody>
      </p:sp>
      <p:sp>
        <p:nvSpPr>
          <p:cNvPr id="18" name="Content Placeholder 2">
            <a:extLst>
              <a:ext uri="{FF2B5EF4-FFF2-40B4-BE49-F238E27FC236}">
                <a16:creationId xmlns:a16="http://schemas.microsoft.com/office/drawing/2014/main" id="{47FF591C-3292-4FDB-AFC0-BF5488273C97}"/>
              </a:ext>
            </a:extLst>
          </p:cNvPr>
          <p:cNvSpPr txBox="1">
            <a:spLocks/>
          </p:cNvSpPr>
          <p:nvPr/>
        </p:nvSpPr>
        <p:spPr>
          <a:xfrm>
            <a:off x="553674" y="5346697"/>
            <a:ext cx="4792103" cy="151130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Weather is a </a:t>
            </a:r>
            <a:r>
              <a:rPr lang="en-US" b="1" dirty="0"/>
              <a:t>snapshot</a:t>
            </a:r>
            <a:r>
              <a:rPr lang="en-US" dirty="0"/>
              <a:t> of what is happening in the atmosphere at a specific point in time.</a:t>
            </a:r>
          </a:p>
        </p:txBody>
      </p:sp>
      <p:pic>
        <p:nvPicPr>
          <p:cNvPr id="15" name="Picture 2" descr="See the source image">
            <a:extLst>
              <a:ext uri="{FF2B5EF4-FFF2-40B4-BE49-F238E27FC236}">
                <a16:creationId xmlns:a16="http://schemas.microsoft.com/office/drawing/2014/main" id="{7C5FF6C7-518D-41B7-8322-692F9C4F49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55"/>
          <a:stretch/>
        </p:blipFill>
        <p:spPr bwMode="auto">
          <a:xfrm>
            <a:off x="845374" y="1612781"/>
            <a:ext cx="4019370" cy="3585245"/>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F8045E9D-BE6F-45C4-9B66-1968F7F50172}"/>
              </a:ext>
            </a:extLst>
          </p:cNvPr>
          <p:cNvSpPr/>
          <p:nvPr/>
        </p:nvSpPr>
        <p:spPr>
          <a:xfrm>
            <a:off x="2563660" y="3882188"/>
            <a:ext cx="307877" cy="1831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11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7C68-AA86-46D2-AFAB-98ACB4C551A4}"/>
              </a:ext>
            </a:extLst>
          </p:cNvPr>
          <p:cNvSpPr>
            <a:spLocks noGrp="1"/>
          </p:cNvSpPr>
          <p:nvPr>
            <p:ph type="title"/>
          </p:nvPr>
        </p:nvSpPr>
        <p:spPr>
          <a:xfrm>
            <a:off x="1611962" y="523686"/>
            <a:ext cx="2659225" cy="760445"/>
          </a:xfrm>
        </p:spPr>
        <p:txBody>
          <a:bodyPr/>
          <a:lstStyle/>
          <a:p>
            <a:pPr algn="ctr"/>
            <a:r>
              <a:rPr lang="en-US" b="1" dirty="0"/>
              <a:t>weather</a:t>
            </a:r>
          </a:p>
        </p:txBody>
      </p:sp>
      <p:sp>
        <p:nvSpPr>
          <p:cNvPr id="3" name="Content Placeholder 2">
            <a:extLst>
              <a:ext uri="{FF2B5EF4-FFF2-40B4-BE49-F238E27FC236}">
                <a16:creationId xmlns:a16="http://schemas.microsoft.com/office/drawing/2014/main" id="{E43093E3-EB32-4718-8362-944363EA9330}"/>
              </a:ext>
            </a:extLst>
          </p:cNvPr>
          <p:cNvSpPr>
            <a:spLocks noGrp="1"/>
          </p:cNvSpPr>
          <p:nvPr>
            <p:ph idx="1"/>
          </p:nvPr>
        </p:nvSpPr>
        <p:spPr>
          <a:xfrm>
            <a:off x="6310242" y="5009289"/>
            <a:ext cx="5803640" cy="1588618"/>
          </a:xfrm>
        </p:spPr>
        <p:txBody>
          <a:bodyPr>
            <a:normAutofit fontScale="92500" lnSpcReduction="20000"/>
          </a:bodyPr>
          <a:lstStyle/>
          <a:p>
            <a:pPr marL="0" indent="0" algn="ctr">
              <a:buNone/>
            </a:pPr>
            <a:r>
              <a:rPr lang="en-US" dirty="0"/>
              <a:t>It rains so much over winter.</a:t>
            </a:r>
          </a:p>
          <a:p>
            <a:pPr marL="0" indent="0" algn="ctr">
              <a:buNone/>
            </a:pPr>
            <a:r>
              <a:rPr lang="en-US" dirty="0"/>
              <a:t>We have a pool because summer is hot.</a:t>
            </a:r>
          </a:p>
          <a:p>
            <a:pPr marL="0" indent="0" algn="ctr">
              <a:buNone/>
            </a:pPr>
            <a:r>
              <a:rPr lang="en-US" dirty="0"/>
              <a:t>Summers are humid here.</a:t>
            </a:r>
          </a:p>
          <a:p>
            <a:pPr marL="0" indent="0" algn="ctr">
              <a:buNone/>
            </a:pPr>
            <a:r>
              <a:rPr lang="en-US" dirty="0"/>
              <a:t>We get about 10 feet of snow a year.</a:t>
            </a:r>
          </a:p>
          <a:p>
            <a:pPr marL="0" indent="0" algn="ctr">
              <a:buNone/>
            </a:pPr>
            <a:endParaRPr lang="en-US" dirty="0"/>
          </a:p>
          <a:p>
            <a:pPr marL="0" indent="0" algn="ctr">
              <a:buNone/>
            </a:pPr>
            <a:endParaRPr lang="en-US" dirty="0"/>
          </a:p>
          <a:p>
            <a:pPr marL="0" indent="0" algn="ctr">
              <a:buNone/>
            </a:pPr>
            <a:endParaRPr lang="en-US" dirty="0"/>
          </a:p>
        </p:txBody>
      </p:sp>
      <p:sp>
        <p:nvSpPr>
          <p:cNvPr id="6" name="Title 1">
            <a:extLst>
              <a:ext uri="{FF2B5EF4-FFF2-40B4-BE49-F238E27FC236}">
                <a16:creationId xmlns:a16="http://schemas.microsoft.com/office/drawing/2014/main" id="{6349E1BF-81E1-4534-B1DC-27FB2CC52687}"/>
              </a:ext>
            </a:extLst>
          </p:cNvPr>
          <p:cNvSpPr txBox="1">
            <a:spLocks/>
          </p:cNvSpPr>
          <p:nvPr/>
        </p:nvSpPr>
        <p:spPr>
          <a:xfrm>
            <a:off x="7920815" y="515577"/>
            <a:ext cx="2582495" cy="76044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cap="all" spc="300" baseline="0">
                <a:solidFill>
                  <a:schemeClr val="tx2"/>
                </a:solidFill>
                <a:latin typeface="+mj-lt"/>
                <a:ea typeface="+mj-ea"/>
                <a:cs typeface="+mj-cs"/>
              </a:defRPr>
            </a:lvl1pPr>
          </a:lstStyle>
          <a:p>
            <a:pPr algn="ctr"/>
            <a:r>
              <a:rPr lang="en-US" b="1" dirty="0"/>
              <a:t>Climate</a:t>
            </a:r>
          </a:p>
        </p:txBody>
      </p:sp>
      <p:sp>
        <p:nvSpPr>
          <p:cNvPr id="7" name="Content Placeholder 2">
            <a:extLst>
              <a:ext uri="{FF2B5EF4-FFF2-40B4-BE49-F238E27FC236}">
                <a16:creationId xmlns:a16="http://schemas.microsoft.com/office/drawing/2014/main" id="{A33AE08B-5E04-47FB-BC7F-EB985CA129F0}"/>
              </a:ext>
            </a:extLst>
          </p:cNvPr>
          <p:cNvSpPr txBox="1">
            <a:spLocks/>
          </p:cNvSpPr>
          <p:nvPr/>
        </p:nvSpPr>
        <p:spPr>
          <a:xfrm>
            <a:off x="317241" y="4571106"/>
            <a:ext cx="5225143" cy="195808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It is raining.</a:t>
            </a:r>
          </a:p>
          <a:p>
            <a:pPr marL="0" indent="0" algn="ctr">
              <a:buFont typeface="Arial" panose="020B0604020202020204" pitchFamily="34" charset="0"/>
              <a:buNone/>
            </a:pPr>
            <a:r>
              <a:rPr lang="en-US" dirty="0"/>
              <a:t>It might snow next week!</a:t>
            </a:r>
          </a:p>
          <a:p>
            <a:pPr marL="0" indent="0" algn="ctr">
              <a:buFont typeface="Arial" panose="020B0604020202020204" pitchFamily="34" charset="0"/>
              <a:buNone/>
            </a:pPr>
            <a:r>
              <a:rPr lang="en-US" dirty="0"/>
              <a:t>It is 75 degrees outside.</a:t>
            </a:r>
          </a:p>
          <a:p>
            <a:pPr marL="0" indent="0" algn="ctr">
              <a:buFont typeface="Arial" panose="020B0604020202020204" pitchFamily="34" charset="0"/>
              <a:buNone/>
            </a:pPr>
            <a:r>
              <a:rPr lang="en-US" dirty="0"/>
              <a:t>This hail is the size of marbles!</a:t>
            </a:r>
          </a:p>
          <a:p>
            <a:pPr marL="0" indent="0" algn="ctr">
              <a:buFont typeface="Arial" panose="020B0604020202020204" pitchFamily="34" charset="0"/>
              <a:buNone/>
            </a:pPr>
            <a:r>
              <a:rPr lang="en-US" dirty="0"/>
              <a:t>This breeze feels nice.</a:t>
            </a:r>
          </a:p>
          <a:p>
            <a:pPr marL="0" indent="0" algn="ctr">
              <a:buFont typeface="Arial" panose="020B0604020202020204" pitchFamily="34" charset="0"/>
              <a:buNone/>
            </a:pPr>
            <a:endParaRPr lang="en-US" dirty="0"/>
          </a:p>
        </p:txBody>
      </p:sp>
      <p:grpSp>
        <p:nvGrpSpPr>
          <p:cNvPr id="4" name="Group 3">
            <a:extLst>
              <a:ext uri="{FF2B5EF4-FFF2-40B4-BE49-F238E27FC236}">
                <a16:creationId xmlns:a16="http://schemas.microsoft.com/office/drawing/2014/main" id="{BA56EE35-A445-46B1-9A93-8CEC0BF9F640}"/>
              </a:ext>
            </a:extLst>
          </p:cNvPr>
          <p:cNvGrpSpPr/>
          <p:nvPr/>
        </p:nvGrpSpPr>
        <p:grpSpPr>
          <a:xfrm>
            <a:off x="7305482" y="1431267"/>
            <a:ext cx="3813160" cy="3159765"/>
            <a:chOff x="7063980" y="1337590"/>
            <a:chExt cx="4885743" cy="3820563"/>
          </a:xfrm>
        </p:grpSpPr>
        <p:pic>
          <p:nvPicPr>
            <p:cNvPr id="1026" name="Picture 2" descr="See the source image">
              <a:extLst>
                <a:ext uri="{FF2B5EF4-FFF2-40B4-BE49-F238E27FC236}">
                  <a16:creationId xmlns:a16="http://schemas.microsoft.com/office/drawing/2014/main" id="{2AEC3EE1-86E7-4FC6-AAB0-3616060C2C5E}"/>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11255"/>
            <a:stretch/>
          </p:blipFill>
          <p:spPr bwMode="auto">
            <a:xfrm>
              <a:off x="8048720" y="1404022"/>
              <a:ext cx="3156252" cy="28153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extLst>
                <a:ext uri="{FF2B5EF4-FFF2-40B4-BE49-F238E27FC236}">
                  <a16:creationId xmlns:a16="http://schemas.microsoft.com/office/drawing/2014/main" id="{4179F545-D326-45D3-9DF1-EAADFA6222E5}"/>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11255"/>
            <a:stretch/>
          </p:blipFill>
          <p:spPr bwMode="auto">
            <a:xfrm rot="20927291">
              <a:off x="7063980" y="1905428"/>
              <a:ext cx="3156252" cy="28153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e the source image">
              <a:extLst>
                <a:ext uri="{FF2B5EF4-FFF2-40B4-BE49-F238E27FC236}">
                  <a16:creationId xmlns:a16="http://schemas.microsoft.com/office/drawing/2014/main" id="{9CC04B05-24F1-4DE6-BD7E-4DA16B63B43C}"/>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11255"/>
            <a:stretch/>
          </p:blipFill>
          <p:spPr bwMode="auto">
            <a:xfrm rot="959175">
              <a:off x="8689360" y="2135943"/>
              <a:ext cx="3156252" cy="2815351"/>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AFBF3DD1-CB42-4260-AE98-046C52B0EB24}"/>
                </a:ext>
              </a:extLst>
            </p:cNvPr>
            <p:cNvSpPr/>
            <p:nvPr/>
          </p:nvSpPr>
          <p:spPr>
            <a:xfrm>
              <a:off x="7129757" y="1337590"/>
              <a:ext cx="4819966" cy="38205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10E0199-B400-4B81-BD51-0C825CF9E6FE}"/>
              </a:ext>
            </a:extLst>
          </p:cNvPr>
          <p:cNvGrpSpPr/>
          <p:nvPr/>
        </p:nvGrpSpPr>
        <p:grpSpPr>
          <a:xfrm>
            <a:off x="1495279" y="1739986"/>
            <a:ext cx="2869066" cy="2762941"/>
            <a:chOff x="845374" y="1612781"/>
            <a:chExt cx="4019370" cy="3585245"/>
          </a:xfrm>
        </p:grpSpPr>
        <p:pic>
          <p:nvPicPr>
            <p:cNvPr id="13" name="Picture 2" descr="See the source image">
              <a:extLst>
                <a:ext uri="{FF2B5EF4-FFF2-40B4-BE49-F238E27FC236}">
                  <a16:creationId xmlns:a16="http://schemas.microsoft.com/office/drawing/2014/main" id="{BF7EC821-1A06-4EDC-A3D4-FEA83E8D94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55"/>
            <a:stretch/>
          </p:blipFill>
          <p:spPr bwMode="auto">
            <a:xfrm>
              <a:off x="845374" y="1612781"/>
              <a:ext cx="4019370" cy="358524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8950002E-E034-46DE-9339-5FC72048DD8F}"/>
                </a:ext>
              </a:extLst>
            </p:cNvPr>
            <p:cNvSpPr/>
            <p:nvPr/>
          </p:nvSpPr>
          <p:spPr>
            <a:xfrm>
              <a:off x="2563660" y="3882188"/>
              <a:ext cx="307877" cy="1831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62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7C68-AA86-46D2-AFAB-98ACB4C551A4}"/>
              </a:ext>
            </a:extLst>
          </p:cNvPr>
          <p:cNvSpPr>
            <a:spLocks noGrp="1"/>
          </p:cNvSpPr>
          <p:nvPr>
            <p:ph type="title"/>
          </p:nvPr>
        </p:nvSpPr>
        <p:spPr>
          <a:xfrm>
            <a:off x="1371600" y="534559"/>
            <a:ext cx="6764694" cy="1053609"/>
          </a:xfrm>
        </p:spPr>
        <p:txBody>
          <a:bodyPr>
            <a:normAutofit/>
          </a:bodyPr>
          <a:lstStyle/>
          <a:p>
            <a:pPr algn="ctr"/>
            <a:r>
              <a:rPr lang="en-US" b="1" dirty="0"/>
              <a:t>Now it’s your turn! Weather or climate?</a:t>
            </a:r>
          </a:p>
        </p:txBody>
      </p:sp>
      <p:sp>
        <p:nvSpPr>
          <p:cNvPr id="7" name="Content Placeholder 2">
            <a:extLst>
              <a:ext uri="{FF2B5EF4-FFF2-40B4-BE49-F238E27FC236}">
                <a16:creationId xmlns:a16="http://schemas.microsoft.com/office/drawing/2014/main" id="{A33AE08B-5E04-47FB-BC7F-EB985CA129F0}"/>
              </a:ext>
            </a:extLst>
          </p:cNvPr>
          <p:cNvSpPr txBox="1">
            <a:spLocks/>
          </p:cNvSpPr>
          <p:nvPr/>
        </p:nvSpPr>
        <p:spPr>
          <a:xfrm>
            <a:off x="336884" y="2483320"/>
            <a:ext cx="7799410" cy="2945300"/>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3600" dirty="0"/>
              <a:t>Cut out the statements along the dotted lines in your packet</a:t>
            </a:r>
          </a:p>
          <a:p>
            <a:pPr marL="457200" indent="-457200">
              <a:buFont typeface="+mj-lt"/>
              <a:buAutoNum type="arabicPeriod"/>
            </a:pPr>
            <a:r>
              <a:rPr lang="en-US" sz="3600" dirty="0"/>
              <a:t>Sort these statements into “Weather” statements and “Climate” statements.</a:t>
            </a:r>
          </a:p>
        </p:txBody>
      </p:sp>
      <p:pic>
        <p:nvPicPr>
          <p:cNvPr id="2050" name="Picture 2" descr="Sun Sticker PNG">
            <a:extLst>
              <a:ext uri="{FF2B5EF4-FFF2-40B4-BE49-F238E27FC236}">
                <a16:creationId xmlns:a16="http://schemas.microsoft.com/office/drawing/2014/main" id="{21D50D13-EB32-4325-9DA4-0D2DF04F3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1425" y="3429000"/>
            <a:ext cx="2265947" cy="22659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1" name="Picture 3" descr="See the source image">
            <a:extLst>
              <a:ext uri="{FF2B5EF4-FFF2-40B4-BE49-F238E27FC236}">
                <a16:creationId xmlns:a16="http://schemas.microsoft.com/office/drawing/2014/main" id="{EE62498E-34D3-4BFB-8B7B-761F01260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9852" y="240073"/>
            <a:ext cx="2948801" cy="29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992420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54856F4B-3D3B-40B9-B670-AA6B6260C3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A012EC0-EBE2-4792-820E-B55009EBDF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0899" y="685800"/>
            <a:ext cx="5448299"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8F7C68-AA86-46D2-AFAB-98ACB4C551A4}"/>
              </a:ext>
            </a:extLst>
          </p:cNvPr>
          <p:cNvSpPr>
            <a:spLocks noGrp="1"/>
          </p:cNvSpPr>
          <p:nvPr>
            <p:ph type="title"/>
          </p:nvPr>
        </p:nvSpPr>
        <p:spPr>
          <a:xfrm>
            <a:off x="3884177" y="914400"/>
            <a:ext cx="4466804" cy="955607"/>
          </a:xfrm>
        </p:spPr>
        <p:txBody>
          <a:bodyPr vert="horz" lIns="91440" tIns="45720" rIns="91440" bIns="45720" rtlCol="0" anchor="b">
            <a:normAutofit/>
          </a:bodyPr>
          <a:lstStyle/>
          <a:p>
            <a:pPr algn="ctr"/>
            <a:r>
              <a:rPr lang="en-US" sz="2800" b="1" kern="1200" cap="all" spc="300" baseline="0">
                <a:solidFill>
                  <a:schemeClr val="tx2"/>
                </a:solidFill>
                <a:latin typeface="+mj-lt"/>
                <a:ea typeface="+mj-ea"/>
                <a:cs typeface="+mj-cs"/>
              </a:rPr>
              <a:t>Climate</a:t>
            </a:r>
          </a:p>
        </p:txBody>
      </p:sp>
      <p:pic>
        <p:nvPicPr>
          <p:cNvPr id="4104" name="Picture 8" descr="See the source image">
            <a:extLst>
              <a:ext uri="{FF2B5EF4-FFF2-40B4-BE49-F238E27FC236}">
                <a16:creationId xmlns:a16="http://schemas.microsoft.com/office/drawing/2014/main" id="{7AE06E82-88A0-4089-BBB5-D9CA567D9A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33" r="29167"/>
          <a:stretch/>
        </p:blipFill>
        <p:spPr bwMode="auto">
          <a:xfrm>
            <a:off x="-1" y="10"/>
            <a:ext cx="2743201" cy="34289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e the source image">
            <a:extLst>
              <a:ext uri="{FF2B5EF4-FFF2-40B4-BE49-F238E27FC236}">
                <a16:creationId xmlns:a16="http://schemas.microsoft.com/office/drawing/2014/main" id="{9BC1DA2B-2FC7-447E-86B3-4BC8467450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249" r="2751"/>
          <a:stretch/>
        </p:blipFill>
        <p:spPr bwMode="auto">
          <a:xfrm>
            <a:off x="20" y="3429000"/>
            <a:ext cx="2743181"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AEED368-578F-4D21-927D-88D9B04A6969}"/>
              </a:ext>
            </a:extLst>
          </p:cNvPr>
          <p:cNvSpPr txBox="1">
            <a:spLocks/>
          </p:cNvSpPr>
          <p:nvPr/>
        </p:nvSpPr>
        <p:spPr>
          <a:xfrm>
            <a:off x="4076700" y="2145220"/>
            <a:ext cx="4076700" cy="3670736"/>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is the weather outside today?</a:t>
            </a:r>
          </a:p>
          <a:p>
            <a:r>
              <a:rPr lang="en-US" dirty="0"/>
              <a:t>Is that the same weather everywhere on Earth?</a:t>
            </a:r>
          </a:p>
          <a:p>
            <a:r>
              <a:rPr lang="en-US" dirty="0"/>
              <a:t>Are weather patterns (climate) the same everywhere on Earth?</a:t>
            </a:r>
          </a:p>
          <a:p>
            <a:pPr lvl="1"/>
            <a:endParaRPr lang="en-US" dirty="0"/>
          </a:p>
          <a:p>
            <a:pPr marL="0"/>
            <a:endParaRPr lang="en-US" dirty="0"/>
          </a:p>
        </p:txBody>
      </p:sp>
      <p:pic>
        <p:nvPicPr>
          <p:cNvPr id="4106" name="Picture 10" descr="See the source image">
            <a:extLst>
              <a:ext uri="{FF2B5EF4-FFF2-40B4-BE49-F238E27FC236}">
                <a16:creationId xmlns:a16="http://schemas.microsoft.com/office/drawing/2014/main" id="{302E4D1B-2A0C-4EDE-9AB1-FD6B1E46BD0B}"/>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34823" r="7425" b="-4"/>
          <a:stretch/>
        </p:blipFill>
        <p:spPr bwMode="auto">
          <a:xfrm>
            <a:off x="9525000" y="10"/>
            <a:ext cx="2667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B1543307-25AF-46B5-845E-31A55F663E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532" t="594" r="20718" b="-594"/>
          <a:stretch/>
        </p:blipFill>
        <p:spPr bwMode="auto">
          <a:xfrm>
            <a:off x="9525000" y="3429000"/>
            <a:ext cx="2667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F664EE5-81EC-45AB-A539-07D40E7B5C08}"/>
              </a:ext>
            </a:extLst>
          </p:cNvPr>
          <p:cNvSpPr txBox="1"/>
          <p:nvPr/>
        </p:nvSpPr>
        <p:spPr>
          <a:xfrm>
            <a:off x="1507958" y="7485057"/>
            <a:ext cx="6096000" cy="1431161"/>
          </a:xfrm>
          <a:prstGeom prst="rect">
            <a:avLst/>
          </a:prstGeom>
          <a:noFill/>
        </p:spPr>
        <p:txBody>
          <a:bodyPr wrap="square">
            <a:spAutoFit/>
          </a:bodyPr>
          <a:lstStyle/>
          <a:p>
            <a:pPr>
              <a:spcAft>
                <a:spcPts val="600"/>
              </a:spcAft>
            </a:pPr>
            <a:r>
              <a:rPr lang="en-US" dirty="0"/>
              <a:t>What can affect weather?</a:t>
            </a:r>
            <a:endParaRPr lang="en-US"/>
          </a:p>
          <a:p>
            <a:pPr lvl="1">
              <a:spcAft>
                <a:spcPts val="600"/>
              </a:spcAft>
            </a:pPr>
            <a:r>
              <a:rPr lang="en-US" dirty="0"/>
              <a:t>Oceans (in Earth’s hydrosphere)</a:t>
            </a:r>
            <a:endParaRPr lang="en-US"/>
          </a:p>
          <a:p>
            <a:pPr lvl="1">
              <a:spcAft>
                <a:spcPts val="600"/>
              </a:spcAft>
            </a:pPr>
            <a:r>
              <a:rPr lang="en-US" dirty="0"/>
              <a:t>Mountains (in Earth’s lithosphere)</a:t>
            </a:r>
            <a:endParaRPr lang="en-US"/>
          </a:p>
          <a:p>
            <a:pPr lvl="1">
              <a:spcAft>
                <a:spcPts val="600"/>
              </a:spcAft>
            </a:pPr>
            <a:r>
              <a:rPr lang="en-US" dirty="0"/>
              <a:t>Trees &amp; animals (in Earth’s biosphere)</a:t>
            </a:r>
            <a:endParaRPr lang="en-US"/>
          </a:p>
        </p:txBody>
      </p:sp>
      <p:sp>
        <p:nvSpPr>
          <p:cNvPr id="20" name="Content Placeholder 2">
            <a:extLst>
              <a:ext uri="{FF2B5EF4-FFF2-40B4-BE49-F238E27FC236}">
                <a16:creationId xmlns:a16="http://schemas.microsoft.com/office/drawing/2014/main" id="{F95F33E9-84A5-4942-98BD-18BE190E4567}"/>
              </a:ext>
            </a:extLst>
          </p:cNvPr>
          <p:cNvSpPr txBox="1">
            <a:spLocks/>
          </p:cNvSpPr>
          <p:nvPr/>
        </p:nvSpPr>
        <p:spPr>
          <a:xfrm>
            <a:off x="5687060" y="5118100"/>
            <a:ext cx="673100" cy="473691"/>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No! </a:t>
            </a:r>
          </a:p>
          <a:p>
            <a:pPr marL="0"/>
            <a:endParaRPr lang="en-US" dirty="0"/>
          </a:p>
        </p:txBody>
      </p:sp>
      <p:sp>
        <p:nvSpPr>
          <p:cNvPr id="21" name="Content Placeholder 2">
            <a:extLst>
              <a:ext uri="{FF2B5EF4-FFF2-40B4-BE49-F238E27FC236}">
                <a16:creationId xmlns:a16="http://schemas.microsoft.com/office/drawing/2014/main" id="{1D996A5E-C428-4BAE-ADD1-E587DDF08FAC}"/>
              </a:ext>
            </a:extLst>
          </p:cNvPr>
          <p:cNvSpPr txBox="1">
            <a:spLocks/>
          </p:cNvSpPr>
          <p:nvPr/>
        </p:nvSpPr>
        <p:spPr>
          <a:xfrm>
            <a:off x="2743200" y="6278255"/>
            <a:ext cx="3726180" cy="473691"/>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Different Weather Patterns</a:t>
            </a:r>
          </a:p>
          <a:p>
            <a:pPr marL="0"/>
            <a:endParaRPr lang="en-US" b="1" dirty="0"/>
          </a:p>
        </p:txBody>
      </p:sp>
      <p:sp>
        <p:nvSpPr>
          <p:cNvPr id="22" name="Content Placeholder 2">
            <a:extLst>
              <a:ext uri="{FF2B5EF4-FFF2-40B4-BE49-F238E27FC236}">
                <a16:creationId xmlns:a16="http://schemas.microsoft.com/office/drawing/2014/main" id="{37E6B227-F113-45BD-95F4-45751726E9A3}"/>
              </a:ext>
            </a:extLst>
          </p:cNvPr>
          <p:cNvSpPr txBox="1">
            <a:spLocks/>
          </p:cNvSpPr>
          <p:nvPr/>
        </p:nvSpPr>
        <p:spPr>
          <a:xfrm>
            <a:off x="7017481" y="6275394"/>
            <a:ext cx="2667000" cy="473691"/>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Different Climate!</a:t>
            </a:r>
          </a:p>
          <a:p>
            <a:pPr marL="0"/>
            <a:endParaRPr lang="en-US" b="1" dirty="0"/>
          </a:p>
        </p:txBody>
      </p:sp>
      <p:sp>
        <p:nvSpPr>
          <p:cNvPr id="4" name="Arrow: Right 3">
            <a:extLst>
              <a:ext uri="{FF2B5EF4-FFF2-40B4-BE49-F238E27FC236}">
                <a16:creationId xmlns:a16="http://schemas.microsoft.com/office/drawing/2014/main" id="{DFB1E08C-561E-4113-906B-ACDEAC73B1F8}"/>
              </a:ext>
            </a:extLst>
          </p:cNvPr>
          <p:cNvSpPr/>
          <p:nvPr/>
        </p:nvSpPr>
        <p:spPr>
          <a:xfrm>
            <a:off x="6322058" y="6321518"/>
            <a:ext cx="690880" cy="398457"/>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50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7C68-AA86-46D2-AFAB-98ACB4C551A4}"/>
              </a:ext>
            </a:extLst>
          </p:cNvPr>
          <p:cNvSpPr>
            <a:spLocks noGrp="1"/>
          </p:cNvSpPr>
          <p:nvPr>
            <p:ph type="title"/>
          </p:nvPr>
        </p:nvSpPr>
        <p:spPr>
          <a:xfrm>
            <a:off x="731128" y="700382"/>
            <a:ext cx="4258561" cy="1053609"/>
          </a:xfrm>
        </p:spPr>
        <p:txBody>
          <a:bodyPr>
            <a:normAutofit/>
          </a:bodyPr>
          <a:lstStyle/>
          <a:p>
            <a:pPr algn="ctr"/>
            <a:r>
              <a:rPr lang="en-US" b="1" dirty="0"/>
              <a:t>Climate zones</a:t>
            </a:r>
          </a:p>
        </p:txBody>
      </p:sp>
      <p:sp>
        <p:nvSpPr>
          <p:cNvPr id="7" name="Content Placeholder 2">
            <a:extLst>
              <a:ext uri="{FF2B5EF4-FFF2-40B4-BE49-F238E27FC236}">
                <a16:creationId xmlns:a16="http://schemas.microsoft.com/office/drawing/2014/main" id="{A33AE08B-5E04-47FB-BC7F-EB985CA129F0}"/>
              </a:ext>
            </a:extLst>
          </p:cNvPr>
          <p:cNvSpPr txBox="1">
            <a:spLocks/>
          </p:cNvSpPr>
          <p:nvPr/>
        </p:nvSpPr>
        <p:spPr>
          <a:xfrm>
            <a:off x="1246271" y="3681610"/>
            <a:ext cx="4071828" cy="2844800"/>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t>Similar climates around the world are grouped into 6 main </a:t>
            </a:r>
            <a:r>
              <a:rPr lang="en-US" sz="3600" b="1" dirty="0"/>
              <a:t>Climate Zones</a:t>
            </a:r>
          </a:p>
        </p:txBody>
      </p:sp>
      <p:pic>
        <p:nvPicPr>
          <p:cNvPr id="7170" name="Picture 2" descr="See the source image">
            <a:extLst>
              <a:ext uri="{FF2B5EF4-FFF2-40B4-BE49-F238E27FC236}">
                <a16:creationId xmlns:a16="http://schemas.microsoft.com/office/drawing/2014/main" id="{C96BD177-72D2-41F0-A204-F1D84D2E2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517" y="281341"/>
            <a:ext cx="5890599" cy="29453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A5D9E9B3-85D3-4C51-A69E-E4902CB6AE31}"/>
              </a:ext>
            </a:extLst>
          </p:cNvPr>
          <p:cNvSpPr txBox="1">
            <a:spLocks/>
          </p:cNvSpPr>
          <p:nvPr/>
        </p:nvSpPr>
        <p:spPr>
          <a:xfrm>
            <a:off x="6873902" y="3631360"/>
            <a:ext cx="4071828" cy="2844800"/>
          </a:xfrm>
          <a:prstGeom prst="rect">
            <a:avLst/>
          </a:prstGeom>
          <a:noFill/>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US" sz="3600" dirty="0"/>
              <a:t>Tropical</a:t>
            </a:r>
          </a:p>
          <a:p>
            <a:pPr marL="742950" indent="-742950">
              <a:buFont typeface="+mj-lt"/>
              <a:buAutoNum type="arabicPeriod"/>
            </a:pPr>
            <a:r>
              <a:rPr lang="en-US" sz="3600" dirty="0"/>
              <a:t>Dry</a:t>
            </a:r>
          </a:p>
          <a:p>
            <a:pPr marL="742950" indent="-742950">
              <a:buFont typeface="+mj-lt"/>
              <a:buAutoNum type="arabicPeriod"/>
            </a:pPr>
            <a:r>
              <a:rPr lang="en-US" sz="3600" dirty="0"/>
              <a:t>Mild Temperate</a:t>
            </a:r>
          </a:p>
          <a:p>
            <a:pPr marL="742950" indent="-742950">
              <a:buFont typeface="+mj-lt"/>
              <a:buAutoNum type="arabicPeriod"/>
            </a:pPr>
            <a:r>
              <a:rPr lang="en-US" sz="3600" dirty="0"/>
              <a:t>Continental</a:t>
            </a:r>
          </a:p>
          <a:p>
            <a:pPr marL="742950" indent="-742950">
              <a:buFont typeface="+mj-lt"/>
              <a:buAutoNum type="arabicPeriod"/>
            </a:pPr>
            <a:r>
              <a:rPr lang="en-US" sz="3600" dirty="0"/>
              <a:t>Polar</a:t>
            </a:r>
          </a:p>
          <a:p>
            <a:pPr marL="742950" indent="-742950">
              <a:buFont typeface="+mj-lt"/>
              <a:buAutoNum type="arabicPeriod"/>
            </a:pPr>
            <a:r>
              <a:rPr lang="en-US" sz="3600" dirty="0"/>
              <a:t>Highland</a:t>
            </a:r>
          </a:p>
        </p:txBody>
      </p:sp>
    </p:spTree>
    <p:extLst>
      <p:ext uri="{BB962C8B-B14F-4D97-AF65-F5344CB8AC3E}">
        <p14:creationId xmlns:p14="http://schemas.microsoft.com/office/powerpoint/2010/main" val="396428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7C68-AA86-46D2-AFAB-98ACB4C551A4}"/>
              </a:ext>
            </a:extLst>
          </p:cNvPr>
          <p:cNvSpPr>
            <a:spLocks noGrp="1"/>
          </p:cNvSpPr>
          <p:nvPr>
            <p:ph type="title"/>
          </p:nvPr>
        </p:nvSpPr>
        <p:spPr>
          <a:xfrm>
            <a:off x="562708" y="395582"/>
            <a:ext cx="5364872" cy="1456664"/>
          </a:xfrm>
          <a:ln>
            <a:solidFill>
              <a:schemeClr val="tx1"/>
            </a:solidFill>
          </a:ln>
        </p:spPr>
        <p:txBody>
          <a:bodyPr>
            <a:normAutofit/>
          </a:bodyPr>
          <a:lstStyle/>
          <a:p>
            <a:pPr algn="ctr"/>
            <a:r>
              <a:rPr lang="en-US" sz="4400" b="1" dirty="0"/>
              <a:t>Tropical</a:t>
            </a:r>
            <a:br>
              <a:rPr lang="en-US" sz="4400" b="1" dirty="0"/>
            </a:br>
            <a:r>
              <a:rPr lang="en-US" sz="4400" dirty="0"/>
              <a:t> Climate zone</a:t>
            </a:r>
          </a:p>
        </p:txBody>
      </p:sp>
      <p:sp>
        <p:nvSpPr>
          <p:cNvPr id="7" name="Content Placeholder 2">
            <a:extLst>
              <a:ext uri="{FF2B5EF4-FFF2-40B4-BE49-F238E27FC236}">
                <a16:creationId xmlns:a16="http://schemas.microsoft.com/office/drawing/2014/main" id="{A33AE08B-5E04-47FB-BC7F-EB985CA129F0}"/>
              </a:ext>
            </a:extLst>
          </p:cNvPr>
          <p:cNvSpPr txBox="1">
            <a:spLocks/>
          </p:cNvSpPr>
          <p:nvPr/>
        </p:nvSpPr>
        <p:spPr>
          <a:xfrm>
            <a:off x="562708" y="2364935"/>
            <a:ext cx="4426981" cy="3792683"/>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Typically found around the equator</a:t>
            </a:r>
          </a:p>
          <a:p>
            <a:r>
              <a:rPr lang="en-US" sz="3600" dirty="0"/>
              <a:t>Warm in both summer and winter</a:t>
            </a:r>
          </a:p>
          <a:p>
            <a:r>
              <a:rPr lang="en-US" sz="3600" dirty="0"/>
              <a:t>Rains more than 59 inches each year</a:t>
            </a:r>
          </a:p>
        </p:txBody>
      </p:sp>
      <p:sp>
        <p:nvSpPr>
          <p:cNvPr id="5" name="Content Placeholder 2">
            <a:extLst>
              <a:ext uri="{FF2B5EF4-FFF2-40B4-BE49-F238E27FC236}">
                <a16:creationId xmlns:a16="http://schemas.microsoft.com/office/drawing/2014/main" id="{D6F95E21-3083-482C-A8E3-10735D2C9424}"/>
              </a:ext>
            </a:extLst>
          </p:cNvPr>
          <p:cNvSpPr txBox="1">
            <a:spLocks/>
          </p:cNvSpPr>
          <p:nvPr/>
        </p:nvSpPr>
        <p:spPr>
          <a:xfrm>
            <a:off x="7918940" y="700382"/>
            <a:ext cx="2309446" cy="823618"/>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u="sng" dirty="0"/>
              <a:t>Summer</a:t>
            </a:r>
          </a:p>
        </p:txBody>
      </p:sp>
      <p:sp>
        <p:nvSpPr>
          <p:cNvPr id="6" name="Content Placeholder 2">
            <a:extLst>
              <a:ext uri="{FF2B5EF4-FFF2-40B4-BE49-F238E27FC236}">
                <a16:creationId xmlns:a16="http://schemas.microsoft.com/office/drawing/2014/main" id="{80B70A41-20C2-4C8A-BA84-B75341E79CE1}"/>
              </a:ext>
            </a:extLst>
          </p:cNvPr>
          <p:cNvSpPr txBox="1">
            <a:spLocks/>
          </p:cNvSpPr>
          <p:nvPr/>
        </p:nvSpPr>
        <p:spPr>
          <a:xfrm>
            <a:off x="7918939" y="3429000"/>
            <a:ext cx="2309446" cy="823618"/>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u="sng" dirty="0"/>
              <a:t>Winter</a:t>
            </a:r>
          </a:p>
        </p:txBody>
      </p:sp>
      <p:pic>
        <p:nvPicPr>
          <p:cNvPr id="4" name="Picture 3">
            <a:extLst>
              <a:ext uri="{FF2B5EF4-FFF2-40B4-BE49-F238E27FC236}">
                <a16:creationId xmlns:a16="http://schemas.microsoft.com/office/drawing/2014/main" id="{8C6414F0-0884-4AB6-8636-7AEFEF0A3CF1}"/>
              </a:ext>
            </a:extLst>
          </p:cNvPr>
          <p:cNvPicPr>
            <a:picLocks noChangeAspect="1"/>
          </p:cNvPicPr>
          <p:nvPr/>
        </p:nvPicPr>
        <p:blipFill>
          <a:blip r:embed="rId3"/>
          <a:stretch>
            <a:fillRect/>
          </a:stretch>
        </p:blipFill>
        <p:spPr>
          <a:xfrm>
            <a:off x="7547045" y="4337770"/>
            <a:ext cx="3188599" cy="2172830"/>
          </a:xfrm>
          <a:prstGeom prst="rect">
            <a:avLst/>
          </a:prstGeom>
        </p:spPr>
      </p:pic>
      <p:pic>
        <p:nvPicPr>
          <p:cNvPr id="9" name="Picture 8">
            <a:extLst>
              <a:ext uri="{FF2B5EF4-FFF2-40B4-BE49-F238E27FC236}">
                <a16:creationId xmlns:a16="http://schemas.microsoft.com/office/drawing/2014/main" id="{C579FF77-A38C-4362-8C33-289FE86861BF}"/>
              </a:ext>
            </a:extLst>
          </p:cNvPr>
          <p:cNvPicPr>
            <a:picLocks noChangeAspect="1"/>
          </p:cNvPicPr>
          <p:nvPr/>
        </p:nvPicPr>
        <p:blipFill>
          <a:blip r:embed="rId4"/>
          <a:stretch>
            <a:fillRect/>
          </a:stretch>
        </p:blipFill>
        <p:spPr>
          <a:xfrm>
            <a:off x="7547045" y="1421844"/>
            <a:ext cx="3053231" cy="2007156"/>
          </a:xfrm>
          <a:prstGeom prst="rect">
            <a:avLst/>
          </a:prstGeom>
        </p:spPr>
      </p:pic>
    </p:spTree>
    <p:extLst>
      <p:ext uri="{BB962C8B-B14F-4D97-AF65-F5344CB8AC3E}">
        <p14:creationId xmlns:p14="http://schemas.microsoft.com/office/powerpoint/2010/main" val="318959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7C68-AA86-46D2-AFAB-98ACB4C551A4}"/>
              </a:ext>
            </a:extLst>
          </p:cNvPr>
          <p:cNvSpPr>
            <a:spLocks noGrp="1"/>
          </p:cNvSpPr>
          <p:nvPr>
            <p:ph type="title"/>
          </p:nvPr>
        </p:nvSpPr>
        <p:spPr>
          <a:xfrm>
            <a:off x="562708" y="395582"/>
            <a:ext cx="5364872" cy="1456664"/>
          </a:xfrm>
          <a:ln>
            <a:solidFill>
              <a:schemeClr val="tx1"/>
            </a:solidFill>
          </a:ln>
        </p:spPr>
        <p:txBody>
          <a:bodyPr>
            <a:normAutofit/>
          </a:bodyPr>
          <a:lstStyle/>
          <a:p>
            <a:pPr algn="ctr"/>
            <a:r>
              <a:rPr lang="en-US" sz="4400" b="1" dirty="0"/>
              <a:t>Dry/arid</a:t>
            </a:r>
            <a:br>
              <a:rPr lang="en-US" sz="4400" b="1" dirty="0"/>
            </a:br>
            <a:r>
              <a:rPr lang="en-US" sz="4400" dirty="0"/>
              <a:t> Climate zone</a:t>
            </a:r>
          </a:p>
        </p:txBody>
      </p:sp>
      <p:sp>
        <p:nvSpPr>
          <p:cNvPr id="7" name="Content Placeholder 2">
            <a:extLst>
              <a:ext uri="{FF2B5EF4-FFF2-40B4-BE49-F238E27FC236}">
                <a16:creationId xmlns:a16="http://schemas.microsoft.com/office/drawing/2014/main" id="{A33AE08B-5E04-47FB-BC7F-EB985CA129F0}"/>
              </a:ext>
            </a:extLst>
          </p:cNvPr>
          <p:cNvSpPr txBox="1">
            <a:spLocks/>
          </p:cNvSpPr>
          <p:nvPr/>
        </p:nvSpPr>
        <p:spPr>
          <a:xfrm>
            <a:off x="562708" y="2364935"/>
            <a:ext cx="4426981" cy="3792683"/>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Often surrounded by mountains</a:t>
            </a:r>
          </a:p>
          <a:p>
            <a:r>
              <a:rPr lang="en-US" sz="3600" dirty="0"/>
              <a:t>Low humidity (moisture in atmosphere)</a:t>
            </a:r>
          </a:p>
          <a:p>
            <a:r>
              <a:rPr lang="en-US" sz="3600" dirty="0"/>
              <a:t>Not very much rain</a:t>
            </a:r>
          </a:p>
        </p:txBody>
      </p:sp>
      <p:sp>
        <p:nvSpPr>
          <p:cNvPr id="5" name="Content Placeholder 2">
            <a:extLst>
              <a:ext uri="{FF2B5EF4-FFF2-40B4-BE49-F238E27FC236}">
                <a16:creationId xmlns:a16="http://schemas.microsoft.com/office/drawing/2014/main" id="{D6F95E21-3083-482C-A8E3-10735D2C9424}"/>
              </a:ext>
            </a:extLst>
          </p:cNvPr>
          <p:cNvSpPr txBox="1">
            <a:spLocks/>
          </p:cNvSpPr>
          <p:nvPr/>
        </p:nvSpPr>
        <p:spPr>
          <a:xfrm>
            <a:off x="8055445" y="324560"/>
            <a:ext cx="2309446" cy="823618"/>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u="sng" dirty="0"/>
              <a:t>Summer</a:t>
            </a:r>
          </a:p>
        </p:txBody>
      </p:sp>
      <p:sp>
        <p:nvSpPr>
          <p:cNvPr id="6" name="Content Placeholder 2">
            <a:extLst>
              <a:ext uri="{FF2B5EF4-FFF2-40B4-BE49-F238E27FC236}">
                <a16:creationId xmlns:a16="http://schemas.microsoft.com/office/drawing/2014/main" id="{80B70A41-20C2-4C8A-BA84-B75341E79CE1}"/>
              </a:ext>
            </a:extLst>
          </p:cNvPr>
          <p:cNvSpPr txBox="1">
            <a:spLocks/>
          </p:cNvSpPr>
          <p:nvPr/>
        </p:nvSpPr>
        <p:spPr>
          <a:xfrm>
            <a:off x="7918939" y="3429000"/>
            <a:ext cx="2309446" cy="823618"/>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u="sng" dirty="0"/>
              <a:t>Winter</a:t>
            </a:r>
          </a:p>
        </p:txBody>
      </p:sp>
      <p:pic>
        <p:nvPicPr>
          <p:cNvPr id="8" name="Picture 7">
            <a:extLst>
              <a:ext uri="{FF2B5EF4-FFF2-40B4-BE49-F238E27FC236}">
                <a16:creationId xmlns:a16="http://schemas.microsoft.com/office/drawing/2014/main" id="{3D915FA0-11B6-4D82-9137-C635BC57F2DF}"/>
              </a:ext>
            </a:extLst>
          </p:cNvPr>
          <p:cNvPicPr>
            <a:picLocks noChangeAspect="1"/>
          </p:cNvPicPr>
          <p:nvPr/>
        </p:nvPicPr>
        <p:blipFill>
          <a:blip r:embed="rId3"/>
          <a:stretch>
            <a:fillRect/>
          </a:stretch>
        </p:blipFill>
        <p:spPr>
          <a:xfrm>
            <a:off x="7694379" y="1158561"/>
            <a:ext cx="3188599" cy="2090394"/>
          </a:xfrm>
          <a:prstGeom prst="rect">
            <a:avLst/>
          </a:prstGeom>
        </p:spPr>
      </p:pic>
      <p:pic>
        <p:nvPicPr>
          <p:cNvPr id="12290" name="Picture 2" descr="See the source image">
            <a:extLst>
              <a:ext uri="{FF2B5EF4-FFF2-40B4-BE49-F238E27FC236}">
                <a16:creationId xmlns:a16="http://schemas.microsoft.com/office/drawing/2014/main" id="{05957794-03E1-4FB0-B1B8-7BFD9C768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4379" y="4252618"/>
            <a:ext cx="3345620" cy="2224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65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ClassicFrameVTI">
  <a:themeElements>
    <a:clrScheme name="AnalogousFromLightSeedLeftStep">
      <a:dk1>
        <a:srgbClr val="000000"/>
      </a:dk1>
      <a:lt1>
        <a:srgbClr val="FFFFFF"/>
      </a:lt1>
      <a:dk2>
        <a:srgbClr val="223A3C"/>
      </a:dk2>
      <a:lt2>
        <a:srgbClr val="E8E7E2"/>
      </a:lt2>
      <a:accent1>
        <a:srgbClr val="8B95D1"/>
      </a:accent1>
      <a:accent2>
        <a:srgbClr val="71A2C7"/>
      </a:accent2>
      <a:accent3>
        <a:srgbClr val="73ACAD"/>
      </a:accent3>
      <a:accent4>
        <a:srgbClr val="66B394"/>
      </a:accent4>
      <a:accent5>
        <a:srgbClr val="71B27D"/>
      </a:accent5>
      <a:accent6>
        <a:srgbClr val="77B265"/>
      </a:accent6>
      <a:hlink>
        <a:srgbClr val="8B8354"/>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3539</TotalTime>
  <Words>504</Words>
  <Application>Microsoft Office PowerPoint</Application>
  <PresentationFormat>Widescreen</PresentationFormat>
  <Paragraphs>95</Paragraphs>
  <Slides>15</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Gill Sans MT</vt:lpstr>
      <vt:lpstr>Goudy Old Style</vt:lpstr>
      <vt:lpstr>ClassicFrameVTI</vt:lpstr>
      <vt:lpstr>Weather and Climate</vt:lpstr>
      <vt:lpstr>weather and climate</vt:lpstr>
      <vt:lpstr>weather</vt:lpstr>
      <vt:lpstr>weather</vt:lpstr>
      <vt:lpstr>Now it’s your turn! Weather or climate?</vt:lpstr>
      <vt:lpstr>Climate</vt:lpstr>
      <vt:lpstr>Climate zones</vt:lpstr>
      <vt:lpstr>Tropical  Climate zone</vt:lpstr>
      <vt:lpstr>Dry/arid  Climate zone</vt:lpstr>
      <vt:lpstr>MILD TEMPERATE  Climate zone</vt:lpstr>
      <vt:lpstr>CONTINENTAL  Climate zone</vt:lpstr>
      <vt:lpstr>POLAR  Climate zone</vt:lpstr>
      <vt:lpstr>HIGHLAND  Climate zone</vt:lpstr>
      <vt:lpstr>Now it’s your turn!  Climate zones</vt:lpstr>
      <vt:lpstr>Your Perfect town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and Climate</dc:title>
  <dc:creator>Nicholson, Emily Louise</dc:creator>
  <cp:lastModifiedBy>Nicholson, Emily Louise</cp:lastModifiedBy>
  <cp:revision>37</cp:revision>
  <dcterms:created xsi:type="dcterms:W3CDTF">2021-01-09T01:52:27Z</dcterms:created>
  <dcterms:modified xsi:type="dcterms:W3CDTF">2021-01-30T19:19:10Z</dcterms:modified>
</cp:coreProperties>
</file>