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Alfa Slab One" pitchFamily="2" charset="77"/>
      <p:regular r:id="rId10"/>
    </p:embeddedFont>
    <p:embeddedFont>
      <p:font typeface="Proxima Nova" panose="02000506030000020004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gNMV4Sfb7ngICN6j+toNu4cH2r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44" d="100"/>
          <a:sy n="144" d="100"/>
        </p:scale>
        <p:origin x="7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" name="Google Shape;5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b377aaa34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b377aaa34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8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8"/>
          <p:cNvSpPr txBox="1">
            <a:spLocks noGrp="1"/>
          </p:cNvSpPr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subTitle" idx="1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 txBox="1">
            <a:spLocks noGrp="1"/>
          </p:cNvSpPr>
          <p:nvPr>
            <p:ph type="title" hasCustomPrompt="1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1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" name="Google Shape;38;p15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1yigBdB_p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"/>
          <p:cNvSpPr txBox="1">
            <a:spLocks noGrp="1"/>
          </p:cNvSpPr>
          <p:nvPr>
            <p:ph type="ctrTitle"/>
          </p:nvPr>
        </p:nvSpPr>
        <p:spPr>
          <a:xfrm>
            <a:off x="311700" y="281150"/>
            <a:ext cx="8520600" cy="11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n"/>
              <a:t>Wind Chimes</a:t>
            </a:r>
            <a:endParaRPr/>
          </a:p>
        </p:txBody>
      </p:sp>
      <p:sp>
        <p:nvSpPr>
          <p:cNvPr id="57" name="Google Shape;57;p1"/>
          <p:cNvSpPr txBox="1">
            <a:spLocks noGrp="1"/>
          </p:cNvSpPr>
          <p:nvPr>
            <p:ph type="subTitle" idx="1"/>
          </p:nvPr>
        </p:nvSpPr>
        <p:spPr>
          <a:xfrm>
            <a:off x="311688" y="3613923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3300" b="1"/>
              <a:t>A Symphony for Wind</a:t>
            </a:r>
            <a:endParaRPr sz="3300" b="1"/>
          </a:p>
        </p:txBody>
      </p:sp>
      <p:pic>
        <p:nvPicPr>
          <p:cNvPr id="58" name="Google Shape;5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74575" y="4347425"/>
            <a:ext cx="1922028" cy="5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/>
          <p:cNvPicPr preferRelativeResize="0"/>
          <p:nvPr/>
        </p:nvPicPr>
        <p:blipFill rotWithShape="1">
          <a:blip r:embed="rId4">
            <a:alphaModFix/>
          </a:blip>
          <a:srcRect t="21106" b="38490"/>
          <a:stretch/>
        </p:blipFill>
        <p:spPr>
          <a:xfrm>
            <a:off x="2643188" y="1541100"/>
            <a:ext cx="3857626" cy="2078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300"/>
              <a:t>Guiding Question(s)</a:t>
            </a:r>
            <a:endParaRPr sz="3300"/>
          </a:p>
        </p:txBody>
      </p:sp>
      <p:sp>
        <p:nvSpPr>
          <p:cNvPr id="65" name="Google Shape;65;p2"/>
          <p:cNvSpPr txBox="1">
            <a:spLocks noGrp="1"/>
          </p:cNvSpPr>
          <p:nvPr>
            <p:ph type="body" idx="1"/>
          </p:nvPr>
        </p:nvSpPr>
        <p:spPr>
          <a:xfrm>
            <a:off x="447775" y="1362750"/>
            <a:ext cx="7788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600">
                <a:solidFill>
                  <a:srgbClr val="000000"/>
                </a:solidFill>
              </a:rPr>
              <a:t>What information can wind chimes give us about how windy it is outside?</a:t>
            </a:r>
            <a:endParaRPr sz="2600">
              <a:solidFill>
                <a:srgbClr val="000000"/>
              </a:solidFill>
            </a:endParaRPr>
          </a:p>
          <a:p>
            <a:pPr marL="914400" lvl="1" indent="-3937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600"/>
              <a:buChar char="○"/>
            </a:pPr>
            <a:r>
              <a:rPr lang="en" sz="2600" i="1">
                <a:solidFill>
                  <a:srgbClr val="000000"/>
                </a:solidFill>
              </a:rPr>
              <a:t>After practice and observation, could you estimate wind speed simply by listening to a wind chime?</a:t>
            </a:r>
            <a:endParaRPr sz="2600" i="1">
              <a:solidFill>
                <a:srgbClr val="000000"/>
              </a:solidFill>
            </a:endParaRPr>
          </a:p>
          <a:p>
            <a:pPr marL="914400" lvl="1" indent="-3937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Char char="○"/>
            </a:pPr>
            <a:r>
              <a:rPr lang="en" sz="2600" i="1">
                <a:solidFill>
                  <a:srgbClr val="000000"/>
                </a:solidFill>
              </a:rPr>
              <a:t>Could your ear become as good as the weather forecast?</a:t>
            </a:r>
            <a:endParaRPr sz="2600" i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00"/>
              <a:t>Wind Data Collection</a:t>
            </a:r>
            <a:r>
              <a:rPr lang="en" sz="3200"/>
              <a:t> </a:t>
            </a:r>
            <a:endParaRPr sz="3200"/>
          </a:p>
        </p:txBody>
      </p:sp>
      <p:sp>
        <p:nvSpPr>
          <p:cNvPr id="71" name="Google Shape;71;p3"/>
          <p:cNvSpPr txBox="1">
            <a:spLocks noGrp="1"/>
          </p:cNvSpPr>
          <p:nvPr>
            <p:ph type="body" idx="1"/>
          </p:nvPr>
        </p:nvSpPr>
        <p:spPr>
          <a:xfrm>
            <a:off x="245450" y="1107375"/>
            <a:ext cx="6489600" cy="3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408" b="1">
                <a:solidFill>
                  <a:srgbClr val="000000"/>
                </a:solidFill>
              </a:rPr>
              <a:t>In teams of 3, you will have:</a:t>
            </a:r>
            <a:endParaRPr sz="2408" b="1">
              <a:solidFill>
                <a:srgbClr val="000000"/>
              </a:solidFill>
            </a:endParaRPr>
          </a:p>
          <a:p>
            <a:pPr marL="457200" lvl="0" indent="-343415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8"/>
              <a:buAutoNum type="arabicPeriod"/>
            </a:pPr>
            <a:r>
              <a:rPr lang="en" sz="1808">
                <a:solidFill>
                  <a:srgbClr val="000000"/>
                </a:solidFill>
              </a:rPr>
              <a:t>A sound meter </a:t>
            </a:r>
            <a:endParaRPr sz="1808">
              <a:solidFill>
                <a:srgbClr val="000000"/>
              </a:solidFill>
            </a:endParaRPr>
          </a:p>
          <a:p>
            <a:pPr marL="457200" lvl="0" indent="-343415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AutoNum type="arabicPeriod"/>
            </a:pPr>
            <a:r>
              <a:rPr lang="en" sz="1808">
                <a:solidFill>
                  <a:srgbClr val="000000"/>
                </a:solidFill>
              </a:rPr>
              <a:t>Timekeeping device</a:t>
            </a:r>
            <a:endParaRPr sz="1808">
              <a:solidFill>
                <a:srgbClr val="000000"/>
              </a:solidFill>
            </a:endParaRPr>
          </a:p>
          <a:p>
            <a:pPr marL="457200" lvl="0" indent="-343415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AutoNum type="arabicPeriod"/>
            </a:pPr>
            <a:r>
              <a:rPr lang="en" sz="1808">
                <a:solidFill>
                  <a:srgbClr val="000000"/>
                </a:solidFill>
              </a:rPr>
              <a:t>Notebook and pencil </a:t>
            </a:r>
            <a:endParaRPr sz="1808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 sz="2408" b="1">
                <a:solidFill>
                  <a:srgbClr val="000000"/>
                </a:solidFill>
              </a:rPr>
              <a:t>At wind chime station you will:</a:t>
            </a:r>
            <a:endParaRPr sz="2408" b="1">
              <a:solidFill>
                <a:srgbClr val="000000"/>
              </a:solidFill>
            </a:endParaRPr>
          </a:p>
          <a:p>
            <a:pPr marL="457200" lvl="0" indent="-337065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708"/>
              <a:buAutoNum type="arabicPeriod"/>
            </a:pPr>
            <a:r>
              <a:rPr lang="en" sz="1708" b="1">
                <a:solidFill>
                  <a:srgbClr val="000000"/>
                </a:solidFill>
              </a:rPr>
              <a:t>Sound meter operator</a:t>
            </a:r>
            <a:r>
              <a:rPr lang="en" sz="1708">
                <a:solidFill>
                  <a:srgbClr val="000000"/>
                </a:solidFill>
              </a:rPr>
              <a:t> holds meter 1 inch from wind chime and stands with the data keeper.</a:t>
            </a:r>
            <a:endParaRPr sz="1708">
              <a:solidFill>
                <a:srgbClr val="000000"/>
              </a:solidFill>
            </a:endParaRPr>
          </a:p>
          <a:p>
            <a:pPr marL="457200" lvl="0" indent="-337065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8"/>
              <a:buAutoNum type="arabicPeriod"/>
            </a:pPr>
            <a:r>
              <a:rPr lang="en" sz="1708" b="1">
                <a:solidFill>
                  <a:srgbClr val="000000"/>
                </a:solidFill>
              </a:rPr>
              <a:t>Timekeeper</a:t>
            </a:r>
            <a:r>
              <a:rPr lang="en" sz="1708">
                <a:solidFill>
                  <a:srgbClr val="000000"/>
                </a:solidFill>
              </a:rPr>
              <a:t> </a:t>
            </a:r>
            <a:r>
              <a:rPr lang="en" sz="2208">
                <a:solidFill>
                  <a:srgbClr val="FF0000"/>
                </a:solidFill>
              </a:rPr>
              <a:t>silently</a:t>
            </a:r>
            <a:r>
              <a:rPr lang="en" sz="2208">
                <a:solidFill>
                  <a:srgbClr val="000000"/>
                </a:solidFill>
              </a:rPr>
              <a:t> </a:t>
            </a:r>
            <a:r>
              <a:rPr lang="en" sz="1708">
                <a:solidFill>
                  <a:srgbClr val="000000"/>
                </a:solidFill>
              </a:rPr>
              <a:t>points at data keeper when 15 seconds is up and decibel is noted (nobody speaks!) </a:t>
            </a:r>
            <a:endParaRPr sz="1708">
              <a:solidFill>
                <a:srgbClr val="000000"/>
              </a:solidFill>
            </a:endParaRPr>
          </a:p>
          <a:p>
            <a:pPr marL="457200" lvl="0" indent="-337065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8"/>
              <a:buAutoNum type="arabicPeriod"/>
            </a:pPr>
            <a:r>
              <a:rPr lang="en" sz="1708" b="1">
                <a:solidFill>
                  <a:srgbClr val="000000"/>
                </a:solidFill>
              </a:rPr>
              <a:t>Data keeper</a:t>
            </a:r>
            <a:r>
              <a:rPr lang="en" sz="1708">
                <a:solidFill>
                  <a:srgbClr val="000000"/>
                </a:solidFill>
              </a:rPr>
              <a:t> records sound decibel. </a:t>
            </a:r>
            <a:endParaRPr sz="1708">
              <a:solidFill>
                <a:srgbClr val="000000"/>
              </a:solidFill>
            </a:endParaRPr>
          </a:p>
          <a:p>
            <a:pPr marL="457200" lvl="0" indent="-337065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8"/>
              <a:buAutoNum type="arabicPeriod"/>
            </a:pPr>
            <a:r>
              <a:rPr lang="en" sz="1708">
                <a:solidFill>
                  <a:srgbClr val="000000"/>
                </a:solidFill>
              </a:rPr>
              <a:t>REPEAT every 15 seconds!</a:t>
            </a:r>
            <a:endParaRPr sz="1708">
              <a:solidFill>
                <a:srgbClr val="000000"/>
              </a:solidFill>
            </a:endParaRPr>
          </a:p>
        </p:txBody>
      </p:sp>
      <p:sp>
        <p:nvSpPr>
          <p:cNvPr id="72" name="Google Shape;72;p3"/>
          <p:cNvSpPr txBox="1"/>
          <p:nvPr/>
        </p:nvSpPr>
        <p:spPr>
          <a:xfrm>
            <a:off x="6358300" y="180450"/>
            <a:ext cx="2595600" cy="23913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8"/>
              <a:buFont typeface="Arial"/>
              <a:buNone/>
            </a:pPr>
            <a:r>
              <a:rPr lang="en" sz="2408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Team Roles</a:t>
            </a:r>
            <a:endParaRPr sz="2408" b="1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Person 1: </a:t>
            </a:r>
            <a:endParaRPr sz="1808" b="1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Sound meter operator</a:t>
            </a:r>
            <a:r>
              <a:rPr lang="en" sz="2008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808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Person 2: </a:t>
            </a:r>
            <a:r>
              <a:rPr lang="en" sz="1808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808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Timekeeper</a:t>
            </a:r>
            <a:endParaRPr sz="1808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1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Person 3: </a:t>
            </a:r>
            <a:endParaRPr sz="1808" b="1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8"/>
              <a:buFont typeface="Arial"/>
              <a:buNone/>
            </a:pPr>
            <a:r>
              <a:rPr lang="en" sz="1808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Data recorder</a:t>
            </a:r>
            <a:endParaRPr sz="1808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3" name="Google Shape;73;p3"/>
          <p:cNvSpPr/>
          <p:nvPr/>
        </p:nvSpPr>
        <p:spPr>
          <a:xfrm>
            <a:off x="6520425" y="2913050"/>
            <a:ext cx="2384100" cy="1821900"/>
          </a:xfrm>
          <a:prstGeom prst="ellipse">
            <a:avLst/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7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Shhhh…. </a:t>
            </a:r>
            <a:endParaRPr sz="17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700" b="0" i="0" u="none" strike="noStrike" cap="non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We only want to record the sound of the  wind chime.</a:t>
            </a:r>
            <a:endParaRPr sz="17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Graph your data points</a:t>
            </a:r>
            <a:endParaRPr/>
          </a:p>
        </p:txBody>
      </p:sp>
      <p:sp>
        <p:nvSpPr>
          <p:cNvPr id="79" name="Google Shape;79;p4"/>
          <p:cNvSpPr txBox="1">
            <a:spLocks noGrp="1"/>
          </p:cNvSpPr>
          <p:nvPr>
            <p:ph type="body" idx="1"/>
          </p:nvPr>
        </p:nvSpPr>
        <p:spPr>
          <a:xfrm>
            <a:off x="435400" y="1259400"/>
            <a:ext cx="712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63.5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/>
              <a:t>55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/>
              <a:t>46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/>
              <a:t>78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/>
              <a:t>89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en"/>
              <a:t>55</a:t>
            </a:r>
            <a:endParaRPr/>
          </a:p>
        </p:txBody>
      </p:sp>
      <p:cxnSp>
        <p:nvCxnSpPr>
          <p:cNvPr id="80" name="Google Shape;80;p4"/>
          <p:cNvCxnSpPr/>
          <p:nvPr/>
        </p:nvCxnSpPr>
        <p:spPr>
          <a:xfrm>
            <a:off x="2298650" y="1159600"/>
            <a:ext cx="49500" cy="251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1" name="Google Shape;81;p4"/>
          <p:cNvCxnSpPr/>
          <p:nvPr/>
        </p:nvCxnSpPr>
        <p:spPr>
          <a:xfrm rot="10800000">
            <a:off x="2360650" y="3658275"/>
            <a:ext cx="6110700" cy="86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2" name="Google Shape;82;p4"/>
          <p:cNvSpPr txBox="1"/>
          <p:nvPr/>
        </p:nvSpPr>
        <p:spPr>
          <a:xfrm>
            <a:off x="4472800" y="3629575"/>
            <a:ext cx="930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Time </a:t>
            </a:r>
            <a:endParaRPr sz="1800" b="0" i="0" u="none" strike="noStrike" cap="none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3" name="Google Shape;83;p4"/>
          <p:cNvSpPr txBox="1"/>
          <p:nvPr/>
        </p:nvSpPr>
        <p:spPr>
          <a:xfrm rot="-5400000">
            <a:off x="1117075" y="2340900"/>
            <a:ext cx="1863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Decibels  </a:t>
            </a:r>
            <a:endParaRPr sz="1800" b="0" i="0" u="none" strike="noStrike" cap="none">
              <a:solidFill>
                <a:schemeClr val="dk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4" name="Google Shape;84;p4"/>
          <p:cNvSpPr/>
          <p:nvPr/>
        </p:nvSpPr>
        <p:spPr>
          <a:xfrm>
            <a:off x="2706875" y="186470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" name="Google Shape;85;p4"/>
          <p:cNvSpPr/>
          <p:nvPr/>
        </p:nvSpPr>
        <p:spPr>
          <a:xfrm>
            <a:off x="3506475" y="226375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" name="Google Shape;86;p4"/>
          <p:cNvSpPr/>
          <p:nvPr/>
        </p:nvSpPr>
        <p:spPr>
          <a:xfrm>
            <a:off x="4361500" y="257175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5112125" y="179220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8" name="Google Shape;88;p4"/>
          <p:cNvSpPr/>
          <p:nvPr/>
        </p:nvSpPr>
        <p:spPr>
          <a:xfrm>
            <a:off x="6115550" y="141120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9" name="Google Shape;89;p4"/>
          <p:cNvSpPr/>
          <p:nvPr/>
        </p:nvSpPr>
        <p:spPr>
          <a:xfrm>
            <a:off x="7182350" y="2249400"/>
            <a:ext cx="111300" cy="1485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000"/>
              <a:t>Reflect…</a:t>
            </a:r>
            <a:endParaRPr sz="4000"/>
          </a:p>
        </p:txBody>
      </p:sp>
      <p:sp>
        <p:nvSpPr>
          <p:cNvPr id="95" name="Google Shape;9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79677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600">
                <a:solidFill>
                  <a:srgbClr val="000000"/>
                </a:solidFill>
              </a:rPr>
              <a:t>What information can wind chimes give us about how windy it is outside?</a:t>
            </a:r>
            <a:endParaRPr sz="2600">
              <a:solidFill>
                <a:srgbClr val="000000"/>
              </a:solidFill>
            </a:endParaRPr>
          </a:p>
          <a:p>
            <a:pPr marL="914400" lvl="1" indent="-3937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600"/>
              <a:buChar char="○"/>
            </a:pPr>
            <a:r>
              <a:rPr lang="en" sz="2600" i="1">
                <a:solidFill>
                  <a:srgbClr val="000000"/>
                </a:solidFill>
              </a:rPr>
              <a:t>After practice and observation, could you estimate wind speed simply by listening to a wind chime?</a:t>
            </a:r>
            <a:endParaRPr sz="2600" i="1">
              <a:solidFill>
                <a:srgbClr val="000000"/>
              </a:solidFill>
            </a:endParaRPr>
          </a:p>
          <a:p>
            <a:pPr marL="914400" lvl="1" indent="-3937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Char char="○"/>
            </a:pPr>
            <a:r>
              <a:rPr lang="en" sz="2600" i="1">
                <a:solidFill>
                  <a:srgbClr val="000000"/>
                </a:solidFill>
              </a:rPr>
              <a:t>Could your ear become as good as the weather forecast?</a:t>
            </a:r>
            <a:endParaRPr sz="2600" i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b377aaa343_0_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Artistic Interpretation of Wind</a:t>
            </a:r>
            <a:endParaRPr/>
          </a:p>
        </p:txBody>
      </p:sp>
      <p:sp>
        <p:nvSpPr>
          <p:cNvPr id="101" name="Google Shape;101;g2b377aaa343_0_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2535900" cy="106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Weather Sound Art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i="1"/>
              <a:t>Nathalie Miebach</a:t>
            </a:r>
            <a:endParaRPr sz="1500" i="1"/>
          </a:p>
        </p:txBody>
      </p:sp>
      <p:pic>
        <p:nvPicPr>
          <p:cNvPr id="102" name="Google Shape;102;g2b377aaa34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6175" y="1152475"/>
            <a:ext cx="3781852" cy="3781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g2b377aaa343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0538" y="2109350"/>
            <a:ext cx="2616724" cy="2616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5031"/>
              <a:buNone/>
            </a:pPr>
            <a:r>
              <a:rPr lang="en"/>
              <a:t>Patterns of Air: </a:t>
            </a:r>
            <a:r>
              <a:rPr lang="en" sz="2666"/>
              <a:t>A Breath Inspired Brainstorm</a:t>
            </a:r>
            <a:endParaRPr sz="2666"/>
          </a:p>
        </p:txBody>
      </p:sp>
      <p:sp>
        <p:nvSpPr>
          <p:cNvPr id="109" name="Google Shape;109;p6"/>
          <p:cNvSpPr txBox="1">
            <a:spLocks noGrp="1"/>
          </p:cNvSpPr>
          <p:nvPr>
            <p:ph type="body" idx="1"/>
          </p:nvPr>
        </p:nvSpPr>
        <p:spPr>
          <a:xfrm>
            <a:off x="3040875" y="1152475"/>
            <a:ext cx="2399700" cy="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 b="1" i="1"/>
              <a:t>Meteorology Mission</a:t>
            </a:r>
            <a:endParaRPr b="1" i="1"/>
          </a:p>
        </p:txBody>
      </p:sp>
      <p:pic>
        <p:nvPicPr>
          <p:cNvPr id="110" name="Google Shape;110;p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5138" y="1636675"/>
            <a:ext cx="5511175" cy="310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Macintosh PowerPoint</Application>
  <PresentationFormat>On-screen Show (16:9)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Alfa Slab One</vt:lpstr>
      <vt:lpstr>Arial</vt:lpstr>
      <vt:lpstr>Proxima Nova</vt:lpstr>
      <vt:lpstr>Gameday</vt:lpstr>
      <vt:lpstr>Wind Chimes</vt:lpstr>
      <vt:lpstr>Guiding Question(s)</vt:lpstr>
      <vt:lpstr>Wind Data Collection </vt:lpstr>
      <vt:lpstr>Graph your data points</vt:lpstr>
      <vt:lpstr>Reflect…</vt:lpstr>
      <vt:lpstr>Artistic Interpretation of Wind</vt:lpstr>
      <vt:lpstr>Patterns of Air: A Breath Inspired Brainstorm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 Chimes</dc:title>
  <cp:lastModifiedBy>Kami Hammerschmith</cp:lastModifiedBy>
  <cp:revision>1</cp:revision>
  <dcterms:modified xsi:type="dcterms:W3CDTF">2024-04-04T17:28:03Z</dcterms:modified>
</cp:coreProperties>
</file>