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85" r:id="rId2"/>
    <p:sldId id="256" r:id="rId3"/>
    <p:sldId id="275" r:id="rId4"/>
    <p:sldId id="271" r:id="rId5"/>
    <p:sldId id="257" r:id="rId6"/>
    <p:sldId id="267" r:id="rId7"/>
    <p:sldId id="261" r:id="rId8"/>
    <p:sldId id="266" r:id="rId9"/>
    <p:sldId id="262" r:id="rId10"/>
    <p:sldId id="263" r:id="rId11"/>
    <p:sldId id="265" r:id="rId12"/>
    <p:sldId id="268" r:id="rId13"/>
    <p:sldId id="272" r:id="rId14"/>
    <p:sldId id="276" r:id="rId15"/>
    <p:sldId id="277" r:id="rId16"/>
    <p:sldId id="278" r:id="rId17"/>
    <p:sldId id="279" r:id="rId18"/>
    <p:sldId id="280" r:id="rId19"/>
    <p:sldId id="281" r:id="rId20"/>
    <p:sldId id="282" r:id="rId21"/>
    <p:sldId id="283" r:id="rId22"/>
    <p:sldId id="284"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186631-1A51-442E-B457-57234952686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DABCCB57-EC2F-4D07-80DC-1DCDEC5D89AC}">
      <dgm:prSet phldrT="[Text]"/>
      <dgm:spPr/>
      <dgm:t>
        <a:bodyPr/>
        <a:lstStyle/>
        <a:p>
          <a:r>
            <a:rPr lang="en-US" dirty="0" smtClean="0"/>
            <a:t>CAREER</a:t>
          </a:r>
          <a:endParaRPr lang="en-US" dirty="0"/>
        </a:p>
      </dgm:t>
    </dgm:pt>
    <dgm:pt modelId="{E0A7BF75-FD11-4A4E-A7E0-116D73A36AC3}" type="parTrans" cxnId="{E62D6E47-4331-44A5-BF90-7233C062FDEA}">
      <dgm:prSet/>
      <dgm:spPr/>
      <dgm:t>
        <a:bodyPr/>
        <a:lstStyle/>
        <a:p>
          <a:endParaRPr lang="en-US"/>
        </a:p>
      </dgm:t>
    </dgm:pt>
    <dgm:pt modelId="{38303A35-6A81-4935-87A0-98D215C03E99}" type="sibTrans" cxnId="{E62D6E47-4331-44A5-BF90-7233C062FDEA}">
      <dgm:prSet/>
      <dgm:spPr/>
      <dgm:t>
        <a:bodyPr/>
        <a:lstStyle/>
        <a:p>
          <a:endParaRPr lang="en-US"/>
        </a:p>
      </dgm:t>
    </dgm:pt>
    <dgm:pt modelId="{D3731E9F-6824-4656-96C5-016D625BECEE}">
      <dgm:prSet phldrT="[Text]"/>
      <dgm:spPr/>
      <dgm:t>
        <a:bodyPr/>
        <a:lstStyle/>
        <a:p>
          <a:r>
            <a:rPr lang="en-US" dirty="0" smtClean="0"/>
            <a:t>CONTENT</a:t>
          </a:r>
          <a:endParaRPr lang="en-US" dirty="0"/>
        </a:p>
      </dgm:t>
    </dgm:pt>
    <dgm:pt modelId="{A6F75C4A-E6A0-4F63-B2FB-A0F8B73A8141}" type="parTrans" cxnId="{0F67B5DE-7016-408E-945E-D9D1DF189465}">
      <dgm:prSet/>
      <dgm:spPr/>
      <dgm:t>
        <a:bodyPr/>
        <a:lstStyle/>
        <a:p>
          <a:endParaRPr lang="en-US"/>
        </a:p>
      </dgm:t>
    </dgm:pt>
    <dgm:pt modelId="{F6E2CA81-18B8-461B-A80C-92EB921249BE}" type="sibTrans" cxnId="{0F67B5DE-7016-408E-945E-D9D1DF189465}">
      <dgm:prSet/>
      <dgm:spPr/>
      <dgm:t>
        <a:bodyPr/>
        <a:lstStyle/>
        <a:p>
          <a:endParaRPr lang="en-US"/>
        </a:p>
      </dgm:t>
    </dgm:pt>
    <dgm:pt modelId="{9237842B-7397-4359-BBCB-626ABE5BF0A5}">
      <dgm:prSet phldrT="[Text]"/>
      <dgm:spPr/>
      <dgm:t>
        <a:bodyPr/>
        <a:lstStyle/>
        <a:p>
          <a:r>
            <a:rPr lang="en-US" dirty="0" smtClean="0"/>
            <a:t>CONNECTIONS</a:t>
          </a:r>
          <a:endParaRPr lang="en-US" dirty="0"/>
        </a:p>
      </dgm:t>
    </dgm:pt>
    <dgm:pt modelId="{531AD90F-9311-445D-BDC8-091E1B7A78DA}" type="parTrans" cxnId="{63D46A15-D724-44EF-8A00-801157DD3E80}">
      <dgm:prSet/>
      <dgm:spPr/>
      <dgm:t>
        <a:bodyPr/>
        <a:lstStyle/>
        <a:p>
          <a:endParaRPr lang="en-US"/>
        </a:p>
      </dgm:t>
    </dgm:pt>
    <dgm:pt modelId="{2E8365CE-EC6D-43ED-A345-695977E5BCDF}" type="sibTrans" cxnId="{63D46A15-D724-44EF-8A00-801157DD3E80}">
      <dgm:prSet/>
      <dgm:spPr/>
      <dgm:t>
        <a:bodyPr/>
        <a:lstStyle/>
        <a:p>
          <a:endParaRPr lang="en-US"/>
        </a:p>
      </dgm:t>
    </dgm:pt>
    <dgm:pt modelId="{DC6B4C70-EF2E-44E0-9F90-7464BA565838}">
      <dgm:prSet phldrT="[Text]"/>
      <dgm:spPr/>
      <dgm:t>
        <a:bodyPr/>
        <a:lstStyle/>
        <a:p>
          <a:r>
            <a:rPr lang="en-US" dirty="0" smtClean="0"/>
            <a:t>Windmills</a:t>
          </a:r>
          <a:endParaRPr lang="en-US" dirty="0"/>
        </a:p>
      </dgm:t>
    </dgm:pt>
    <dgm:pt modelId="{25DDC1F2-5685-4DDA-A9F7-E109131C8670}" type="parTrans" cxnId="{1EFFAD7C-FEAC-401D-B451-86AAFCB0403E}">
      <dgm:prSet/>
      <dgm:spPr/>
      <dgm:t>
        <a:bodyPr/>
        <a:lstStyle/>
        <a:p>
          <a:endParaRPr lang="en-US"/>
        </a:p>
      </dgm:t>
    </dgm:pt>
    <dgm:pt modelId="{30CA9A50-CBB8-497A-A0E8-3DDECE05905F}" type="sibTrans" cxnId="{1EFFAD7C-FEAC-401D-B451-86AAFCB0403E}">
      <dgm:prSet/>
      <dgm:spPr/>
      <dgm:t>
        <a:bodyPr/>
        <a:lstStyle/>
        <a:p>
          <a:endParaRPr lang="en-US"/>
        </a:p>
      </dgm:t>
    </dgm:pt>
    <dgm:pt modelId="{3D300B6F-48E2-44DA-80E0-7EC2964D69C0}" type="pres">
      <dgm:prSet presAssocID="{0A186631-1A51-442E-B457-57234952686C}" presName="Name0" presStyleCnt="0">
        <dgm:presLayoutVars>
          <dgm:chMax val="4"/>
          <dgm:resizeHandles val="exact"/>
        </dgm:presLayoutVars>
      </dgm:prSet>
      <dgm:spPr/>
      <dgm:t>
        <a:bodyPr/>
        <a:lstStyle/>
        <a:p>
          <a:endParaRPr lang="en-US"/>
        </a:p>
      </dgm:t>
    </dgm:pt>
    <dgm:pt modelId="{7DE8C2B3-864A-485A-9064-DED0EFE82CA8}" type="pres">
      <dgm:prSet presAssocID="{0A186631-1A51-442E-B457-57234952686C}" presName="ellipse" presStyleLbl="trBgShp" presStyleIdx="0" presStyleCnt="1"/>
      <dgm:spPr/>
      <dgm:t>
        <a:bodyPr/>
        <a:lstStyle/>
        <a:p>
          <a:endParaRPr lang="en-US"/>
        </a:p>
      </dgm:t>
    </dgm:pt>
    <dgm:pt modelId="{DDA91F3B-17D5-4AEA-A662-50F0951E1C88}" type="pres">
      <dgm:prSet presAssocID="{0A186631-1A51-442E-B457-57234952686C}" presName="arrow1" presStyleLbl="fgShp" presStyleIdx="0" presStyleCnt="1"/>
      <dgm:spPr/>
    </dgm:pt>
    <dgm:pt modelId="{DEBA3EF0-55E8-438C-8DCF-9332D67EB51F}" type="pres">
      <dgm:prSet presAssocID="{0A186631-1A51-442E-B457-57234952686C}" presName="rectangle" presStyleLbl="revTx" presStyleIdx="0" presStyleCnt="1">
        <dgm:presLayoutVars>
          <dgm:bulletEnabled val="1"/>
        </dgm:presLayoutVars>
      </dgm:prSet>
      <dgm:spPr/>
      <dgm:t>
        <a:bodyPr/>
        <a:lstStyle/>
        <a:p>
          <a:endParaRPr lang="en-US"/>
        </a:p>
      </dgm:t>
    </dgm:pt>
    <dgm:pt modelId="{F273EB7B-70D0-46BC-AA57-7C9A49CBDD4C}" type="pres">
      <dgm:prSet presAssocID="{D3731E9F-6824-4656-96C5-016D625BECEE}" presName="item1" presStyleLbl="node1" presStyleIdx="0" presStyleCnt="3">
        <dgm:presLayoutVars>
          <dgm:bulletEnabled val="1"/>
        </dgm:presLayoutVars>
      </dgm:prSet>
      <dgm:spPr/>
      <dgm:t>
        <a:bodyPr/>
        <a:lstStyle/>
        <a:p>
          <a:endParaRPr lang="en-US"/>
        </a:p>
      </dgm:t>
    </dgm:pt>
    <dgm:pt modelId="{33FA1BD9-5C35-4AE7-8703-05B64BC0C51F}" type="pres">
      <dgm:prSet presAssocID="{9237842B-7397-4359-BBCB-626ABE5BF0A5}" presName="item2" presStyleLbl="node1" presStyleIdx="1" presStyleCnt="3">
        <dgm:presLayoutVars>
          <dgm:bulletEnabled val="1"/>
        </dgm:presLayoutVars>
      </dgm:prSet>
      <dgm:spPr/>
      <dgm:t>
        <a:bodyPr/>
        <a:lstStyle/>
        <a:p>
          <a:endParaRPr lang="en-US"/>
        </a:p>
      </dgm:t>
    </dgm:pt>
    <dgm:pt modelId="{4AF09831-54C2-4F29-90B4-9C6CBA8BB568}" type="pres">
      <dgm:prSet presAssocID="{DC6B4C70-EF2E-44E0-9F90-7464BA565838}" presName="item3" presStyleLbl="node1" presStyleIdx="2" presStyleCnt="3">
        <dgm:presLayoutVars>
          <dgm:bulletEnabled val="1"/>
        </dgm:presLayoutVars>
      </dgm:prSet>
      <dgm:spPr/>
      <dgm:t>
        <a:bodyPr/>
        <a:lstStyle/>
        <a:p>
          <a:endParaRPr lang="en-US"/>
        </a:p>
      </dgm:t>
    </dgm:pt>
    <dgm:pt modelId="{977D1EDF-1731-4211-B66D-3FB7C04C8935}" type="pres">
      <dgm:prSet presAssocID="{0A186631-1A51-442E-B457-57234952686C}" presName="funnel" presStyleLbl="trAlignAcc1" presStyleIdx="0" presStyleCnt="1" custLinFactNeighborX="-48" custLinFactNeighborY="643"/>
      <dgm:spPr/>
    </dgm:pt>
  </dgm:ptLst>
  <dgm:cxnLst>
    <dgm:cxn modelId="{793FBF7F-9ED1-4C4E-BB02-086607A0F2C1}" type="presOf" srcId="{DABCCB57-EC2F-4D07-80DC-1DCDEC5D89AC}" destId="{4AF09831-54C2-4F29-90B4-9C6CBA8BB568}" srcOrd="0" destOrd="0" presId="urn:microsoft.com/office/officeart/2005/8/layout/funnel1"/>
    <dgm:cxn modelId="{8EFA1AFC-D5E4-4891-A6A1-DED7817EE5D6}" type="presOf" srcId="{D3731E9F-6824-4656-96C5-016D625BECEE}" destId="{33FA1BD9-5C35-4AE7-8703-05B64BC0C51F}" srcOrd="0" destOrd="0" presId="urn:microsoft.com/office/officeart/2005/8/layout/funnel1"/>
    <dgm:cxn modelId="{0F67B5DE-7016-408E-945E-D9D1DF189465}" srcId="{0A186631-1A51-442E-B457-57234952686C}" destId="{D3731E9F-6824-4656-96C5-016D625BECEE}" srcOrd="1" destOrd="0" parTransId="{A6F75C4A-E6A0-4F63-B2FB-A0F8B73A8141}" sibTransId="{F6E2CA81-18B8-461B-A80C-92EB921249BE}"/>
    <dgm:cxn modelId="{4F2015E9-5200-4BC2-9046-130992F46716}" type="presOf" srcId="{0A186631-1A51-442E-B457-57234952686C}" destId="{3D300B6F-48E2-44DA-80E0-7EC2964D69C0}" srcOrd="0" destOrd="0" presId="urn:microsoft.com/office/officeart/2005/8/layout/funnel1"/>
    <dgm:cxn modelId="{218EC700-F7D4-4DD2-8172-B1686181BEB9}" type="presOf" srcId="{DC6B4C70-EF2E-44E0-9F90-7464BA565838}" destId="{DEBA3EF0-55E8-438C-8DCF-9332D67EB51F}" srcOrd="0" destOrd="0" presId="urn:microsoft.com/office/officeart/2005/8/layout/funnel1"/>
    <dgm:cxn modelId="{63D46A15-D724-44EF-8A00-801157DD3E80}" srcId="{0A186631-1A51-442E-B457-57234952686C}" destId="{9237842B-7397-4359-BBCB-626ABE5BF0A5}" srcOrd="2" destOrd="0" parTransId="{531AD90F-9311-445D-BDC8-091E1B7A78DA}" sibTransId="{2E8365CE-EC6D-43ED-A345-695977E5BCDF}"/>
    <dgm:cxn modelId="{B5402D4B-0A31-4208-9DC3-4690BD53FABD}" type="presOf" srcId="{9237842B-7397-4359-BBCB-626ABE5BF0A5}" destId="{F273EB7B-70D0-46BC-AA57-7C9A49CBDD4C}" srcOrd="0" destOrd="0" presId="urn:microsoft.com/office/officeart/2005/8/layout/funnel1"/>
    <dgm:cxn modelId="{E62D6E47-4331-44A5-BF90-7233C062FDEA}" srcId="{0A186631-1A51-442E-B457-57234952686C}" destId="{DABCCB57-EC2F-4D07-80DC-1DCDEC5D89AC}" srcOrd="0" destOrd="0" parTransId="{E0A7BF75-FD11-4A4E-A7E0-116D73A36AC3}" sibTransId="{38303A35-6A81-4935-87A0-98D215C03E99}"/>
    <dgm:cxn modelId="{1EFFAD7C-FEAC-401D-B451-86AAFCB0403E}" srcId="{0A186631-1A51-442E-B457-57234952686C}" destId="{DC6B4C70-EF2E-44E0-9F90-7464BA565838}" srcOrd="3" destOrd="0" parTransId="{25DDC1F2-5685-4DDA-A9F7-E109131C8670}" sibTransId="{30CA9A50-CBB8-497A-A0E8-3DDECE05905F}"/>
    <dgm:cxn modelId="{B040A78E-78A0-47F5-8E22-50918BFF6B45}" type="presParOf" srcId="{3D300B6F-48E2-44DA-80E0-7EC2964D69C0}" destId="{7DE8C2B3-864A-485A-9064-DED0EFE82CA8}" srcOrd="0" destOrd="0" presId="urn:microsoft.com/office/officeart/2005/8/layout/funnel1"/>
    <dgm:cxn modelId="{DF158DBC-AF87-4044-A3FB-DE04D03E60FE}" type="presParOf" srcId="{3D300B6F-48E2-44DA-80E0-7EC2964D69C0}" destId="{DDA91F3B-17D5-4AEA-A662-50F0951E1C88}" srcOrd="1" destOrd="0" presId="urn:microsoft.com/office/officeart/2005/8/layout/funnel1"/>
    <dgm:cxn modelId="{C32EBE97-A638-442E-B02A-6836470E03B8}" type="presParOf" srcId="{3D300B6F-48E2-44DA-80E0-7EC2964D69C0}" destId="{DEBA3EF0-55E8-438C-8DCF-9332D67EB51F}" srcOrd="2" destOrd="0" presId="urn:microsoft.com/office/officeart/2005/8/layout/funnel1"/>
    <dgm:cxn modelId="{B4762034-3423-472A-8C26-521CAC453B2E}" type="presParOf" srcId="{3D300B6F-48E2-44DA-80E0-7EC2964D69C0}" destId="{F273EB7B-70D0-46BC-AA57-7C9A49CBDD4C}" srcOrd="3" destOrd="0" presId="urn:microsoft.com/office/officeart/2005/8/layout/funnel1"/>
    <dgm:cxn modelId="{E1AC5573-80E0-4206-A530-A2D096D3EF8C}" type="presParOf" srcId="{3D300B6F-48E2-44DA-80E0-7EC2964D69C0}" destId="{33FA1BD9-5C35-4AE7-8703-05B64BC0C51F}" srcOrd="4" destOrd="0" presId="urn:microsoft.com/office/officeart/2005/8/layout/funnel1"/>
    <dgm:cxn modelId="{2EB0D74B-49C1-4213-82FE-20AD1B0D2BE8}" type="presParOf" srcId="{3D300B6F-48E2-44DA-80E0-7EC2964D69C0}" destId="{4AF09831-54C2-4F29-90B4-9C6CBA8BB568}" srcOrd="5" destOrd="0" presId="urn:microsoft.com/office/officeart/2005/8/layout/funnel1"/>
    <dgm:cxn modelId="{46911C0F-1105-4110-A1D5-58A4BFEC41C8}" type="presParOf" srcId="{3D300B6F-48E2-44DA-80E0-7EC2964D69C0}" destId="{977D1EDF-1731-4211-B66D-3FB7C04C893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86631-1A51-442E-B457-57234952686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DABCCB57-EC2F-4D07-80DC-1DCDEC5D89AC}">
      <dgm:prSet phldrT="[Text]"/>
      <dgm:spPr/>
      <dgm:t>
        <a:bodyPr/>
        <a:lstStyle/>
        <a:p>
          <a:r>
            <a:rPr lang="en-US" dirty="0" smtClean="0"/>
            <a:t>CAREER</a:t>
          </a:r>
          <a:endParaRPr lang="en-US" dirty="0"/>
        </a:p>
      </dgm:t>
    </dgm:pt>
    <dgm:pt modelId="{E0A7BF75-FD11-4A4E-A7E0-116D73A36AC3}" type="parTrans" cxnId="{E62D6E47-4331-44A5-BF90-7233C062FDEA}">
      <dgm:prSet/>
      <dgm:spPr/>
      <dgm:t>
        <a:bodyPr/>
        <a:lstStyle/>
        <a:p>
          <a:endParaRPr lang="en-US"/>
        </a:p>
      </dgm:t>
    </dgm:pt>
    <dgm:pt modelId="{38303A35-6A81-4935-87A0-98D215C03E99}" type="sibTrans" cxnId="{E62D6E47-4331-44A5-BF90-7233C062FDEA}">
      <dgm:prSet/>
      <dgm:spPr/>
      <dgm:t>
        <a:bodyPr/>
        <a:lstStyle/>
        <a:p>
          <a:endParaRPr lang="en-US"/>
        </a:p>
      </dgm:t>
    </dgm:pt>
    <dgm:pt modelId="{D3731E9F-6824-4656-96C5-016D625BECEE}">
      <dgm:prSet phldrT="[Text]"/>
      <dgm:spPr/>
      <dgm:t>
        <a:bodyPr/>
        <a:lstStyle/>
        <a:p>
          <a:r>
            <a:rPr lang="en-US" dirty="0" smtClean="0"/>
            <a:t>CONTENT</a:t>
          </a:r>
          <a:endParaRPr lang="en-US" dirty="0"/>
        </a:p>
      </dgm:t>
    </dgm:pt>
    <dgm:pt modelId="{A6F75C4A-E6A0-4F63-B2FB-A0F8B73A8141}" type="parTrans" cxnId="{0F67B5DE-7016-408E-945E-D9D1DF189465}">
      <dgm:prSet/>
      <dgm:spPr/>
      <dgm:t>
        <a:bodyPr/>
        <a:lstStyle/>
        <a:p>
          <a:endParaRPr lang="en-US"/>
        </a:p>
      </dgm:t>
    </dgm:pt>
    <dgm:pt modelId="{F6E2CA81-18B8-461B-A80C-92EB921249BE}" type="sibTrans" cxnId="{0F67B5DE-7016-408E-945E-D9D1DF189465}">
      <dgm:prSet/>
      <dgm:spPr/>
      <dgm:t>
        <a:bodyPr/>
        <a:lstStyle/>
        <a:p>
          <a:endParaRPr lang="en-US"/>
        </a:p>
      </dgm:t>
    </dgm:pt>
    <dgm:pt modelId="{9237842B-7397-4359-BBCB-626ABE5BF0A5}">
      <dgm:prSet phldrT="[Text]"/>
      <dgm:spPr/>
      <dgm:t>
        <a:bodyPr/>
        <a:lstStyle/>
        <a:p>
          <a:r>
            <a:rPr lang="en-US" dirty="0" smtClean="0"/>
            <a:t>CONNECTIONS</a:t>
          </a:r>
          <a:endParaRPr lang="en-US" dirty="0"/>
        </a:p>
      </dgm:t>
    </dgm:pt>
    <dgm:pt modelId="{531AD90F-9311-445D-BDC8-091E1B7A78DA}" type="parTrans" cxnId="{63D46A15-D724-44EF-8A00-801157DD3E80}">
      <dgm:prSet/>
      <dgm:spPr/>
      <dgm:t>
        <a:bodyPr/>
        <a:lstStyle/>
        <a:p>
          <a:endParaRPr lang="en-US"/>
        </a:p>
      </dgm:t>
    </dgm:pt>
    <dgm:pt modelId="{2E8365CE-EC6D-43ED-A345-695977E5BCDF}" type="sibTrans" cxnId="{63D46A15-D724-44EF-8A00-801157DD3E80}">
      <dgm:prSet/>
      <dgm:spPr/>
      <dgm:t>
        <a:bodyPr/>
        <a:lstStyle/>
        <a:p>
          <a:endParaRPr lang="en-US"/>
        </a:p>
      </dgm:t>
    </dgm:pt>
    <dgm:pt modelId="{DC6B4C70-EF2E-44E0-9F90-7464BA565838}">
      <dgm:prSet phldrT="[Text]"/>
      <dgm:spPr/>
      <dgm:t>
        <a:bodyPr/>
        <a:lstStyle/>
        <a:p>
          <a:r>
            <a:rPr lang="en-US" dirty="0" smtClean="0"/>
            <a:t>Windmills</a:t>
          </a:r>
          <a:endParaRPr lang="en-US" dirty="0"/>
        </a:p>
      </dgm:t>
    </dgm:pt>
    <dgm:pt modelId="{25DDC1F2-5685-4DDA-A9F7-E109131C8670}" type="parTrans" cxnId="{1EFFAD7C-FEAC-401D-B451-86AAFCB0403E}">
      <dgm:prSet/>
      <dgm:spPr/>
      <dgm:t>
        <a:bodyPr/>
        <a:lstStyle/>
        <a:p>
          <a:endParaRPr lang="en-US"/>
        </a:p>
      </dgm:t>
    </dgm:pt>
    <dgm:pt modelId="{30CA9A50-CBB8-497A-A0E8-3DDECE05905F}" type="sibTrans" cxnId="{1EFFAD7C-FEAC-401D-B451-86AAFCB0403E}">
      <dgm:prSet/>
      <dgm:spPr/>
      <dgm:t>
        <a:bodyPr/>
        <a:lstStyle/>
        <a:p>
          <a:endParaRPr lang="en-US"/>
        </a:p>
      </dgm:t>
    </dgm:pt>
    <dgm:pt modelId="{3D300B6F-48E2-44DA-80E0-7EC2964D69C0}" type="pres">
      <dgm:prSet presAssocID="{0A186631-1A51-442E-B457-57234952686C}" presName="Name0" presStyleCnt="0">
        <dgm:presLayoutVars>
          <dgm:chMax val="4"/>
          <dgm:resizeHandles val="exact"/>
        </dgm:presLayoutVars>
      </dgm:prSet>
      <dgm:spPr/>
      <dgm:t>
        <a:bodyPr/>
        <a:lstStyle/>
        <a:p>
          <a:endParaRPr lang="en-US"/>
        </a:p>
      </dgm:t>
    </dgm:pt>
    <dgm:pt modelId="{7DE8C2B3-864A-485A-9064-DED0EFE82CA8}" type="pres">
      <dgm:prSet presAssocID="{0A186631-1A51-442E-B457-57234952686C}" presName="ellipse" presStyleLbl="trBgShp" presStyleIdx="0" presStyleCnt="1"/>
      <dgm:spPr/>
      <dgm:t>
        <a:bodyPr/>
        <a:lstStyle/>
        <a:p>
          <a:endParaRPr lang="en-US"/>
        </a:p>
      </dgm:t>
    </dgm:pt>
    <dgm:pt modelId="{DDA91F3B-17D5-4AEA-A662-50F0951E1C88}" type="pres">
      <dgm:prSet presAssocID="{0A186631-1A51-442E-B457-57234952686C}" presName="arrow1" presStyleLbl="fgShp" presStyleIdx="0" presStyleCnt="1"/>
      <dgm:spPr/>
    </dgm:pt>
    <dgm:pt modelId="{DEBA3EF0-55E8-438C-8DCF-9332D67EB51F}" type="pres">
      <dgm:prSet presAssocID="{0A186631-1A51-442E-B457-57234952686C}" presName="rectangle" presStyleLbl="revTx" presStyleIdx="0" presStyleCnt="1">
        <dgm:presLayoutVars>
          <dgm:bulletEnabled val="1"/>
        </dgm:presLayoutVars>
      </dgm:prSet>
      <dgm:spPr/>
      <dgm:t>
        <a:bodyPr/>
        <a:lstStyle/>
        <a:p>
          <a:endParaRPr lang="en-US"/>
        </a:p>
      </dgm:t>
    </dgm:pt>
    <dgm:pt modelId="{F273EB7B-70D0-46BC-AA57-7C9A49CBDD4C}" type="pres">
      <dgm:prSet presAssocID="{D3731E9F-6824-4656-96C5-016D625BECEE}" presName="item1" presStyleLbl="node1" presStyleIdx="0" presStyleCnt="3">
        <dgm:presLayoutVars>
          <dgm:bulletEnabled val="1"/>
        </dgm:presLayoutVars>
      </dgm:prSet>
      <dgm:spPr/>
      <dgm:t>
        <a:bodyPr/>
        <a:lstStyle/>
        <a:p>
          <a:endParaRPr lang="en-US"/>
        </a:p>
      </dgm:t>
    </dgm:pt>
    <dgm:pt modelId="{33FA1BD9-5C35-4AE7-8703-05B64BC0C51F}" type="pres">
      <dgm:prSet presAssocID="{9237842B-7397-4359-BBCB-626ABE5BF0A5}" presName="item2" presStyleLbl="node1" presStyleIdx="1" presStyleCnt="3">
        <dgm:presLayoutVars>
          <dgm:bulletEnabled val="1"/>
        </dgm:presLayoutVars>
      </dgm:prSet>
      <dgm:spPr/>
      <dgm:t>
        <a:bodyPr/>
        <a:lstStyle/>
        <a:p>
          <a:endParaRPr lang="en-US"/>
        </a:p>
      </dgm:t>
    </dgm:pt>
    <dgm:pt modelId="{4AF09831-54C2-4F29-90B4-9C6CBA8BB568}" type="pres">
      <dgm:prSet presAssocID="{DC6B4C70-EF2E-44E0-9F90-7464BA565838}" presName="item3" presStyleLbl="node1" presStyleIdx="2" presStyleCnt="3">
        <dgm:presLayoutVars>
          <dgm:bulletEnabled val="1"/>
        </dgm:presLayoutVars>
      </dgm:prSet>
      <dgm:spPr/>
      <dgm:t>
        <a:bodyPr/>
        <a:lstStyle/>
        <a:p>
          <a:endParaRPr lang="en-US"/>
        </a:p>
      </dgm:t>
    </dgm:pt>
    <dgm:pt modelId="{977D1EDF-1731-4211-B66D-3FB7C04C8935}" type="pres">
      <dgm:prSet presAssocID="{0A186631-1A51-442E-B457-57234952686C}" presName="funnel" presStyleLbl="trAlignAcc1" presStyleIdx="0" presStyleCnt="1" custLinFactNeighborX="-48" custLinFactNeighborY="643"/>
      <dgm:spPr/>
    </dgm:pt>
  </dgm:ptLst>
  <dgm:cxnLst>
    <dgm:cxn modelId="{375BB2D7-9F37-4A25-A430-474DEE6EF188}" type="presOf" srcId="{D3731E9F-6824-4656-96C5-016D625BECEE}" destId="{33FA1BD9-5C35-4AE7-8703-05B64BC0C51F}" srcOrd="0" destOrd="0" presId="urn:microsoft.com/office/officeart/2005/8/layout/funnel1"/>
    <dgm:cxn modelId="{9A7D7FEF-2BFF-4909-8130-3B92B73991B8}" type="presOf" srcId="{0A186631-1A51-442E-B457-57234952686C}" destId="{3D300B6F-48E2-44DA-80E0-7EC2964D69C0}" srcOrd="0" destOrd="0" presId="urn:microsoft.com/office/officeart/2005/8/layout/funnel1"/>
    <dgm:cxn modelId="{E26FC073-547F-4D20-AC3D-B5017603D857}" type="presOf" srcId="{DABCCB57-EC2F-4D07-80DC-1DCDEC5D89AC}" destId="{4AF09831-54C2-4F29-90B4-9C6CBA8BB568}" srcOrd="0" destOrd="0" presId="urn:microsoft.com/office/officeart/2005/8/layout/funnel1"/>
    <dgm:cxn modelId="{7B7F2305-B0D4-4DBE-8AC0-24ADF94FE8CE}" type="presOf" srcId="{DC6B4C70-EF2E-44E0-9F90-7464BA565838}" destId="{DEBA3EF0-55E8-438C-8DCF-9332D67EB51F}" srcOrd="0" destOrd="0" presId="urn:microsoft.com/office/officeart/2005/8/layout/funnel1"/>
    <dgm:cxn modelId="{63D46A15-D724-44EF-8A00-801157DD3E80}" srcId="{0A186631-1A51-442E-B457-57234952686C}" destId="{9237842B-7397-4359-BBCB-626ABE5BF0A5}" srcOrd="2" destOrd="0" parTransId="{531AD90F-9311-445D-BDC8-091E1B7A78DA}" sibTransId="{2E8365CE-EC6D-43ED-A345-695977E5BCDF}"/>
    <dgm:cxn modelId="{0F67B5DE-7016-408E-945E-D9D1DF189465}" srcId="{0A186631-1A51-442E-B457-57234952686C}" destId="{D3731E9F-6824-4656-96C5-016D625BECEE}" srcOrd="1" destOrd="0" parTransId="{A6F75C4A-E6A0-4F63-B2FB-A0F8B73A8141}" sibTransId="{F6E2CA81-18B8-461B-A80C-92EB921249BE}"/>
    <dgm:cxn modelId="{3ED185C4-267B-4FEA-AC8A-CE2817F8ED58}" type="presOf" srcId="{9237842B-7397-4359-BBCB-626ABE5BF0A5}" destId="{F273EB7B-70D0-46BC-AA57-7C9A49CBDD4C}" srcOrd="0" destOrd="0" presId="urn:microsoft.com/office/officeart/2005/8/layout/funnel1"/>
    <dgm:cxn modelId="{E62D6E47-4331-44A5-BF90-7233C062FDEA}" srcId="{0A186631-1A51-442E-B457-57234952686C}" destId="{DABCCB57-EC2F-4D07-80DC-1DCDEC5D89AC}" srcOrd="0" destOrd="0" parTransId="{E0A7BF75-FD11-4A4E-A7E0-116D73A36AC3}" sibTransId="{38303A35-6A81-4935-87A0-98D215C03E99}"/>
    <dgm:cxn modelId="{1EFFAD7C-FEAC-401D-B451-86AAFCB0403E}" srcId="{0A186631-1A51-442E-B457-57234952686C}" destId="{DC6B4C70-EF2E-44E0-9F90-7464BA565838}" srcOrd="3" destOrd="0" parTransId="{25DDC1F2-5685-4DDA-A9F7-E109131C8670}" sibTransId="{30CA9A50-CBB8-497A-A0E8-3DDECE05905F}"/>
    <dgm:cxn modelId="{76932E40-F8E0-456C-A5A1-E00712A429A8}" type="presParOf" srcId="{3D300B6F-48E2-44DA-80E0-7EC2964D69C0}" destId="{7DE8C2B3-864A-485A-9064-DED0EFE82CA8}" srcOrd="0" destOrd="0" presId="urn:microsoft.com/office/officeart/2005/8/layout/funnel1"/>
    <dgm:cxn modelId="{AE3410A6-A1FC-47FA-8680-CEA1152AB1E6}" type="presParOf" srcId="{3D300B6F-48E2-44DA-80E0-7EC2964D69C0}" destId="{DDA91F3B-17D5-4AEA-A662-50F0951E1C88}" srcOrd="1" destOrd="0" presId="urn:microsoft.com/office/officeart/2005/8/layout/funnel1"/>
    <dgm:cxn modelId="{F8039B64-5BDF-4183-88C2-C89815030CA8}" type="presParOf" srcId="{3D300B6F-48E2-44DA-80E0-7EC2964D69C0}" destId="{DEBA3EF0-55E8-438C-8DCF-9332D67EB51F}" srcOrd="2" destOrd="0" presId="urn:microsoft.com/office/officeart/2005/8/layout/funnel1"/>
    <dgm:cxn modelId="{19D6D598-8843-44FF-9284-2DB2D65BAED1}" type="presParOf" srcId="{3D300B6F-48E2-44DA-80E0-7EC2964D69C0}" destId="{F273EB7B-70D0-46BC-AA57-7C9A49CBDD4C}" srcOrd="3" destOrd="0" presId="urn:microsoft.com/office/officeart/2005/8/layout/funnel1"/>
    <dgm:cxn modelId="{186F2831-60BF-4996-A75C-18D410661A3A}" type="presParOf" srcId="{3D300B6F-48E2-44DA-80E0-7EC2964D69C0}" destId="{33FA1BD9-5C35-4AE7-8703-05B64BC0C51F}" srcOrd="4" destOrd="0" presId="urn:microsoft.com/office/officeart/2005/8/layout/funnel1"/>
    <dgm:cxn modelId="{F51E81EE-0319-4BA1-A0FF-27CA4695ECE0}" type="presParOf" srcId="{3D300B6F-48E2-44DA-80E0-7EC2964D69C0}" destId="{4AF09831-54C2-4F29-90B4-9C6CBA8BB568}" srcOrd="5" destOrd="0" presId="urn:microsoft.com/office/officeart/2005/8/layout/funnel1"/>
    <dgm:cxn modelId="{5638192A-A1FA-4C7C-A81E-422A18F6743A}" type="presParOf" srcId="{3D300B6F-48E2-44DA-80E0-7EC2964D69C0}" destId="{977D1EDF-1731-4211-B66D-3FB7C04C893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2380E3-3F8F-4035-956B-33D5DB7D0E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2EE510-E26D-4CB3-AAFA-D0C5FC2C5281}">
      <dgm:prSet phldrT="[Text]"/>
      <dgm:spPr/>
      <dgm:t>
        <a:bodyPr/>
        <a:lstStyle/>
        <a:p>
          <a:r>
            <a:rPr lang="en-US" dirty="0" smtClean="0"/>
            <a:t>3-5</a:t>
          </a:r>
          <a:endParaRPr lang="en-US" dirty="0"/>
        </a:p>
      </dgm:t>
    </dgm:pt>
    <dgm:pt modelId="{856F9F84-AB59-44E2-870F-A3FE5826ED9A}" type="parTrans" cxnId="{02D95028-071B-4D82-86C4-6BFC71C610A0}">
      <dgm:prSet/>
      <dgm:spPr/>
      <dgm:t>
        <a:bodyPr/>
        <a:lstStyle/>
        <a:p>
          <a:endParaRPr lang="en-US"/>
        </a:p>
      </dgm:t>
    </dgm:pt>
    <dgm:pt modelId="{CDDBFE37-6C8E-4174-9160-6C3B25E98923}" type="sibTrans" cxnId="{02D95028-071B-4D82-86C4-6BFC71C610A0}">
      <dgm:prSet/>
      <dgm:spPr/>
      <dgm:t>
        <a:bodyPr/>
        <a:lstStyle/>
        <a:p>
          <a:endParaRPr lang="en-US"/>
        </a:p>
      </dgm:t>
    </dgm:pt>
    <dgm:pt modelId="{3B29B05E-F471-45A6-B7FB-97C34916682E}">
      <dgm:prSet phldrT="[Text]"/>
      <dgm:spPr/>
      <dgm:t>
        <a:bodyPr/>
        <a:lstStyle/>
        <a:p>
          <a:r>
            <a:rPr lang="en-US" dirty="0" smtClean="0"/>
            <a:t>Moving objects contain energy. </a:t>
          </a:r>
          <a:endParaRPr lang="en-US" dirty="0"/>
        </a:p>
      </dgm:t>
    </dgm:pt>
    <dgm:pt modelId="{2994984B-A6F3-4BF1-AC61-EE0DE77B1A47}" type="parTrans" cxnId="{DC383289-3ED7-402A-B527-595FFBDD9830}">
      <dgm:prSet/>
      <dgm:spPr/>
      <dgm:t>
        <a:bodyPr/>
        <a:lstStyle/>
        <a:p>
          <a:endParaRPr lang="en-US"/>
        </a:p>
      </dgm:t>
    </dgm:pt>
    <dgm:pt modelId="{D865AD45-8E52-4B22-882F-A86E122B118E}" type="sibTrans" cxnId="{DC383289-3ED7-402A-B527-595FFBDD9830}">
      <dgm:prSet/>
      <dgm:spPr/>
      <dgm:t>
        <a:bodyPr/>
        <a:lstStyle/>
        <a:p>
          <a:endParaRPr lang="en-US"/>
        </a:p>
      </dgm:t>
    </dgm:pt>
    <dgm:pt modelId="{9C830AD4-3DB5-40A8-9BAD-0A03027F7B74}">
      <dgm:prSet phldrT="[Text]"/>
      <dgm:spPr/>
      <dgm:t>
        <a:bodyPr/>
        <a:lstStyle/>
        <a:p>
          <a:r>
            <a:rPr lang="en-US" dirty="0" smtClean="0"/>
            <a:t>6-8</a:t>
          </a:r>
          <a:endParaRPr lang="en-US" dirty="0"/>
        </a:p>
      </dgm:t>
    </dgm:pt>
    <dgm:pt modelId="{1225953D-B3C3-43BE-B4D9-A92A155E5155}" type="parTrans" cxnId="{F7BD2EDF-2C03-4D4E-8F21-AFEF9FDED26A}">
      <dgm:prSet/>
      <dgm:spPr/>
      <dgm:t>
        <a:bodyPr/>
        <a:lstStyle/>
        <a:p>
          <a:endParaRPr lang="en-US"/>
        </a:p>
      </dgm:t>
    </dgm:pt>
    <dgm:pt modelId="{D70DB13C-ECCA-4A60-8D83-4645C9968755}" type="sibTrans" cxnId="{F7BD2EDF-2C03-4D4E-8F21-AFEF9FDED26A}">
      <dgm:prSet/>
      <dgm:spPr/>
      <dgm:t>
        <a:bodyPr/>
        <a:lstStyle/>
        <a:p>
          <a:endParaRPr lang="en-US"/>
        </a:p>
      </dgm:t>
    </dgm:pt>
    <dgm:pt modelId="{A2494C7A-AA63-46A8-93A4-760783219EE3}">
      <dgm:prSet phldrT="[Text]"/>
      <dgm:spPr/>
      <dgm:t>
        <a:bodyPr/>
        <a:lstStyle/>
        <a:p>
          <a:r>
            <a:rPr lang="en-US" dirty="0" smtClean="0"/>
            <a:t>Kinetic energy can be distinguished from the various forms of potential energy.</a:t>
          </a:r>
          <a:endParaRPr lang="en-US" dirty="0"/>
        </a:p>
      </dgm:t>
    </dgm:pt>
    <dgm:pt modelId="{66762FED-E8C4-4CC9-8647-220F205B793F}" type="parTrans" cxnId="{7B470E18-E432-45F7-91F7-D9952B24BF0D}">
      <dgm:prSet/>
      <dgm:spPr/>
      <dgm:t>
        <a:bodyPr/>
        <a:lstStyle/>
        <a:p>
          <a:endParaRPr lang="en-US"/>
        </a:p>
      </dgm:t>
    </dgm:pt>
    <dgm:pt modelId="{F82F0FAE-F6D2-4C83-B724-297D6A7DA425}" type="sibTrans" cxnId="{7B470E18-E432-45F7-91F7-D9952B24BF0D}">
      <dgm:prSet/>
      <dgm:spPr/>
      <dgm:t>
        <a:bodyPr/>
        <a:lstStyle/>
        <a:p>
          <a:endParaRPr lang="en-US"/>
        </a:p>
      </dgm:t>
    </dgm:pt>
    <dgm:pt modelId="{D250CF74-9847-406B-B49C-78BA3258427B}">
      <dgm:prSet phldrT="[Text]"/>
      <dgm:spPr/>
      <dgm:t>
        <a:bodyPr/>
        <a:lstStyle/>
        <a:p>
          <a:r>
            <a:rPr lang="en-US" dirty="0" smtClean="0"/>
            <a:t>9-12</a:t>
          </a:r>
          <a:endParaRPr lang="en-US" dirty="0"/>
        </a:p>
      </dgm:t>
    </dgm:pt>
    <dgm:pt modelId="{7AB7D293-117B-420E-AA77-0AFE4EC83A2D}" type="parTrans" cxnId="{83151FCC-278C-4213-A248-525AEB882701}">
      <dgm:prSet/>
      <dgm:spPr/>
      <dgm:t>
        <a:bodyPr/>
        <a:lstStyle/>
        <a:p>
          <a:endParaRPr lang="en-US"/>
        </a:p>
      </dgm:t>
    </dgm:pt>
    <dgm:pt modelId="{7E1D1A0E-BED0-447E-9707-D6CABEF4BDF5}" type="sibTrans" cxnId="{83151FCC-278C-4213-A248-525AEB882701}">
      <dgm:prSet/>
      <dgm:spPr/>
      <dgm:t>
        <a:bodyPr/>
        <a:lstStyle/>
        <a:p>
          <a:endParaRPr lang="en-US"/>
        </a:p>
      </dgm:t>
    </dgm:pt>
    <dgm:pt modelId="{5909DADA-47F3-435F-BD54-34DCFE9ADB07}">
      <dgm:prSet phldrT="[Text]"/>
      <dgm:spPr/>
      <dgm:t>
        <a:bodyPr/>
        <a:lstStyle/>
        <a:p>
          <a:r>
            <a:rPr lang="en-US" dirty="0" smtClean="0"/>
            <a:t>The total energy within a system is conserved. </a:t>
          </a:r>
          <a:endParaRPr lang="en-US" dirty="0"/>
        </a:p>
      </dgm:t>
    </dgm:pt>
    <dgm:pt modelId="{FA4500A1-AD04-4559-93A2-EC760D5C5857}" type="parTrans" cxnId="{4942A1E9-B293-4162-867E-16B0B994E895}">
      <dgm:prSet/>
      <dgm:spPr/>
      <dgm:t>
        <a:bodyPr/>
        <a:lstStyle/>
        <a:p>
          <a:endParaRPr lang="en-US"/>
        </a:p>
      </dgm:t>
    </dgm:pt>
    <dgm:pt modelId="{0AD9932A-2C1F-4D07-B5DE-BEF9DD604531}" type="sibTrans" cxnId="{4942A1E9-B293-4162-867E-16B0B994E895}">
      <dgm:prSet/>
      <dgm:spPr/>
      <dgm:t>
        <a:bodyPr/>
        <a:lstStyle/>
        <a:p>
          <a:endParaRPr lang="en-US"/>
        </a:p>
      </dgm:t>
    </dgm:pt>
    <dgm:pt modelId="{7FBA0BD8-0CE9-407D-AB2F-6357C7B2054B}">
      <dgm:prSet/>
      <dgm:spPr/>
      <dgm:t>
        <a:bodyPr/>
        <a:lstStyle/>
        <a:p>
          <a:r>
            <a:rPr lang="en-US" dirty="0" smtClean="0"/>
            <a:t>Energy changes to and from each type can be tracked through physical or chemical interactions. </a:t>
          </a:r>
          <a:endParaRPr lang="en-US" dirty="0"/>
        </a:p>
      </dgm:t>
    </dgm:pt>
    <dgm:pt modelId="{4896333D-B4C6-4AF5-AB57-2D51BC9EBD74}" type="parTrans" cxnId="{D9B16E1B-627B-449F-9226-2BA9C7D92B51}">
      <dgm:prSet/>
      <dgm:spPr/>
      <dgm:t>
        <a:bodyPr/>
        <a:lstStyle/>
        <a:p>
          <a:endParaRPr lang="en-US"/>
        </a:p>
      </dgm:t>
    </dgm:pt>
    <dgm:pt modelId="{B1C4A567-BF5F-4E10-ACA4-A5675CB3C848}" type="sibTrans" cxnId="{D9B16E1B-627B-449F-9226-2BA9C7D92B51}">
      <dgm:prSet/>
      <dgm:spPr/>
      <dgm:t>
        <a:bodyPr/>
        <a:lstStyle/>
        <a:p>
          <a:endParaRPr lang="en-US"/>
        </a:p>
      </dgm:t>
    </dgm:pt>
    <dgm:pt modelId="{A01CD0A6-27CF-4C68-9C31-2783AEA1D05D}">
      <dgm:prSet/>
      <dgm:spPr/>
      <dgm:t>
        <a:bodyPr/>
        <a:lstStyle/>
        <a:p>
          <a:r>
            <a:rPr lang="en-US" dirty="0" smtClean="0"/>
            <a:t>Systems move toward stable states</a:t>
          </a:r>
          <a:endParaRPr lang="en-US" dirty="0"/>
        </a:p>
      </dgm:t>
    </dgm:pt>
    <dgm:pt modelId="{BF7014AD-5103-44A9-AC36-B7E008559BFD}" type="parTrans" cxnId="{7C259D66-68D6-4E97-A0C1-2A16F663BA45}">
      <dgm:prSet/>
      <dgm:spPr/>
      <dgm:t>
        <a:bodyPr/>
        <a:lstStyle/>
        <a:p>
          <a:endParaRPr lang="en-US"/>
        </a:p>
      </dgm:t>
    </dgm:pt>
    <dgm:pt modelId="{837FA8D1-8D84-41AF-930C-CA7C13CF61A0}" type="sibTrans" cxnId="{7C259D66-68D6-4E97-A0C1-2A16F663BA45}">
      <dgm:prSet/>
      <dgm:spPr/>
      <dgm:t>
        <a:bodyPr/>
        <a:lstStyle/>
        <a:p>
          <a:endParaRPr lang="en-US"/>
        </a:p>
      </dgm:t>
    </dgm:pt>
    <dgm:pt modelId="{BA16096C-8A58-4BF4-81D4-E6B6D9B236D2}">
      <dgm:prSet/>
      <dgm:spPr/>
      <dgm:t>
        <a:bodyPr/>
        <a:lstStyle/>
        <a:p>
          <a:r>
            <a:rPr lang="en-US" dirty="0" smtClean="0"/>
            <a:t>The faster the object moves, the more energy it has. </a:t>
          </a:r>
          <a:endParaRPr lang="en-US" dirty="0"/>
        </a:p>
      </dgm:t>
    </dgm:pt>
    <dgm:pt modelId="{0B448C76-0F3F-451F-9853-158FE9530C32}" type="parTrans" cxnId="{C6711533-EAD6-4881-9F2D-552D73E4868B}">
      <dgm:prSet/>
      <dgm:spPr/>
      <dgm:t>
        <a:bodyPr/>
        <a:lstStyle/>
        <a:p>
          <a:endParaRPr lang="en-US"/>
        </a:p>
      </dgm:t>
    </dgm:pt>
    <dgm:pt modelId="{F2104DCA-BE2A-48AE-B2B9-846B7F2F87F7}" type="sibTrans" cxnId="{C6711533-EAD6-4881-9F2D-552D73E4868B}">
      <dgm:prSet/>
      <dgm:spPr/>
      <dgm:t>
        <a:bodyPr/>
        <a:lstStyle/>
        <a:p>
          <a:endParaRPr lang="en-US"/>
        </a:p>
      </dgm:t>
    </dgm:pt>
    <dgm:pt modelId="{CBB19EE9-F701-4EA4-B9B1-9C4AEDE7F509}">
      <dgm:prSet/>
      <dgm:spPr/>
      <dgm:t>
        <a:bodyPr/>
        <a:lstStyle/>
        <a:p>
          <a:r>
            <a:rPr lang="en-US" dirty="0" smtClean="0"/>
            <a:t>Energy can be moved from place to place by moving objects, or through sound, light, or electrical currents.</a:t>
          </a:r>
          <a:endParaRPr lang="en-US" dirty="0"/>
        </a:p>
      </dgm:t>
    </dgm:pt>
    <dgm:pt modelId="{248EFC5F-052A-4529-AEDF-8C5D49B86FDB}" type="parTrans" cxnId="{3B5844BE-E7EF-48DA-A49B-8901384077F5}">
      <dgm:prSet/>
      <dgm:spPr/>
      <dgm:t>
        <a:bodyPr/>
        <a:lstStyle/>
        <a:p>
          <a:endParaRPr lang="en-US"/>
        </a:p>
      </dgm:t>
    </dgm:pt>
    <dgm:pt modelId="{87392212-FD1C-4AA8-94C8-F7ABF3F52082}" type="sibTrans" cxnId="{3B5844BE-E7EF-48DA-A49B-8901384077F5}">
      <dgm:prSet/>
      <dgm:spPr/>
      <dgm:t>
        <a:bodyPr/>
        <a:lstStyle/>
        <a:p>
          <a:endParaRPr lang="en-US"/>
        </a:p>
      </dgm:t>
    </dgm:pt>
    <dgm:pt modelId="{1D48AA48-50F0-4B6C-A7A6-0A5099F7281C}">
      <dgm:prSet/>
      <dgm:spPr/>
      <dgm:t>
        <a:bodyPr/>
        <a:lstStyle/>
        <a:p>
          <a:r>
            <a:rPr lang="en-US" dirty="0" smtClean="0"/>
            <a:t>Energy can be converted from one form to another form</a:t>
          </a:r>
          <a:endParaRPr lang="en-US" dirty="0"/>
        </a:p>
      </dgm:t>
    </dgm:pt>
    <dgm:pt modelId="{9DA60448-8DAB-4B69-8D9B-CBCE4C14A85C}" type="parTrans" cxnId="{26570EEC-507C-46B3-8933-F275CA9EC2E2}">
      <dgm:prSet/>
      <dgm:spPr/>
      <dgm:t>
        <a:bodyPr/>
        <a:lstStyle/>
        <a:p>
          <a:endParaRPr lang="en-US"/>
        </a:p>
      </dgm:t>
    </dgm:pt>
    <dgm:pt modelId="{9C7A6813-868D-4787-B0F4-92B245090346}" type="sibTrans" cxnId="{26570EEC-507C-46B3-8933-F275CA9EC2E2}">
      <dgm:prSet/>
      <dgm:spPr/>
      <dgm:t>
        <a:bodyPr/>
        <a:lstStyle/>
        <a:p>
          <a:endParaRPr lang="en-US"/>
        </a:p>
      </dgm:t>
    </dgm:pt>
    <dgm:pt modelId="{9627E29D-4307-4C28-BDE5-F57CEAF5D103}">
      <dgm:prSet/>
      <dgm:spPr/>
      <dgm:t>
        <a:bodyPr/>
        <a:lstStyle/>
        <a:p>
          <a:r>
            <a:rPr lang="en-US" dirty="0" smtClean="0"/>
            <a:t>The relationship between the temperature and the total energy of a system depends on the types, states, and amounts of matter.</a:t>
          </a:r>
          <a:endParaRPr lang="en-US" dirty="0"/>
        </a:p>
      </dgm:t>
    </dgm:pt>
    <dgm:pt modelId="{AAE7368C-22C3-4A80-BF13-F02CC1854D44}" type="parTrans" cxnId="{04926872-9444-4DAA-9C67-E70FE0CB83ED}">
      <dgm:prSet/>
      <dgm:spPr/>
      <dgm:t>
        <a:bodyPr/>
        <a:lstStyle/>
        <a:p>
          <a:endParaRPr lang="en-US"/>
        </a:p>
      </dgm:t>
    </dgm:pt>
    <dgm:pt modelId="{105F6410-CCC8-47AD-9761-A8FB33243926}" type="sibTrans" cxnId="{04926872-9444-4DAA-9C67-E70FE0CB83ED}">
      <dgm:prSet/>
      <dgm:spPr/>
      <dgm:t>
        <a:bodyPr/>
        <a:lstStyle/>
        <a:p>
          <a:endParaRPr lang="en-US"/>
        </a:p>
      </dgm:t>
    </dgm:pt>
    <dgm:pt modelId="{C5805B4F-7A3D-4AE9-B978-C0308B45B80D}">
      <dgm:prSet phldrT="[Text]"/>
      <dgm:spPr/>
      <dgm:t>
        <a:bodyPr/>
        <a:lstStyle/>
        <a:p>
          <a:r>
            <a:rPr lang="en-US" dirty="0" smtClean="0"/>
            <a:t>Energy transfer within and between systems can be described and predicted in terms of energy associated with the motion or configuration of particles (objects).</a:t>
          </a:r>
          <a:endParaRPr lang="en-US" dirty="0"/>
        </a:p>
      </dgm:t>
    </dgm:pt>
    <dgm:pt modelId="{A7E99BFB-A9D0-4D8C-925E-98CE900B879B}" type="parTrans" cxnId="{4CAB6FBF-ADE6-475F-A110-6356CA837BAC}">
      <dgm:prSet/>
      <dgm:spPr/>
      <dgm:t>
        <a:bodyPr/>
        <a:lstStyle/>
        <a:p>
          <a:endParaRPr lang="en-US"/>
        </a:p>
      </dgm:t>
    </dgm:pt>
    <dgm:pt modelId="{AE276A52-4B96-4792-9B17-3FE1C69C7FD7}" type="sibTrans" cxnId="{4CAB6FBF-ADE6-475F-A110-6356CA837BAC}">
      <dgm:prSet/>
      <dgm:spPr/>
      <dgm:t>
        <a:bodyPr/>
        <a:lstStyle/>
        <a:p>
          <a:endParaRPr lang="en-US"/>
        </a:p>
      </dgm:t>
    </dgm:pt>
    <dgm:pt modelId="{70B86A78-EEFA-4ED9-A9EC-8B739B9995DB}" type="pres">
      <dgm:prSet presAssocID="{DF2380E3-3F8F-4035-956B-33D5DB7D0EA2}" presName="Name0" presStyleCnt="0">
        <dgm:presLayoutVars>
          <dgm:dir/>
          <dgm:animLvl val="lvl"/>
          <dgm:resizeHandles val="exact"/>
        </dgm:presLayoutVars>
      </dgm:prSet>
      <dgm:spPr/>
      <dgm:t>
        <a:bodyPr/>
        <a:lstStyle/>
        <a:p>
          <a:endParaRPr lang="en-US"/>
        </a:p>
      </dgm:t>
    </dgm:pt>
    <dgm:pt modelId="{45EA7B19-AAC9-4FA3-92BA-7E192FDFF7E4}" type="pres">
      <dgm:prSet presAssocID="{B42EE510-E26D-4CB3-AAFA-D0C5FC2C5281}" presName="composite" presStyleCnt="0"/>
      <dgm:spPr/>
    </dgm:pt>
    <dgm:pt modelId="{E11ED985-06AB-460F-9945-F7A3AC5A26A3}" type="pres">
      <dgm:prSet presAssocID="{B42EE510-E26D-4CB3-AAFA-D0C5FC2C5281}" presName="parTx" presStyleLbl="alignNode1" presStyleIdx="0" presStyleCnt="3">
        <dgm:presLayoutVars>
          <dgm:chMax val="0"/>
          <dgm:chPref val="0"/>
          <dgm:bulletEnabled val="1"/>
        </dgm:presLayoutVars>
      </dgm:prSet>
      <dgm:spPr/>
      <dgm:t>
        <a:bodyPr/>
        <a:lstStyle/>
        <a:p>
          <a:endParaRPr lang="en-US"/>
        </a:p>
      </dgm:t>
    </dgm:pt>
    <dgm:pt modelId="{3B88C181-1CB7-485A-A6E3-CF411BD05D5B}" type="pres">
      <dgm:prSet presAssocID="{B42EE510-E26D-4CB3-AAFA-D0C5FC2C5281}" presName="desTx" presStyleLbl="alignAccFollowNode1" presStyleIdx="0" presStyleCnt="3">
        <dgm:presLayoutVars>
          <dgm:bulletEnabled val="1"/>
        </dgm:presLayoutVars>
      </dgm:prSet>
      <dgm:spPr/>
      <dgm:t>
        <a:bodyPr/>
        <a:lstStyle/>
        <a:p>
          <a:endParaRPr lang="en-US"/>
        </a:p>
      </dgm:t>
    </dgm:pt>
    <dgm:pt modelId="{B89EF7C0-999D-4BF0-BDEA-0044B9543590}" type="pres">
      <dgm:prSet presAssocID="{CDDBFE37-6C8E-4174-9160-6C3B25E98923}" presName="space" presStyleCnt="0"/>
      <dgm:spPr/>
    </dgm:pt>
    <dgm:pt modelId="{E92A200B-4512-4001-BAB8-EAF400A068A1}" type="pres">
      <dgm:prSet presAssocID="{9C830AD4-3DB5-40A8-9BAD-0A03027F7B74}" presName="composite" presStyleCnt="0"/>
      <dgm:spPr/>
    </dgm:pt>
    <dgm:pt modelId="{B874F8FB-23EB-4675-A01D-F4DF322E04CA}" type="pres">
      <dgm:prSet presAssocID="{9C830AD4-3DB5-40A8-9BAD-0A03027F7B74}" presName="parTx" presStyleLbl="alignNode1" presStyleIdx="1" presStyleCnt="3">
        <dgm:presLayoutVars>
          <dgm:chMax val="0"/>
          <dgm:chPref val="0"/>
          <dgm:bulletEnabled val="1"/>
        </dgm:presLayoutVars>
      </dgm:prSet>
      <dgm:spPr/>
      <dgm:t>
        <a:bodyPr/>
        <a:lstStyle/>
        <a:p>
          <a:endParaRPr lang="en-US"/>
        </a:p>
      </dgm:t>
    </dgm:pt>
    <dgm:pt modelId="{EA31A4CD-6E53-4C90-871F-0682C0DB7E18}" type="pres">
      <dgm:prSet presAssocID="{9C830AD4-3DB5-40A8-9BAD-0A03027F7B74}" presName="desTx" presStyleLbl="alignAccFollowNode1" presStyleIdx="1" presStyleCnt="3">
        <dgm:presLayoutVars>
          <dgm:bulletEnabled val="1"/>
        </dgm:presLayoutVars>
      </dgm:prSet>
      <dgm:spPr/>
      <dgm:t>
        <a:bodyPr/>
        <a:lstStyle/>
        <a:p>
          <a:endParaRPr lang="en-US"/>
        </a:p>
      </dgm:t>
    </dgm:pt>
    <dgm:pt modelId="{F9FF8213-0CD1-4C0D-A608-C3CD9DC607F7}" type="pres">
      <dgm:prSet presAssocID="{D70DB13C-ECCA-4A60-8D83-4645C9968755}" presName="space" presStyleCnt="0"/>
      <dgm:spPr/>
    </dgm:pt>
    <dgm:pt modelId="{2CD31C1A-F4CF-49DC-B303-4E8570AA56FF}" type="pres">
      <dgm:prSet presAssocID="{D250CF74-9847-406B-B49C-78BA3258427B}" presName="composite" presStyleCnt="0"/>
      <dgm:spPr/>
    </dgm:pt>
    <dgm:pt modelId="{BA14D992-8F88-4040-A89D-BEC458F9ED8A}" type="pres">
      <dgm:prSet presAssocID="{D250CF74-9847-406B-B49C-78BA3258427B}" presName="parTx" presStyleLbl="alignNode1" presStyleIdx="2" presStyleCnt="3">
        <dgm:presLayoutVars>
          <dgm:chMax val="0"/>
          <dgm:chPref val="0"/>
          <dgm:bulletEnabled val="1"/>
        </dgm:presLayoutVars>
      </dgm:prSet>
      <dgm:spPr/>
      <dgm:t>
        <a:bodyPr/>
        <a:lstStyle/>
        <a:p>
          <a:endParaRPr lang="en-US"/>
        </a:p>
      </dgm:t>
    </dgm:pt>
    <dgm:pt modelId="{B20385DF-FB7F-4B38-8CB4-758A46745A49}" type="pres">
      <dgm:prSet presAssocID="{D250CF74-9847-406B-B49C-78BA3258427B}" presName="desTx" presStyleLbl="alignAccFollowNode1" presStyleIdx="2" presStyleCnt="3">
        <dgm:presLayoutVars>
          <dgm:bulletEnabled val="1"/>
        </dgm:presLayoutVars>
      </dgm:prSet>
      <dgm:spPr/>
      <dgm:t>
        <a:bodyPr/>
        <a:lstStyle/>
        <a:p>
          <a:endParaRPr lang="en-US"/>
        </a:p>
      </dgm:t>
    </dgm:pt>
  </dgm:ptLst>
  <dgm:cxnLst>
    <dgm:cxn modelId="{02D95028-071B-4D82-86C4-6BFC71C610A0}" srcId="{DF2380E3-3F8F-4035-956B-33D5DB7D0EA2}" destId="{B42EE510-E26D-4CB3-AAFA-D0C5FC2C5281}" srcOrd="0" destOrd="0" parTransId="{856F9F84-AB59-44E2-870F-A3FE5826ED9A}" sibTransId="{CDDBFE37-6C8E-4174-9160-6C3B25E98923}"/>
    <dgm:cxn modelId="{4CAB6FBF-ADE6-475F-A110-6356CA837BAC}" srcId="{D250CF74-9847-406B-B49C-78BA3258427B}" destId="{C5805B4F-7A3D-4AE9-B978-C0308B45B80D}" srcOrd="1" destOrd="0" parTransId="{A7E99BFB-A9D0-4D8C-925E-98CE900B879B}" sibTransId="{AE276A52-4B96-4792-9B17-3FE1C69C7FD7}"/>
    <dgm:cxn modelId="{DC383289-3ED7-402A-B527-595FFBDD9830}" srcId="{B42EE510-E26D-4CB3-AAFA-D0C5FC2C5281}" destId="{3B29B05E-F471-45A6-B7FB-97C34916682E}" srcOrd="0" destOrd="0" parTransId="{2994984B-A6F3-4BF1-AC61-EE0DE77B1A47}" sibTransId="{D865AD45-8E52-4B22-882F-A86E122B118E}"/>
    <dgm:cxn modelId="{2E24FD61-03BF-45CF-9F71-A06A23F92620}" type="presOf" srcId="{C5805B4F-7A3D-4AE9-B978-C0308B45B80D}" destId="{B20385DF-FB7F-4B38-8CB4-758A46745A49}" srcOrd="0" destOrd="1" presId="urn:microsoft.com/office/officeart/2005/8/layout/hList1"/>
    <dgm:cxn modelId="{1E9C66DD-9FBF-4A79-A301-33AEBA5B3215}" type="presOf" srcId="{9627E29D-4307-4C28-BDE5-F57CEAF5D103}" destId="{EA31A4CD-6E53-4C90-871F-0682C0DB7E18}" srcOrd="0" destOrd="2" presId="urn:microsoft.com/office/officeart/2005/8/layout/hList1"/>
    <dgm:cxn modelId="{73538CC3-95E9-4481-919A-84DBE82AD3EE}" type="presOf" srcId="{3B29B05E-F471-45A6-B7FB-97C34916682E}" destId="{3B88C181-1CB7-485A-A6E3-CF411BD05D5B}" srcOrd="0" destOrd="0" presId="urn:microsoft.com/office/officeart/2005/8/layout/hList1"/>
    <dgm:cxn modelId="{6F55A29F-C529-4D0D-ABB5-982DE4CC12DD}" type="presOf" srcId="{B42EE510-E26D-4CB3-AAFA-D0C5FC2C5281}" destId="{E11ED985-06AB-460F-9945-F7A3AC5A26A3}" srcOrd="0" destOrd="0" presId="urn:microsoft.com/office/officeart/2005/8/layout/hList1"/>
    <dgm:cxn modelId="{A19B6A7C-44F4-4BE0-B978-DCC0D376854A}" type="presOf" srcId="{A01CD0A6-27CF-4C68-9C31-2783AEA1D05D}" destId="{B20385DF-FB7F-4B38-8CB4-758A46745A49}" srcOrd="0" destOrd="2" presId="urn:microsoft.com/office/officeart/2005/8/layout/hList1"/>
    <dgm:cxn modelId="{44DDB0F5-C2F3-45C5-A6CD-0CC6210E4C34}" type="presOf" srcId="{9C830AD4-3DB5-40A8-9BAD-0A03027F7B74}" destId="{B874F8FB-23EB-4675-A01D-F4DF322E04CA}" srcOrd="0" destOrd="0" presId="urn:microsoft.com/office/officeart/2005/8/layout/hList1"/>
    <dgm:cxn modelId="{7C259D66-68D6-4E97-A0C1-2A16F663BA45}" srcId="{D250CF74-9847-406B-B49C-78BA3258427B}" destId="{A01CD0A6-27CF-4C68-9C31-2783AEA1D05D}" srcOrd="2" destOrd="0" parTransId="{BF7014AD-5103-44A9-AC36-B7E008559BFD}" sibTransId="{837FA8D1-8D84-41AF-930C-CA7C13CF61A0}"/>
    <dgm:cxn modelId="{C6655C08-56CF-44D4-878F-BCE2B546CE71}" type="presOf" srcId="{1D48AA48-50F0-4B6C-A7A6-0A5099F7281C}" destId="{3B88C181-1CB7-485A-A6E3-CF411BD05D5B}" srcOrd="0" destOrd="3" presId="urn:microsoft.com/office/officeart/2005/8/layout/hList1"/>
    <dgm:cxn modelId="{3B5844BE-E7EF-48DA-A49B-8901384077F5}" srcId="{B42EE510-E26D-4CB3-AAFA-D0C5FC2C5281}" destId="{CBB19EE9-F701-4EA4-B9B1-9C4AEDE7F509}" srcOrd="2" destOrd="0" parTransId="{248EFC5F-052A-4529-AEDF-8C5D49B86FDB}" sibTransId="{87392212-FD1C-4AA8-94C8-F7ABF3F52082}"/>
    <dgm:cxn modelId="{4942A1E9-B293-4162-867E-16B0B994E895}" srcId="{D250CF74-9847-406B-B49C-78BA3258427B}" destId="{5909DADA-47F3-435F-BD54-34DCFE9ADB07}" srcOrd="0" destOrd="0" parTransId="{FA4500A1-AD04-4559-93A2-EC760D5C5857}" sibTransId="{0AD9932A-2C1F-4D07-B5DE-BEF9DD604531}"/>
    <dgm:cxn modelId="{AAC8E1D8-5E0D-4A92-88B4-D5442EA34F2C}" type="presOf" srcId="{CBB19EE9-F701-4EA4-B9B1-9C4AEDE7F509}" destId="{3B88C181-1CB7-485A-A6E3-CF411BD05D5B}" srcOrd="0" destOrd="2" presId="urn:microsoft.com/office/officeart/2005/8/layout/hList1"/>
    <dgm:cxn modelId="{3E92D10B-AEA5-47A3-82F2-53184B8AC44D}" type="presOf" srcId="{DF2380E3-3F8F-4035-956B-33D5DB7D0EA2}" destId="{70B86A78-EEFA-4ED9-A9EC-8B739B9995DB}" srcOrd="0" destOrd="0" presId="urn:microsoft.com/office/officeart/2005/8/layout/hList1"/>
    <dgm:cxn modelId="{D9B16E1B-627B-449F-9226-2BA9C7D92B51}" srcId="{9C830AD4-3DB5-40A8-9BAD-0A03027F7B74}" destId="{7FBA0BD8-0CE9-407D-AB2F-6357C7B2054B}" srcOrd="1" destOrd="0" parTransId="{4896333D-B4C6-4AF5-AB57-2D51BC9EBD74}" sibTransId="{B1C4A567-BF5F-4E10-ACA4-A5675CB3C848}"/>
    <dgm:cxn modelId="{7B470E18-E432-45F7-91F7-D9952B24BF0D}" srcId="{9C830AD4-3DB5-40A8-9BAD-0A03027F7B74}" destId="{A2494C7A-AA63-46A8-93A4-760783219EE3}" srcOrd="0" destOrd="0" parTransId="{66762FED-E8C4-4CC9-8647-220F205B793F}" sibTransId="{F82F0FAE-F6D2-4C83-B724-297D6A7DA425}"/>
    <dgm:cxn modelId="{04926872-9444-4DAA-9C67-E70FE0CB83ED}" srcId="{9C830AD4-3DB5-40A8-9BAD-0A03027F7B74}" destId="{9627E29D-4307-4C28-BDE5-F57CEAF5D103}" srcOrd="2" destOrd="0" parTransId="{AAE7368C-22C3-4A80-BF13-F02CC1854D44}" sibTransId="{105F6410-CCC8-47AD-9761-A8FB33243926}"/>
    <dgm:cxn modelId="{011FDE8E-B892-4A59-96D8-F7CC4A0D713B}" type="presOf" srcId="{D250CF74-9847-406B-B49C-78BA3258427B}" destId="{BA14D992-8F88-4040-A89D-BEC458F9ED8A}" srcOrd="0" destOrd="0" presId="urn:microsoft.com/office/officeart/2005/8/layout/hList1"/>
    <dgm:cxn modelId="{F7BD2EDF-2C03-4D4E-8F21-AFEF9FDED26A}" srcId="{DF2380E3-3F8F-4035-956B-33D5DB7D0EA2}" destId="{9C830AD4-3DB5-40A8-9BAD-0A03027F7B74}" srcOrd="1" destOrd="0" parTransId="{1225953D-B3C3-43BE-B4D9-A92A155E5155}" sibTransId="{D70DB13C-ECCA-4A60-8D83-4645C9968755}"/>
    <dgm:cxn modelId="{A5EC1D79-CB34-4E7A-B572-0C7F8E70847C}" type="presOf" srcId="{7FBA0BD8-0CE9-407D-AB2F-6357C7B2054B}" destId="{EA31A4CD-6E53-4C90-871F-0682C0DB7E18}" srcOrd="0" destOrd="1" presId="urn:microsoft.com/office/officeart/2005/8/layout/hList1"/>
    <dgm:cxn modelId="{6508DDDC-4B86-4344-8CE9-DD3F175CD5FA}" type="presOf" srcId="{A2494C7A-AA63-46A8-93A4-760783219EE3}" destId="{EA31A4CD-6E53-4C90-871F-0682C0DB7E18}" srcOrd="0" destOrd="0" presId="urn:microsoft.com/office/officeart/2005/8/layout/hList1"/>
    <dgm:cxn modelId="{3CD3A42B-B6BF-4BDA-A38B-FE4750C303DF}" type="presOf" srcId="{BA16096C-8A58-4BF4-81D4-E6B6D9B236D2}" destId="{3B88C181-1CB7-485A-A6E3-CF411BD05D5B}" srcOrd="0" destOrd="1" presId="urn:microsoft.com/office/officeart/2005/8/layout/hList1"/>
    <dgm:cxn modelId="{8A02731D-9A32-49FC-8343-C7AE4C942AEB}" type="presOf" srcId="{5909DADA-47F3-435F-BD54-34DCFE9ADB07}" destId="{B20385DF-FB7F-4B38-8CB4-758A46745A49}" srcOrd="0" destOrd="0" presId="urn:microsoft.com/office/officeart/2005/8/layout/hList1"/>
    <dgm:cxn modelId="{26570EEC-507C-46B3-8933-F275CA9EC2E2}" srcId="{B42EE510-E26D-4CB3-AAFA-D0C5FC2C5281}" destId="{1D48AA48-50F0-4B6C-A7A6-0A5099F7281C}" srcOrd="3" destOrd="0" parTransId="{9DA60448-8DAB-4B69-8D9B-CBCE4C14A85C}" sibTransId="{9C7A6813-868D-4787-B0F4-92B245090346}"/>
    <dgm:cxn modelId="{83151FCC-278C-4213-A248-525AEB882701}" srcId="{DF2380E3-3F8F-4035-956B-33D5DB7D0EA2}" destId="{D250CF74-9847-406B-B49C-78BA3258427B}" srcOrd="2" destOrd="0" parTransId="{7AB7D293-117B-420E-AA77-0AFE4EC83A2D}" sibTransId="{7E1D1A0E-BED0-447E-9707-D6CABEF4BDF5}"/>
    <dgm:cxn modelId="{C6711533-EAD6-4881-9F2D-552D73E4868B}" srcId="{B42EE510-E26D-4CB3-AAFA-D0C5FC2C5281}" destId="{BA16096C-8A58-4BF4-81D4-E6B6D9B236D2}" srcOrd="1" destOrd="0" parTransId="{0B448C76-0F3F-451F-9853-158FE9530C32}" sibTransId="{F2104DCA-BE2A-48AE-B2B9-846B7F2F87F7}"/>
    <dgm:cxn modelId="{A1724CC6-A671-4F2F-9782-D39F171E8567}" type="presParOf" srcId="{70B86A78-EEFA-4ED9-A9EC-8B739B9995DB}" destId="{45EA7B19-AAC9-4FA3-92BA-7E192FDFF7E4}" srcOrd="0" destOrd="0" presId="urn:microsoft.com/office/officeart/2005/8/layout/hList1"/>
    <dgm:cxn modelId="{F76FD6FF-95DA-40A6-A7D1-F79E1856ECFC}" type="presParOf" srcId="{45EA7B19-AAC9-4FA3-92BA-7E192FDFF7E4}" destId="{E11ED985-06AB-460F-9945-F7A3AC5A26A3}" srcOrd="0" destOrd="0" presId="urn:microsoft.com/office/officeart/2005/8/layout/hList1"/>
    <dgm:cxn modelId="{296ECB0A-A58E-4F89-B789-F30C1342A457}" type="presParOf" srcId="{45EA7B19-AAC9-4FA3-92BA-7E192FDFF7E4}" destId="{3B88C181-1CB7-485A-A6E3-CF411BD05D5B}" srcOrd="1" destOrd="0" presId="urn:microsoft.com/office/officeart/2005/8/layout/hList1"/>
    <dgm:cxn modelId="{AC52F388-02FB-4540-A717-9BA3D482BCED}" type="presParOf" srcId="{70B86A78-EEFA-4ED9-A9EC-8B739B9995DB}" destId="{B89EF7C0-999D-4BF0-BDEA-0044B9543590}" srcOrd="1" destOrd="0" presId="urn:microsoft.com/office/officeart/2005/8/layout/hList1"/>
    <dgm:cxn modelId="{3199A12A-71ED-407B-9EB9-66DA679B0F38}" type="presParOf" srcId="{70B86A78-EEFA-4ED9-A9EC-8B739B9995DB}" destId="{E92A200B-4512-4001-BAB8-EAF400A068A1}" srcOrd="2" destOrd="0" presId="urn:microsoft.com/office/officeart/2005/8/layout/hList1"/>
    <dgm:cxn modelId="{75E92477-4D8D-4DA1-9293-E93A015BBA11}" type="presParOf" srcId="{E92A200B-4512-4001-BAB8-EAF400A068A1}" destId="{B874F8FB-23EB-4675-A01D-F4DF322E04CA}" srcOrd="0" destOrd="0" presId="urn:microsoft.com/office/officeart/2005/8/layout/hList1"/>
    <dgm:cxn modelId="{FB789A23-6025-4CA4-B50F-94EA2C3C88AA}" type="presParOf" srcId="{E92A200B-4512-4001-BAB8-EAF400A068A1}" destId="{EA31A4CD-6E53-4C90-871F-0682C0DB7E18}" srcOrd="1" destOrd="0" presId="urn:microsoft.com/office/officeart/2005/8/layout/hList1"/>
    <dgm:cxn modelId="{4950F35A-CC28-4DAF-A1F7-A9C105CAED5C}" type="presParOf" srcId="{70B86A78-EEFA-4ED9-A9EC-8B739B9995DB}" destId="{F9FF8213-0CD1-4C0D-A608-C3CD9DC607F7}" srcOrd="3" destOrd="0" presId="urn:microsoft.com/office/officeart/2005/8/layout/hList1"/>
    <dgm:cxn modelId="{185A422F-392A-4B25-9F1A-BCC0CFF0D125}" type="presParOf" srcId="{70B86A78-EEFA-4ED9-A9EC-8B739B9995DB}" destId="{2CD31C1A-F4CF-49DC-B303-4E8570AA56FF}" srcOrd="4" destOrd="0" presId="urn:microsoft.com/office/officeart/2005/8/layout/hList1"/>
    <dgm:cxn modelId="{345B2EFD-C2E2-4B53-A59D-04D2CEE8EB87}" type="presParOf" srcId="{2CD31C1A-F4CF-49DC-B303-4E8570AA56FF}" destId="{BA14D992-8F88-4040-A89D-BEC458F9ED8A}" srcOrd="0" destOrd="0" presId="urn:microsoft.com/office/officeart/2005/8/layout/hList1"/>
    <dgm:cxn modelId="{1AE443A6-D241-4644-A4BC-76AB531F5EEB}" type="presParOf" srcId="{2CD31C1A-F4CF-49DC-B303-4E8570AA56FF}" destId="{B20385DF-FB7F-4B38-8CB4-758A46745A4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8C2B3-864A-485A-9064-DED0EFE82CA8}">
      <dsp:nvSpPr>
        <dsp:cNvPr id="0" name=""/>
        <dsp:cNvSpPr/>
      </dsp:nvSpPr>
      <dsp:spPr>
        <a:xfrm>
          <a:off x="1532613" y="200516"/>
          <a:ext cx="3979484" cy="138202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91F3B-17D5-4AEA-A662-50F0951E1C88}">
      <dsp:nvSpPr>
        <dsp:cNvPr id="0" name=""/>
        <dsp:cNvSpPr/>
      </dsp:nvSpPr>
      <dsp:spPr>
        <a:xfrm>
          <a:off x="3142916" y="3584621"/>
          <a:ext cx="771217" cy="493579"/>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A3EF0-55E8-438C-8DCF-9332D67EB51F}">
      <dsp:nvSpPr>
        <dsp:cNvPr id="0" name=""/>
        <dsp:cNvSpPr/>
      </dsp:nvSpPr>
      <dsp:spPr>
        <a:xfrm>
          <a:off x="1677602" y="3979484"/>
          <a:ext cx="3701846" cy="92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Windmills</a:t>
          </a:r>
          <a:endParaRPr lang="en-US" sz="3400" kern="1200" dirty="0"/>
        </a:p>
      </dsp:txBody>
      <dsp:txXfrm>
        <a:off x="1677602" y="3979484"/>
        <a:ext cx="3701846" cy="925461"/>
      </dsp:txXfrm>
    </dsp:sp>
    <dsp:sp modelId="{F273EB7B-70D0-46BC-AA57-7C9A49CBDD4C}">
      <dsp:nvSpPr>
        <dsp:cNvPr id="0" name=""/>
        <dsp:cNvSpPr/>
      </dsp:nvSpPr>
      <dsp:spPr>
        <a:xfrm>
          <a:off x="2979418" y="1689275"/>
          <a:ext cx="1388192" cy="13881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CONNECTIONS</a:t>
          </a:r>
          <a:endParaRPr lang="en-US" sz="1100" kern="1200" dirty="0"/>
        </a:p>
      </dsp:txBody>
      <dsp:txXfrm>
        <a:off x="3182714" y="1892571"/>
        <a:ext cx="981600" cy="981600"/>
      </dsp:txXfrm>
    </dsp:sp>
    <dsp:sp modelId="{33FA1BD9-5C35-4AE7-8703-05B64BC0C51F}">
      <dsp:nvSpPr>
        <dsp:cNvPr id="0" name=""/>
        <dsp:cNvSpPr/>
      </dsp:nvSpPr>
      <dsp:spPr>
        <a:xfrm>
          <a:off x="1986089" y="647823"/>
          <a:ext cx="1388192" cy="13881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CONTENT</a:t>
          </a:r>
          <a:endParaRPr lang="en-US" sz="1100" kern="1200" dirty="0"/>
        </a:p>
      </dsp:txBody>
      <dsp:txXfrm>
        <a:off x="2189385" y="851119"/>
        <a:ext cx="981600" cy="981600"/>
      </dsp:txXfrm>
    </dsp:sp>
    <dsp:sp modelId="{4AF09831-54C2-4F29-90B4-9C6CBA8BB568}">
      <dsp:nvSpPr>
        <dsp:cNvPr id="0" name=""/>
        <dsp:cNvSpPr/>
      </dsp:nvSpPr>
      <dsp:spPr>
        <a:xfrm>
          <a:off x="3405130" y="312189"/>
          <a:ext cx="1388192" cy="13881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CAREER</a:t>
          </a:r>
          <a:endParaRPr lang="en-US" sz="1100" kern="1200" dirty="0"/>
        </a:p>
      </dsp:txBody>
      <dsp:txXfrm>
        <a:off x="3608426" y="515485"/>
        <a:ext cx="981600" cy="981600"/>
      </dsp:txXfrm>
    </dsp:sp>
    <dsp:sp modelId="{977D1EDF-1731-4211-B66D-3FB7C04C8935}">
      <dsp:nvSpPr>
        <dsp:cNvPr id="0" name=""/>
        <dsp:cNvSpPr/>
      </dsp:nvSpPr>
      <dsp:spPr>
        <a:xfrm>
          <a:off x="1367042" y="53064"/>
          <a:ext cx="4318820" cy="345505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8C2B3-864A-485A-9064-DED0EFE82CA8}">
      <dsp:nvSpPr>
        <dsp:cNvPr id="0" name=""/>
        <dsp:cNvSpPr/>
      </dsp:nvSpPr>
      <dsp:spPr>
        <a:xfrm>
          <a:off x="1603713" y="156578"/>
          <a:ext cx="3107485" cy="107918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91F3B-17D5-4AEA-A662-50F0951E1C88}">
      <dsp:nvSpPr>
        <dsp:cNvPr id="0" name=""/>
        <dsp:cNvSpPr/>
      </dsp:nvSpPr>
      <dsp:spPr>
        <a:xfrm>
          <a:off x="2861161" y="2799145"/>
          <a:ext cx="602225" cy="385424"/>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A3EF0-55E8-438C-8DCF-9332D67EB51F}">
      <dsp:nvSpPr>
        <dsp:cNvPr id="0" name=""/>
        <dsp:cNvSpPr/>
      </dsp:nvSpPr>
      <dsp:spPr>
        <a:xfrm>
          <a:off x="1716932" y="3107485"/>
          <a:ext cx="2890683" cy="722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Windmills</a:t>
          </a:r>
          <a:endParaRPr lang="en-US" sz="2700" kern="1200" dirty="0"/>
        </a:p>
      </dsp:txBody>
      <dsp:txXfrm>
        <a:off x="1716932" y="3107485"/>
        <a:ext cx="2890683" cy="722670"/>
      </dsp:txXfrm>
    </dsp:sp>
    <dsp:sp modelId="{F273EB7B-70D0-46BC-AA57-7C9A49CBDD4C}">
      <dsp:nvSpPr>
        <dsp:cNvPr id="0" name=""/>
        <dsp:cNvSpPr/>
      </dsp:nvSpPr>
      <dsp:spPr>
        <a:xfrm>
          <a:off x="2733489" y="1319115"/>
          <a:ext cx="1084006" cy="1084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CONNECTIONS</a:t>
          </a:r>
          <a:endParaRPr lang="en-US" sz="900" kern="1200" dirty="0"/>
        </a:p>
      </dsp:txBody>
      <dsp:txXfrm>
        <a:off x="2892238" y="1477864"/>
        <a:ext cx="766508" cy="766508"/>
      </dsp:txXfrm>
    </dsp:sp>
    <dsp:sp modelId="{33FA1BD9-5C35-4AE7-8703-05B64BC0C51F}">
      <dsp:nvSpPr>
        <dsp:cNvPr id="0" name=""/>
        <dsp:cNvSpPr/>
      </dsp:nvSpPr>
      <dsp:spPr>
        <a:xfrm>
          <a:off x="1957822" y="505869"/>
          <a:ext cx="1084006" cy="1084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CONTENT</a:t>
          </a:r>
          <a:endParaRPr lang="en-US" sz="900" kern="1200" dirty="0"/>
        </a:p>
      </dsp:txBody>
      <dsp:txXfrm>
        <a:off x="2116571" y="664618"/>
        <a:ext cx="766508" cy="766508"/>
      </dsp:txXfrm>
    </dsp:sp>
    <dsp:sp modelId="{4AF09831-54C2-4F29-90B4-9C6CBA8BB568}">
      <dsp:nvSpPr>
        <dsp:cNvPr id="0" name=""/>
        <dsp:cNvSpPr/>
      </dsp:nvSpPr>
      <dsp:spPr>
        <a:xfrm>
          <a:off x="3065917" y="243780"/>
          <a:ext cx="1084006" cy="10840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CAREER</a:t>
          </a:r>
          <a:endParaRPr lang="en-US" sz="900" kern="1200" dirty="0"/>
        </a:p>
      </dsp:txBody>
      <dsp:txXfrm>
        <a:off x="3224666" y="402529"/>
        <a:ext cx="766508" cy="766508"/>
      </dsp:txXfrm>
    </dsp:sp>
    <dsp:sp modelId="{977D1EDF-1731-4211-B66D-3FB7C04C8935}">
      <dsp:nvSpPr>
        <dsp:cNvPr id="0" name=""/>
        <dsp:cNvSpPr/>
      </dsp:nvSpPr>
      <dsp:spPr>
        <a:xfrm>
          <a:off x="1474423" y="41436"/>
          <a:ext cx="3372464" cy="269797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ED985-06AB-460F-9945-F7A3AC5A26A3}">
      <dsp:nvSpPr>
        <dsp:cNvPr id="0" name=""/>
        <dsp:cNvSpPr/>
      </dsp:nvSpPr>
      <dsp:spPr>
        <a:xfrm>
          <a:off x="2540" y="323456"/>
          <a:ext cx="2476500"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3-5</a:t>
          </a:r>
          <a:endParaRPr lang="en-US" sz="1900" kern="1200" dirty="0"/>
        </a:p>
      </dsp:txBody>
      <dsp:txXfrm>
        <a:off x="2540" y="323456"/>
        <a:ext cx="2476500" cy="547200"/>
      </dsp:txXfrm>
    </dsp:sp>
    <dsp:sp modelId="{3B88C181-1CB7-485A-A6E3-CF411BD05D5B}">
      <dsp:nvSpPr>
        <dsp:cNvPr id="0" name=""/>
        <dsp:cNvSpPr/>
      </dsp:nvSpPr>
      <dsp:spPr>
        <a:xfrm>
          <a:off x="2540" y="870656"/>
          <a:ext cx="2476500" cy="422455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Moving objects contain energy. </a:t>
          </a:r>
          <a:endParaRPr lang="en-US" sz="1900" kern="1200" dirty="0"/>
        </a:p>
        <a:p>
          <a:pPr marL="171450" lvl="1" indent="-171450" algn="l" defTabSz="844550">
            <a:lnSpc>
              <a:spcPct val="90000"/>
            </a:lnSpc>
            <a:spcBef>
              <a:spcPct val="0"/>
            </a:spcBef>
            <a:spcAft>
              <a:spcPct val="15000"/>
            </a:spcAft>
            <a:buChar char="••"/>
          </a:pPr>
          <a:r>
            <a:rPr lang="en-US" sz="1900" kern="1200" dirty="0" smtClean="0"/>
            <a:t>The faster the object moves, the more energy it has. </a:t>
          </a:r>
          <a:endParaRPr lang="en-US" sz="1900" kern="1200" dirty="0"/>
        </a:p>
        <a:p>
          <a:pPr marL="171450" lvl="1" indent="-171450" algn="l" defTabSz="844550">
            <a:lnSpc>
              <a:spcPct val="90000"/>
            </a:lnSpc>
            <a:spcBef>
              <a:spcPct val="0"/>
            </a:spcBef>
            <a:spcAft>
              <a:spcPct val="15000"/>
            </a:spcAft>
            <a:buChar char="••"/>
          </a:pPr>
          <a:r>
            <a:rPr lang="en-US" sz="1900" kern="1200" dirty="0" smtClean="0"/>
            <a:t>Energy can be moved from place to place by moving objects, or through sound, light, or electrical currents.</a:t>
          </a:r>
          <a:endParaRPr lang="en-US" sz="1900" kern="1200" dirty="0"/>
        </a:p>
        <a:p>
          <a:pPr marL="171450" lvl="1" indent="-171450" algn="l" defTabSz="844550">
            <a:lnSpc>
              <a:spcPct val="90000"/>
            </a:lnSpc>
            <a:spcBef>
              <a:spcPct val="0"/>
            </a:spcBef>
            <a:spcAft>
              <a:spcPct val="15000"/>
            </a:spcAft>
            <a:buChar char="••"/>
          </a:pPr>
          <a:r>
            <a:rPr lang="en-US" sz="1900" kern="1200" dirty="0" smtClean="0"/>
            <a:t>Energy can be converted from one form to another form</a:t>
          </a:r>
          <a:endParaRPr lang="en-US" sz="1900" kern="1200" dirty="0"/>
        </a:p>
      </dsp:txBody>
      <dsp:txXfrm>
        <a:off x="2540" y="870656"/>
        <a:ext cx="2476500" cy="4224555"/>
      </dsp:txXfrm>
    </dsp:sp>
    <dsp:sp modelId="{B874F8FB-23EB-4675-A01D-F4DF322E04CA}">
      <dsp:nvSpPr>
        <dsp:cNvPr id="0" name=""/>
        <dsp:cNvSpPr/>
      </dsp:nvSpPr>
      <dsp:spPr>
        <a:xfrm>
          <a:off x="2825750" y="323456"/>
          <a:ext cx="2476500"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6-8</a:t>
          </a:r>
          <a:endParaRPr lang="en-US" sz="1900" kern="1200" dirty="0"/>
        </a:p>
      </dsp:txBody>
      <dsp:txXfrm>
        <a:off x="2825750" y="323456"/>
        <a:ext cx="2476500" cy="547200"/>
      </dsp:txXfrm>
    </dsp:sp>
    <dsp:sp modelId="{EA31A4CD-6E53-4C90-871F-0682C0DB7E18}">
      <dsp:nvSpPr>
        <dsp:cNvPr id="0" name=""/>
        <dsp:cNvSpPr/>
      </dsp:nvSpPr>
      <dsp:spPr>
        <a:xfrm>
          <a:off x="2825750" y="870656"/>
          <a:ext cx="2476500" cy="422455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Kinetic energy can be distinguished from the various forms of potential energy.</a:t>
          </a:r>
          <a:endParaRPr lang="en-US" sz="1900" kern="1200" dirty="0"/>
        </a:p>
        <a:p>
          <a:pPr marL="171450" lvl="1" indent="-171450" algn="l" defTabSz="844550">
            <a:lnSpc>
              <a:spcPct val="90000"/>
            </a:lnSpc>
            <a:spcBef>
              <a:spcPct val="0"/>
            </a:spcBef>
            <a:spcAft>
              <a:spcPct val="15000"/>
            </a:spcAft>
            <a:buChar char="••"/>
          </a:pPr>
          <a:r>
            <a:rPr lang="en-US" sz="1900" kern="1200" dirty="0" smtClean="0"/>
            <a:t>Energy changes to and from each type can be tracked through physical or chemical interactions. </a:t>
          </a:r>
          <a:endParaRPr lang="en-US" sz="1900" kern="1200" dirty="0"/>
        </a:p>
        <a:p>
          <a:pPr marL="171450" lvl="1" indent="-171450" algn="l" defTabSz="844550">
            <a:lnSpc>
              <a:spcPct val="90000"/>
            </a:lnSpc>
            <a:spcBef>
              <a:spcPct val="0"/>
            </a:spcBef>
            <a:spcAft>
              <a:spcPct val="15000"/>
            </a:spcAft>
            <a:buChar char="••"/>
          </a:pPr>
          <a:r>
            <a:rPr lang="en-US" sz="1900" kern="1200" dirty="0" smtClean="0"/>
            <a:t>The relationship between the temperature and the total energy of a system depends on the types, states, and amounts of matter.</a:t>
          </a:r>
          <a:endParaRPr lang="en-US" sz="1900" kern="1200" dirty="0"/>
        </a:p>
      </dsp:txBody>
      <dsp:txXfrm>
        <a:off x="2825750" y="870656"/>
        <a:ext cx="2476500" cy="4224555"/>
      </dsp:txXfrm>
    </dsp:sp>
    <dsp:sp modelId="{BA14D992-8F88-4040-A89D-BEC458F9ED8A}">
      <dsp:nvSpPr>
        <dsp:cNvPr id="0" name=""/>
        <dsp:cNvSpPr/>
      </dsp:nvSpPr>
      <dsp:spPr>
        <a:xfrm>
          <a:off x="5648960" y="323456"/>
          <a:ext cx="2476500"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9-12</a:t>
          </a:r>
          <a:endParaRPr lang="en-US" sz="1900" kern="1200" dirty="0"/>
        </a:p>
      </dsp:txBody>
      <dsp:txXfrm>
        <a:off x="5648960" y="323456"/>
        <a:ext cx="2476500" cy="547200"/>
      </dsp:txXfrm>
    </dsp:sp>
    <dsp:sp modelId="{B20385DF-FB7F-4B38-8CB4-758A46745A49}">
      <dsp:nvSpPr>
        <dsp:cNvPr id="0" name=""/>
        <dsp:cNvSpPr/>
      </dsp:nvSpPr>
      <dsp:spPr>
        <a:xfrm>
          <a:off x="5648960" y="870656"/>
          <a:ext cx="2476500" cy="422455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The total energy within a system is conserved. </a:t>
          </a:r>
          <a:endParaRPr lang="en-US" sz="1900" kern="1200" dirty="0"/>
        </a:p>
        <a:p>
          <a:pPr marL="171450" lvl="1" indent="-171450" algn="l" defTabSz="844550">
            <a:lnSpc>
              <a:spcPct val="90000"/>
            </a:lnSpc>
            <a:spcBef>
              <a:spcPct val="0"/>
            </a:spcBef>
            <a:spcAft>
              <a:spcPct val="15000"/>
            </a:spcAft>
            <a:buChar char="••"/>
          </a:pPr>
          <a:r>
            <a:rPr lang="en-US" sz="1900" kern="1200" dirty="0" smtClean="0"/>
            <a:t>Energy transfer within and between systems can be described and predicted in terms of energy associated with the motion or configuration of particles (objects).</a:t>
          </a:r>
          <a:endParaRPr lang="en-US" sz="1900" kern="1200" dirty="0"/>
        </a:p>
        <a:p>
          <a:pPr marL="171450" lvl="1" indent="-171450" algn="l" defTabSz="844550">
            <a:lnSpc>
              <a:spcPct val="90000"/>
            </a:lnSpc>
            <a:spcBef>
              <a:spcPct val="0"/>
            </a:spcBef>
            <a:spcAft>
              <a:spcPct val="15000"/>
            </a:spcAft>
            <a:buChar char="••"/>
          </a:pPr>
          <a:r>
            <a:rPr lang="en-US" sz="1900" kern="1200" dirty="0" smtClean="0"/>
            <a:t>Systems move toward stable states</a:t>
          </a:r>
          <a:endParaRPr lang="en-US" sz="1900" kern="1200" dirty="0"/>
        </a:p>
      </dsp:txBody>
      <dsp:txXfrm>
        <a:off x="5648960" y="870656"/>
        <a:ext cx="2476500" cy="422455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CF28C-667C-4A11-B108-1DDABE86175C}" type="datetimeFigureOut">
              <a:rPr lang="en-US" smtClean="0"/>
              <a:t>1/24/2018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1D241-11D8-4DA0-AD73-EC15BB6FB4DF}" type="slidenum">
              <a:rPr lang="en-US" smtClean="0"/>
              <a:t>‹#›</a:t>
            </a:fld>
            <a:endParaRPr lang="en-US"/>
          </a:p>
        </p:txBody>
      </p:sp>
    </p:spTree>
    <p:extLst>
      <p:ext uri="{BB962C8B-B14F-4D97-AF65-F5344CB8AC3E}">
        <p14:creationId xmlns:p14="http://schemas.microsoft.com/office/powerpoint/2010/main" val="288886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Later today we are going to build our own wind turbine. As we discuss this, it will be helpful for you to know the parts of a wind turbine.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B934BC9-7D30-48B9-9FCA-78067A2311BB}" type="slidenum">
              <a:rPr lang="en-US" altLang="en-US"/>
              <a:pPr>
                <a:spcBef>
                  <a:spcPct val="0"/>
                </a:spcBef>
              </a:pPr>
              <a:t>14</a:t>
            </a:fld>
            <a:endParaRPr lang="en-US" altLang="en-US"/>
          </a:p>
        </p:txBody>
      </p:sp>
    </p:spTree>
    <p:extLst>
      <p:ext uri="{BB962C8B-B14F-4D97-AF65-F5344CB8AC3E}">
        <p14:creationId xmlns:p14="http://schemas.microsoft.com/office/powerpoint/2010/main" val="302997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So what do windmills actually look like? You can see here that they go up to 400 ft tall, and there blades are nearly 150 ft long!!</a:t>
            </a:r>
          </a:p>
          <a:p>
            <a:r>
              <a:rPr lang="en-US" altLang="en-US" smtClean="0">
                <a:latin typeface="Arial" panose="020B0604020202020204" pitchFamily="34" charset="0"/>
                <a:ea typeface="ＭＳ Ｐゴシック" panose="020B0600070205080204" pitchFamily="34" charset="-128"/>
              </a:rPr>
              <a:t>The blades can be half the length of a football field!</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F7AE68B-2984-4587-859D-146C80B2B1EE}" type="slidenum">
              <a:rPr lang="en-US" altLang="en-US"/>
              <a:pPr>
                <a:spcBef>
                  <a:spcPct val="0"/>
                </a:spcBef>
              </a:pPr>
              <a:t>15</a:t>
            </a:fld>
            <a:endParaRPr lang="en-US" altLang="en-US"/>
          </a:p>
        </p:txBody>
      </p:sp>
    </p:spTree>
    <p:extLst>
      <p:ext uri="{BB962C8B-B14F-4D97-AF65-F5344CB8AC3E}">
        <p14:creationId xmlns:p14="http://schemas.microsoft.com/office/powerpoint/2010/main" val="200621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Larger windmills will generate more electricity. What is stopping us from building them even taller than the way they are now?</a:t>
            </a:r>
          </a:p>
          <a:p>
            <a:r>
              <a:rPr lang="en-US" altLang="en-US" smtClean="0">
                <a:latin typeface="Arial" panose="020B0604020202020204" pitchFamily="34" charset="0"/>
                <a:ea typeface="ＭＳ Ｐゴシック" panose="020B0600070205080204" pitchFamily="34" charset="-128"/>
              </a:rPr>
              <a:t>-materials are the limiting factors: not strong enough, do not last long enough</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D266CF-34AC-4970-92E0-AB2A45488910}" type="slidenum">
              <a:rPr lang="en-US" altLang="en-US"/>
              <a:pPr>
                <a:spcBef>
                  <a:spcPct val="0"/>
                </a:spcBef>
              </a:pPr>
              <a:t>16</a:t>
            </a:fld>
            <a:endParaRPr lang="en-US" altLang="en-US"/>
          </a:p>
        </p:txBody>
      </p:sp>
    </p:spTree>
    <p:extLst>
      <p:ext uri="{BB962C8B-B14F-4D97-AF65-F5344CB8AC3E}">
        <p14:creationId xmlns:p14="http://schemas.microsoft.com/office/powerpoint/2010/main" val="102709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1. Wind is often stronger and more consistent out in the ocean. </a:t>
            </a:r>
          </a:p>
          <a:p>
            <a:r>
              <a:rPr lang="en-US" altLang="en-US" smtClean="0">
                <a:latin typeface="Arial" panose="020B0604020202020204" pitchFamily="34" charset="0"/>
                <a:ea typeface="ＭＳ Ｐゴシック" panose="020B0600070205080204" pitchFamily="34" charset="-128"/>
              </a:rPr>
              <a:t>2. Windmills can be all different shapes</a:t>
            </a:r>
          </a:p>
          <a:p>
            <a:r>
              <a:rPr lang="en-US" altLang="en-US" smtClean="0">
                <a:latin typeface="Arial" panose="020B0604020202020204" pitchFamily="34" charset="0"/>
                <a:ea typeface="ＭＳ Ｐゴシック" panose="020B0600070205080204" pitchFamily="34" charset="-128"/>
              </a:rPr>
              <a:t>3. Windmill over the highway</a:t>
            </a:r>
          </a:p>
          <a:p>
            <a:r>
              <a:rPr lang="en-US" altLang="en-US" smtClean="0">
                <a:latin typeface="Arial" panose="020B0604020202020204" pitchFamily="34" charset="0"/>
                <a:ea typeface="ＭＳ Ｐゴシック" panose="020B0600070205080204" pitchFamily="34" charset="-128"/>
              </a:rPr>
              <a:t>4. “Sky serpent”- Lots of little windmills. Why may this be a good idea as compared to the “generic” windmill?</a:t>
            </a:r>
          </a:p>
          <a:p>
            <a:r>
              <a:rPr lang="en-US" altLang="en-US" smtClean="0">
                <a:latin typeface="Arial" panose="020B0604020202020204" pitchFamily="34" charset="0"/>
                <a:ea typeface="ＭＳ Ｐゴシック" panose="020B0600070205080204" pitchFamily="34" charset="-128"/>
              </a:rPr>
              <a:t>	-same amount of energy generated using fewer materials</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2289C45-F3EE-4599-9F87-67986FC58707}" type="slidenum">
              <a:rPr lang="en-US" altLang="en-US"/>
              <a:pPr>
                <a:spcBef>
                  <a:spcPct val="0"/>
                </a:spcBef>
              </a:pPr>
              <a:t>17</a:t>
            </a:fld>
            <a:endParaRPr lang="en-US" altLang="en-US"/>
          </a:p>
        </p:txBody>
      </p:sp>
    </p:spTree>
    <p:extLst>
      <p:ext uri="{BB962C8B-B14F-4D97-AF65-F5344CB8AC3E}">
        <p14:creationId xmlns:p14="http://schemas.microsoft.com/office/powerpoint/2010/main" val="36962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Kinetic energy from wind is converted to mechanical energy (the blades spinning) which is then converted to electricity by the generator.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See if your students can brainstorm and suggest several forms of energy that is converted into mechanical energy and then into electrical energy. Two common suggestions are hydroelectric energy and wind energy. </a:t>
            </a:r>
          </a:p>
          <a:p>
            <a:r>
              <a:rPr lang="en-US" altLang="en-US" smtClean="0">
                <a:latin typeface="Arial" panose="020B0604020202020204" pitchFamily="34" charset="0"/>
                <a:ea typeface="ＭＳ Ｐゴシック" panose="020B0600070205080204" pitchFamily="34" charset="-128"/>
              </a:rPr>
              <a:t>When you have a magnet in the middle of a coil- when either of them move it creates a voltage, or an electrical current. You can have either a moving wire, or a moving magnet which causes minute pushes and pulls on the electrons in the wire, causing them to move on down the line… thus creating an electrical current.</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C20D7AD-E5D0-4EEF-98CF-FCA2825285D9}" type="slidenum">
              <a:rPr lang="en-US" altLang="en-US"/>
              <a:pPr>
                <a:spcBef>
                  <a:spcPct val="0"/>
                </a:spcBef>
              </a:pPr>
              <a:t>18</a:t>
            </a:fld>
            <a:endParaRPr lang="en-US" altLang="en-US"/>
          </a:p>
        </p:txBody>
      </p:sp>
    </p:spTree>
    <p:extLst>
      <p:ext uri="{BB962C8B-B14F-4D97-AF65-F5344CB8AC3E}">
        <p14:creationId xmlns:p14="http://schemas.microsoft.com/office/powerpoint/2010/main" val="263603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8493D44-08F7-4F8C-A47D-F93B4C068AD2}" type="slidenum">
              <a:rPr lang="en-US" altLang="en-US"/>
              <a:pPr>
                <a:spcBef>
                  <a:spcPct val="0"/>
                </a:spcBef>
              </a:pPr>
              <a:t>19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31863" y="4410075"/>
            <a:ext cx="51212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ea typeface="ＭＳ Ｐゴシック" panose="020B0600070205080204" pitchFamily="34" charset="-128"/>
              </a:rPr>
              <a:t>So we have what are called generators, which convert what’s called mechanical energy- into electrical energy by having a coil rotate around a magnet.</a:t>
            </a:r>
          </a:p>
        </p:txBody>
      </p:sp>
    </p:spTree>
    <p:extLst>
      <p:ext uri="{BB962C8B-B14F-4D97-AF65-F5344CB8AC3E}">
        <p14:creationId xmlns:p14="http://schemas.microsoft.com/office/powerpoint/2010/main" val="149337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But how do we get these coils to rotate and create electricity? Well there are many different ways. We have what are called steam turbines, where you either burn fuels or use nuclear plants that make heat to warm up water into steam and turn turbines. Then there is what’s called hydroelectric power, where you use turbines spinning from the weight of falling water. Who here has seen a dam? Well inside those dams are giant turbines that are designed to turn a coil and induce electricity. Lastly, there is wind power! Using large blades, windmills catch the wind and turn a coil inside the windmill- again inducing electricity!</a:t>
            </a:r>
          </a:p>
          <a:p>
            <a:r>
              <a:rPr lang="en-US" altLang="en-US" smtClean="0">
                <a:latin typeface="Arial" panose="020B0604020202020204" pitchFamily="34" charset="0"/>
                <a:ea typeface="ＭＳ Ｐゴシック" panose="020B0600070205080204" pitchFamily="34" charset="-128"/>
              </a:rPr>
              <a:t>RENEWABLE VS. NONRENEWABLE</a:t>
            </a:r>
          </a:p>
          <a:p>
            <a:endParaRPr lang="en-US" altLang="en-US" smtClean="0">
              <a:latin typeface="Arial" panose="020B0604020202020204" pitchFamily="34" charset="0"/>
              <a:ea typeface="ＭＳ Ｐゴシック" panose="020B0600070205080204"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710437C-C3E5-4316-9DF5-C21AA9CE514E}" type="slidenum">
              <a:rPr lang="en-US" altLang="en-US"/>
              <a:pPr>
                <a:spcBef>
                  <a:spcPct val="0"/>
                </a:spcBef>
              </a:pPr>
              <a:t>20</a:t>
            </a:fld>
            <a:endParaRPr lang="en-US" altLang="en-US"/>
          </a:p>
        </p:txBody>
      </p:sp>
    </p:spTree>
    <p:extLst>
      <p:ext uri="{BB962C8B-B14F-4D97-AF65-F5344CB8AC3E}">
        <p14:creationId xmlns:p14="http://schemas.microsoft.com/office/powerpoint/2010/main" val="275480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C53E7EC-42AA-43EA-BE42-A675A0470D4B}" type="slidenum">
              <a:rPr lang="en-US" altLang="en-US"/>
              <a:pPr>
                <a:spcBef>
                  <a:spcPct val="0"/>
                </a:spcBef>
              </a:pPr>
              <a:t>21</a:t>
            </a:fld>
            <a:endParaRPr lang="en-US" altLang="en-US"/>
          </a:p>
        </p:txBody>
      </p:sp>
    </p:spTree>
    <p:extLst>
      <p:ext uri="{BB962C8B-B14F-4D97-AF65-F5344CB8AC3E}">
        <p14:creationId xmlns:p14="http://schemas.microsoft.com/office/powerpoint/2010/main" val="3282492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tsZITSeQFR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youtube.com/watch?v=tsZITSeQFR0" TargetMode="Externa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youtube.com/watch?v=tsZITSeQFR0" TargetMode="Externa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Outline</a:t>
            </a:r>
            <a:endParaRPr lang="en-US" sz="4200" dirty="0"/>
          </a:p>
        </p:txBody>
      </p:sp>
      <p:sp>
        <p:nvSpPr>
          <p:cNvPr id="3" name="Content Placeholder 2"/>
          <p:cNvSpPr>
            <a:spLocks noGrp="1"/>
          </p:cNvSpPr>
          <p:nvPr>
            <p:ph idx="1"/>
          </p:nvPr>
        </p:nvSpPr>
        <p:spPr>
          <a:xfrm>
            <a:off x="1141412" y="1676400"/>
            <a:ext cx="5574348" cy="4907280"/>
          </a:xfrm>
        </p:spPr>
        <p:txBody>
          <a:bodyPr>
            <a:normAutofit fontScale="85000" lnSpcReduction="20000"/>
          </a:bodyPr>
          <a:lstStyle/>
          <a:p>
            <a:r>
              <a:rPr lang="en-US" sz="2800" dirty="0" smtClean="0"/>
              <a:t>Introductions</a:t>
            </a:r>
          </a:p>
          <a:p>
            <a:pPr lvl="1"/>
            <a:r>
              <a:rPr lang="en-US" sz="2800" dirty="0" smtClean="0"/>
              <a:t>Name, Club Level, Community, </a:t>
            </a:r>
            <a:r>
              <a:rPr lang="en-US" sz="2800" dirty="0" err="1" smtClean="0"/>
              <a:t>yrs</a:t>
            </a:r>
            <a:r>
              <a:rPr lang="en-US" sz="2800" dirty="0" smtClean="0"/>
              <a:t> with SMILE</a:t>
            </a:r>
          </a:p>
          <a:p>
            <a:pPr lvl="1"/>
            <a:r>
              <a:rPr lang="en-US" sz="2800" dirty="0" smtClean="0"/>
              <a:t>Thumb Meters and Windmills</a:t>
            </a:r>
          </a:p>
          <a:p>
            <a:r>
              <a:rPr lang="en-US" sz="2800" dirty="0" smtClean="0"/>
              <a:t>Windmills &amp; NGSS (modeling)</a:t>
            </a:r>
          </a:p>
          <a:p>
            <a:r>
              <a:rPr lang="en-US" sz="2800" dirty="0" smtClean="0"/>
              <a:t>Windmill info (mirrors student slides)</a:t>
            </a:r>
          </a:p>
          <a:p>
            <a:r>
              <a:rPr lang="en-US" sz="2800" dirty="0" smtClean="0"/>
              <a:t>Making Windmills! (What team                   will produce the most power?)</a:t>
            </a:r>
          </a:p>
          <a:p>
            <a:pPr lvl="1"/>
            <a:r>
              <a:rPr lang="en-US" sz="2800" dirty="0" smtClean="0"/>
              <a:t>Blades, math, revisions</a:t>
            </a:r>
          </a:p>
          <a:p>
            <a:pPr lvl="1"/>
            <a:r>
              <a:rPr lang="en-US" sz="2800" dirty="0" smtClean="0"/>
              <a:t>Student Handout</a:t>
            </a:r>
          </a:p>
          <a:p>
            <a:r>
              <a:rPr lang="en-US" sz="2800" dirty="0" smtClean="0"/>
              <a:t>Debrief</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934" y="1046480"/>
            <a:ext cx="5018385" cy="5213033"/>
          </a:xfrm>
          <a:prstGeom prst="rect">
            <a:avLst/>
          </a:prstGeom>
        </p:spPr>
      </p:pic>
    </p:spTree>
    <p:extLst>
      <p:ext uri="{BB962C8B-B14F-4D97-AF65-F5344CB8AC3E}">
        <p14:creationId xmlns:p14="http://schemas.microsoft.com/office/powerpoint/2010/main" val="299896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388331"/>
            <a:ext cx="9905998" cy="1478570"/>
          </a:xfrm>
        </p:spPr>
        <p:txBody>
          <a:bodyPr>
            <a:normAutofit/>
          </a:bodyPr>
          <a:lstStyle/>
          <a:p>
            <a:r>
              <a:rPr lang="en-US" dirty="0" smtClean="0"/>
              <a:t>There is no </a:t>
            </a:r>
            <a:r>
              <a:rPr lang="en-US" i="1" dirty="0" smtClean="0"/>
              <a:t>single</a:t>
            </a:r>
            <a:r>
              <a:rPr lang="en-US" dirty="0" smtClean="0"/>
              <a:t> Engineering design process…. but this is helpful.</a:t>
            </a:r>
            <a:endParaRPr lang="en-US" dirty="0"/>
          </a:p>
        </p:txBody>
      </p:sp>
      <p:pic>
        <p:nvPicPr>
          <p:cNvPr id="4" name="Picture 3" descr="design-proce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61002"/>
            <a:ext cx="9144000" cy="5103628"/>
          </a:xfrm>
          <a:prstGeom prst="rect">
            <a:avLst/>
          </a:prstGeom>
        </p:spPr>
      </p:pic>
      <p:sp>
        <p:nvSpPr>
          <p:cNvPr id="5" name="Content Placeholder 2"/>
          <p:cNvSpPr>
            <a:spLocks noGrp="1"/>
          </p:cNvSpPr>
          <p:nvPr>
            <p:ph idx="1"/>
          </p:nvPr>
        </p:nvSpPr>
        <p:spPr>
          <a:xfrm>
            <a:off x="2038350" y="1866901"/>
            <a:ext cx="8229600" cy="4525963"/>
          </a:xfrm>
          <a:solidFill>
            <a:schemeClr val="bg1">
              <a:alpha val="85000"/>
            </a:schemeClr>
          </a:solidFill>
        </p:spPr>
        <p:txBody>
          <a:bodyPr>
            <a:normAutofit/>
          </a:bodyPr>
          <a:lstStyle/>
          <a:p>
            <a:pPr marL="0" indent="0">
              <a:buNone/>
            </a:pPr>
            <a:r>
              <a:rPr lang="en-US" i="1" dirty="0"/>
              <a:t>In some ways, children are natural engineers. They spontaneously build sand castles, dollhouses, and hamster enclosures, and they use a variety of tools and materials for their own playful purposes. ...Children’s capabilities to design structures can then be enhanced by having them pay attention to points of failure and asking them to create and test redesigns of the bridge so that it is stronger. </a:t>
            </a:r>
            <a:endParaRPr lang="en-US" i="1" dirty="0" smtClean="0"/>
          </a:p>
          <a:p>
            <a:pPr marL="0" indent="0">
              <a:buNone/>
            </a:pPr>
            <a:r>
              <a:rPr lang="en-US" dirty="0" smtClean="0"/>
              <a:t>(</a:t>
            </a:r>
            <a:r>
              <a:rPr lang="en-US" dirty="0"/>
              <a:t>NRC, 2012, p. 70). </a:t>
            </a:r>
          </a:p>
          <a:p>
            <a:pPr marL="0" indent="0">
              <a:buNone/>
            </a:pPr>
            <a:endParaRPr lang="en-US" dirty="0"/>
          </a:p>
        </p:txBody>
      </p:sp>
    </p:spTree>
    <p:extLst>
      <p:ext uri="{BB962C8B-B14F-4D97-AF65-F5344CB8AC3E}">
        <p14:creationId xmlns:p14="http://schemas.microsoft.com/office/powerpoint/2010/main" val="734830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for Teaching</a:t>
            </a:r>
            <a:endParaRPr lang="en-US" dirty="0"/>
          </a:p>
        </p:txBody>
      </p:sp>
      <p:sp>
        <p:nvSpPr>
          <p:cNvPr id="3" name="Content Placeholder 2"/>
          <p:cNvSpPr>
            <a:spLocks noGrp="1"/>
          </p:cNvSpPr>
          <p:nvPr>
            <p:ph idx="1"/>
          </p:nvPr>
        </p:nvSpPr>
        <p:spPr/>
        <p:txBody>
          <a:bodyPr>
            <a:normAutofit/>
          </a:bodyPr>
          <a:lstStyle/>
          <a:p>
            <a:r>
              <a:rPr lang="en-US" dirty="0" smtClean="0"/>
              <a:t>Set up design challenges with </a:t>
            </a:r>
            <a:r>
              <a:rPr lang="en-US" b="1" i="1" u="sng" dirty="0" smtClean="0"/>
              <a:t>Criteria &amp; Constraints</a:t>
            </a:r>
            <a:r>
              <a:rPr lang="en-US" dirty="0" smtClean="0"/>
              <a:t>. (e.g. A sailboat made from limited materials that can float for 10 minutes)</a:t>
            </a:r>
          </a:p>
          <a:p>
            <a:r>
              <a:rPr lang="en-US" dirty="0" smtClean="0"/>
              <a:t>Use </a:t>
            </a:r>
            <a:r>
              <a:rPr lang="en-US" b="1" i="1" u="sng" dirty="0" smtClean="0"/>
              <a:t>authentic problems </a:t>
            </a:r>
            <a:r>
              <a:rPr lang="en-US" dirty="0" smtClean="0"/>
              <a:t>when possible.</a:t>
            </a:r>
          </a:p>
          <a:p>
            <a:r>
              <a:rPr lang="en-US" dirty="0" smtClean="0"/>
              <a:t>Emphasize the </a:t>
            </a:r>
            <a:r>
              <a:rPr lang="en-US" b="1" i="1" u="sng" dirty="0" smtClean="0"/>
              <a:t>iterative process </a:t>
            </a:r>
            <a:r>
              <a:rPr lang="en-US" dirty="0" smtClean="0"/>
              <a:t>of engineering (the design cycle).</a:t>
            </a:r>
          </a:p>
          <a:p>
            <a:r>
              <a:rPr lang="en-US" dirty="0" smtClean="0"/>
              <a:t>Tie closely to science content.  </a:t>
            </a:r>
            <a:r>
              <a:rPr lang="en-US" b="1" i="1" u="sng" dirty="0" smtClean="0"/>
              <a:t>Design and redesign based on data and scientific concepts.</a:t>
            </a:r>
            <a:endParaRPr lang="en-US" b="1" i="1" u="sng" dirty="0"/>
          </a:p>
        </p:txBody>
      </p:sp>
    </p:spTree>
    <p:extLst>
      <p:ext uri="{BB962C8B-B14F-4D97-AF65-F5344CB8AC3E}">
        <p14:creationId xmlns:p14="http://schemas.microsoft.com/office/powerpoint/2010/main" val="1023500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hlinkClick r:id="rId2"/>
              </a:rPr>
              <a:t>Energy: ms-ps3-5 &amp; Windmills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6055" y="1651599"/>
            <a:ext cx="9124064" cy="5100076"/>
          </a:xfrm>
        </p:spPr>
      </p:pic>
      <p:sp>
        <p:nvSpPr>
          <p:cNvPr id="13" name="TextBox 12"/>
          <p:cNvSpPr txBox="1"/>
          <p:nvPr/>
        </p:nvSpPr>
        <p:spPr>
          <a:xfrm>
            <a:off x="4849333" y="5217042"/>
            <a:ext cx="5357924" cy="1200329"/>
          </a:xfrm>
          <a:prstGeom prst="rect">
            <a:avLst/>
          </a:prstGeom>
          <a:solidFill>
            <a:schemeClr val="accent1"/>
          </a:solidFill>
          <a:effectLst>
            <a:softEdge rad="31750"/>
          </a:effectLst>
        </p:spPr>
        <p:txBody>
          <a:bodyPr wrap="square" rtlCol="0">
            <a:spAutoFit/>
          </a:bodyPr>
          <a:lstStyle/>
          <a:p>
            <a:r>
              <a:rPr lang="en-US" dirty="0" smtClean="0">
                <a:solidFill>
                  <a:schemeClr val="bg1"/>
                </a:solidFill>
              </a:rPr>
              <a:t>MS-ETS1-4: Develop </a:t>
            </a:r>
            <a:r>
              <a:rPr lang="en-US" dirty="0">
                <a:solidFill>
                  <a:schemeClr val="bg1"/>
                </a:solidFill>
              </a:rPr>
              <a:t>a model to generate data for iterative testing and modification of a proposed object, tool, or process such that an optimal design can be achieved.</a:t>
            </a:r>
          </a:p>
        </p:txBody>
      </p:sp>
    </p:spTree>
    <p:extLst>
      <p:ext uri="{BB962C8B-B14F-4D97-AF65-F5344CB8AC3E}">
        <p14:creationId xmlns:p14="http://schemas.microsoft.com/office/powerpoint/2010/main" val="29428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 of our model</a:t>
            </a:r>
            <a:endParaRPr lang="en-US" dirty="0"/>
          </a:p>
        </p:txBody>
      </p:sp>
      <p:sp>
        <p:nvSpPr>
          <p:cNvPr id="3" name="Text Placeholder 2"/>
          <p:cNvSpPr>
            <a:spLocks noGrp="1"/>
          </p:cNvSpPr>
          <p:nvPr>
            <p:ph type="body" idx="1"/>
          </p:nvPr>
        </p:nvSpPr>
        <p:spPr/>
        <p:txBody>
          <a:bodyPr/>
          <a:lstStyle/>
          <a:p>
            <a:r>
              <a:rPr lang="en-US" dirty="0" smtClean="0"/>
              <a:t>Strength</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Variables</a:t>
            </a:r>
          </a:p>
          <a:p>
            <a:r>
              <a:rPr lang="en-US" dirty="0" smtClean="0"/>
              <a:t>NGSS Practices</a:t>
            </a:r>
          </a:p>
          <a:p>
            <a:r>
              <a:rPr lang="en-US" dirty="0" smtClean="0"/>
              <a:t>Cost Efficient </a:t>
            </a:r>
          </a:p>
          <a:p>
            <a:r>
              <a:rPr lang="en-US" dirty="0" smtClean="0"/>
              <a:t>Authentic Context </a:t>
            </a:r>
          </a:p>
          <a:p>
            <a:r>
              <a:rPr lang="en-US" dirty="0" smtClean="0"/>
              <a:t>Scalable</a:t>
            </a:r>
            <a:endParaRPr lang="en-US" dirty="0"/>
          </a:p>
        </p:txBody>
      </p:sp>
      <p:sp>
        <p:nvSpPr>
          <p:cNvPr id="5" name="Text Placeholder 4"/>
          <p:cNvSpPr>
            <a:spLocks noGrp="1"/>
          </p:cNvSpPr>
          <p:nvPr>
            <p:ph type="body" sz="quarter" idx="3"/>
          </p:nvPr>
        </p:nvSpPr>
        <p:spPr/>
        <p:txBody>
          <a:bodyPr/>
          <a:lstStyle/>
          <a:p>
            <a:r>
              <a:rPr lang="en-US" dirty="0" smtClean="0"/>
              <a:t>Weakness</a:t>
            </a:r>
            <a:endParaRPr lang="en-US" dirty="0"/>
          </a:p>
        </p:txBody>
      </p:sp>
      <p:sp>
        <p:nvSpPr>
          <p:cNvPr id="6" name="Content Placeholder 5"/>
          <p:cNvSpPr>
            <a:spLocks noGrp="1"/>
          </p:cNvSpPr>
          <p:nvPr>
            <p:ph sz="quarter" idx="4"/>
          </p:nvPr>
        </p:nvSpPr>
        <p:spPr/>
        <p:txBody>
          <a:bodyPr>
            <a:normAutofit fontScale="85000" lnSpcReduction="20000"/>
          </a:bodyPr>
          <a:lstStyle/>
          <a:p>
            <a:r>
              <a:rPr lang="en-US" dirty="0" smtClean="0"/>
              <a:t>Line loss </a:t>
            </a:r>
          </a:p>
          <a:p>
            <a:r>
              <a:rPr lang="en-US" dirty="0" smtClean="0"/>
              <a:t>Gearing/Generator/Transformer</a:t>
            </a:r>
          </a:p>
          <a:p>
            <a:r>
              <a:rPr lang="en-US" dirty="0" smtClean="0"/>
              <a:t>Speed/Weight</a:t>
            </a:r>
          </a:p>
          <a:p>
            <a:r>
              <a:rPr lang="en-US" dirty="0" smtClean="0"/>
              <a:t>Variability of design </a:t>
            </a:r>
          </a:p>
          <a:p>
            <a:r>
              <a:rPr lang="en-US" dirty="0" smtClean="0"/>
              <a:t>Energy must be used right away</a:t>
            </a:r>
          </a:p>
          <a:p>
            <a:r>
              <a:rPr lang="en-US" dirty="0" smtClean="0"/>
              <a:t>Use DC motor, Not AC</a:t>
            </a:r>
          </a:p>
        </p:txBody>
      </p:sp>
    </p:spTree>
    <p:extLst>
      <p:ext uri="{BB962C8B-B14F-4D97-AF65-F5344CB8AC3E}">
        <p14:creationId xmlns:p14="http://schemas.microsoft.com/office/powerpoint/2010/main" val="10893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Wind Turbine Components Chart"/>
          <p:cNvPicPr>
            <a:picLocks noChangeAspect="1" noChangeArrowheads="1"/>
          </p:cNvPicPr>
          <p:nvPr/>
        </p:nvPicPr>
        <p:blipFill>
          <a:blip r:embed="rId3">
            <a:extLst>
              <a:ext uri="{28A0092B-C50C-407E-A947-70E740481C1C}">
                <a14:useLocalDpi xmlns:a14="http://schemas.microsoft.com/office/drawing/2010/main" val="0"/>
              </a:ext>
            </a:extLst>
          </a:blip>
          <a:srcRect l="3082" t="1724" r="18362" b="3448"/>
          <a:stretch>
            <a:fillRect/>
          </a:stretch>
        </p:blipFill>
        <p:spPr bwMode="auto">
          <a:xfrm>
            <a:off x="3352800" y="1600200"/>
            <a:ext cx="70866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3"/>
          <p:cNvSpPr>
            <a:spLocks noGrp="1"/>
          </p:cNvSpPr>
          <p:nvPr>
            <p:ph type="title"/>
          </p:nvPr>
        </p:nvSpPr>
        <p:spPr>
          <a:xfrm>
            <a:off x="3048000" y="274638"/>
            <a:ext cx="7162800" cy="1143000"/>
          </a:xfrm>
        </p:spPr>
        <p:txBody>
          <a:bodyPr/>
          <a:lstStyle/>
          <a:p>
            <a:r>
              <a:rPr lang="en-US" altLang="en-US" smtClean="0">
                <a:ea typeface="ＭＳ Ｐゴシック" panose="020B0600070205080204" pitchFamily="34" charset="-128"/>
              </a:rPr>
              <a:t>Parts of a Wind Turbine</a:t>
            </a:r>
          </a:p>
        </p:txBody>
      </p:sp>
    </p:spTree>
    <p:extLst>
      <p:ext uri="{BB962C8B-B14F-4D97-AF65-F5344CB8AC3E}">
        <p14:creationId xmlns:p14="http://schemas.microsoft.com/office/powerpoint/2010/main" val="536514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0" y="457200"/>
            <a:ext cx="7772400" cy="685800"/>
          </a:xfrm>
        </p:spPr>
        <p:txBody>
          <a:bodyPr/>
          <a:lstStyle/>
          <a:p>
            <a:pPr eaLnBrk="1" hangingPunct="1"/>
            <a:r>
              <a:rPr lang="en-US" altLang="en-US" smtClean="0">
                <a:ea typeface="ＭＳ Ｐゴシック" panose="020B0600070205080204" pitchFamily="34" charset="-128"/>
              </a:rPr>
              <a:t>Large Wind Turbines</a:t>
            </a:r>
          </a:p>
        </p:txBody>
      </p:sp>
      <p:pic>
        <p:nvPicPr>
          <p:cNvPr id="10243" name="Picture 4"/>
          <p:cNvPicPr>
            <a:picLocks noChangeAspect="1" noChangeArrowheads="1"/>
          </p:cNvPicPr>
          <p:nvPr/>
        </p:nvPicPr>
        <p:blipFill>
          <a:blip r:embed="rId3"/>
          <a:srcRect/>
          <a:stretch>
            <a:fillRect/>
          </a:stretch>
        </p:blipFill>
        <p:spPr bwMode="auto">
          <a:xfrm>
            <a:off x="4267200" y="1371601"/>
            <a:ext cx="4762500" cy="5210175"/>
          </a:xfrm>
          <a:prstGeom prst="rect">
            <a:avLst/>
          </a:prstGeom>
          <a:noFill/>
          <a:ln w="57150">
            <a:solidFill>
              <a:srgbClr val="000000"/>
            </a:solidFill>
            <a:miter lim="800000"/>
            <a:headEnd/>
            <a:tailEnd/>
          </a:ln>
          <a:effectLst>
            <a:outerShdw blurRad="57150" dist="508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rcRect/>
          <a:stretch>
            <a:fillRect/>
          </a:stretch>
        </p:blipFill>
        <p:spPr bwMode="auto">
          <a:xfrm>
            <a:off x="3632200" y="1435100"/>
            <a:ext cx="6502400" cy="4338638"/>
          </a:xfrm>
          <a:prstGeom prst="rect">
            <a:avLst/>
          </a:prstGeom>
          <a:noFill/>
          <a:ln w="57150" cap="sq">
            <a:solidFill>
              <a:srgbClr val="000000"/>
            </a:solidFill>
            <a:miter lim="800000"/>
            <a:headEnd/>
            <a:tailEnd/>
          </a:ln>
          <a:effectLst>
            <a:outerShdw blurRad="57150" dist="508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0245" name="Picture 5" descr="http://2.bp.blogspot.com/-IAR508S6-KA/T_nVSBs7OCI/AAAAAAAAB5k/y1Moq9HtnWs/s1600/BladeHolderPeople.jpg"/>
          <p:cNvPicPr>
            <a:picLocks noChangeAspect="1" noChangeArrowheads="1"/>
          </p:cNvPicPr>
          <p:nvPr/>
        </p:nvPicPr>
        <p:blipFill>
          <a:blip r:embed="rId5">
            <a:extLst/>
          </a:blip>
          <a:srcRect/>
          <a:stretch>
            <a:fillRect/>
          </a:stretch>
        </p:blipFill>
        <p:spPr bwMode="auto">
          <a:xfrm>
            <a:off x="3350538" y="1676400"/>
            <a:ext cx="7088863" cy="3810001"/>
          </a:xfrm>
          <a:prstGeom prst="rect">
            <a:avLst/>
          </a:prstGeom>
          <a:ln w="57150">
            <a:solidFill>
              <a:srgbClr val="000000"/>
            </a:solidFill>
            <a:miter lim="800000"/>
            <a:headEnd/>
            <a:tailEnd/>
          </a:ln>
          <a:effectLst>
            <a:innerShdw blurRad="76200">
              <a:srgbClr val="000000"/>
            </a:innerShdw>
          </a:effectLs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t="47627"/>
          <a:stretch>
            <a:fillRect/>
          </a:stretch>
        </p:blipFill>
        <p:spPr bwMode="auto">
          <a:xfrm>
            <a:off x="1822450" y="2341564"/>
            <a:ext cx="8858250" cy="19954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621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43"/>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124200" y="304800"/>
            <a:ext cx="7543800" cy="1066800"/>
          </a:xfrm>
        </p:spPr>
        <p:txBody>
          <a:bodyPr>
            <a:normAutofit fontScale="90000"/>
          </a:bodyPr>
          <a:lstStyle/>
          <a:p>
            <a:pPr eaLnBrk="1" hangingPunct="1"/>
            <a:r>
              <a:rPr lang="en-US" altLang="en-US" smtClean="0">
                <a:ea typeface="ＭＳ Ｐゴシック" panose="020B0600070205080204" pitchFamily="34" charset="-128"/>
              </a:rPr>
              <a:t>Why do windmills need to be high in the sky?</a:t>
            </a:r>
          </a:p>
        </p:txBody>
      </p:sp>
      <p:sp>
        <p:nvSpPr>
          <p:cNvPr id="10244" name="Text Box 5"/>
          <p:cNvSpPr txBox="1">
            <a:spLocks noChangeArrowheads="1"/>
          </p:cNvSpPr>
          <p:nvPr/>
        </p:nvSpPr>
        <p:spPr bwMode="auto">
          <a:xfrm>
            <a:off x="3048000" y="6172200"/>
            <a:ext cx="7620000" cy="446088"/>
          </a:xfrm>
          <a:prstGeom prst="rect">
            <a:avLst/>
          </a:prstGeom>
          <a:noFill/>
          <a:ln w="9525">
            <a:noFill/>
            <a:miter lim="800000"/>
            <a:headEnd/>
            <a:tailEnd/>
          </a:ln>
        </p:spPr>
        <p:txBody>
          <a:bodyPr>
            <a:spAutoFit/>
          </a:bodyPr>
          <a:lstStyle/>
          <a:p>
            <a:pPr algn="ctr" eaLnBrk="1" hangingPunct="1">
              <a:spcBef>
                <a:spcPct val="50000"/>
              </a:spcBef>
              <a:defRPr/>
            </a:pPr>
            <a:r>
              <a:rPr lang="en-US" sz="2300" dirty="0"/>
              <a:t>High above the ground, winds are faster and more consistent. </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936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43200" y="-152400"/>
            <a:ext cx="8229600" cy="1143000"/>
          </a:xfrm>
        </p:spPr>
        <p:txBody>
          <a:bodyPr/>
          <a:lstStyle/>
          <a:p>
            <a:pPr eaLnBrk="1" hangingPunct="1"/>
            <a:r>
              <a:rPr lang="en-US" altLang="en-US" sz="4000">
                <a:ea typeface="ＭＳ Ｐゴシック" panose="020B0600070205080204" pitchFamily="34" charset="-128"/>
              </a:rPr>
              <a:t>Different places, shapes, and sizes</a:t>
            </a:r>
          </a:p>
        </p:txBody>
      </p:sp>
      <p:pic>
        <p:nvPicPr>
          <p:cNvPr id="14340" name="Picture 6"/>
          <p:cNvPicPr>
            <a:picLocks noChangeAspect="1" noChangeArrowheads="1"/>
          </p:cNvPicPr>
          <p:nvPr/>
        </p:nvPicPr>
        <p:blipFill>
          <a:blip r:embed="rId3"/>
          <a:srcRect l="14423" t="9361" r="9836" b="11443"/>
          <a:stretch>
            <a:fillRect/>
          </a:stretch>
        </p:blipFill>
        <p:spPr bwMode="auto">
          <a:xfrm>
            <a:off x="3048001" y="3505200"/>
            <a:ext cx="4054475" cy="3175000"/>
          </a:xfrm>
          <a:prstGeom prst="rect">
            <a:avLst/>
          </a:prstGeom>
          <a:noFill/>
          <a:ln w="9525">
            <a:solidFill>
              <a:srgbClr val="000000"/>
            </a:solidFill>
            <a:miter lim="800000"/>
            <a:headEnd/>
            <a:tailEnd/>
          </a:ln>
          <a:effectLst>
            <a:outerShdw blurRad="57150" dist="508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4342" name="Picture 6" descr="http://ecofriend.com/wp-content/uploads/2012/07/image_title_63mqv.jpg"/>
          <p:cNvPicPr>
            <a:picLocks noChangeAspect="1" noChangeArrowheads="1"/>
          </p:cNvPicPr>
          <p:nvPr/>
        </p:nvPicPr>
        <p:blipFill>
          <a:blip r:embed="rId4"/>
          <a:srcRect l="9221" t="7396" r="5482" b="4301"/>
          <a:stretch>
            <a:fillRect/>
          </a:stretch>
        </p:blipFill>
        <p:spPr bwMode="auto">
          <a:xfrm>
            <a:off x="3048001" y="762001"/>
            <a:ext cx="4468813" cy="3363913"/>
          </a:xfrm>
          <a:prstGeom prst="rect">
            <a:avLst/>
          </a:prstGeom>
          <a:noFill/>
          <a:ln w="38100" cap="sq">
            <a:solidFill>
              <a:srgbClr val="000000"/>
            </a:solidFill>
            <a:miter lim="800000"/>
            <a:headEnd/>
            <a:tailEnd/>
          </a:ln>
          <a:effectLst>
            <a:outerShdw blurRad="57150" dist="508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4346" name="Picture 10" descr="http://ecofriend.com/wp-content/uploads/2012/07/darrieus_wind_turbine_image_title_6gjqg.jpg"/>
          <p:cNvPicPr>
            <a:picLocks noChangeAspect="1" noChangeArrowheads="1"/>
          </p:cNvPicPr>
          <p:nvPr/>
        </p:nvPicPr>
        <p:blipFill>
          <a:blip r:embed="rId5"/>
          <a:srcRect l="25688" r="30547"/>
          <a:stretch>
            <a:fillRect/>
          </a:stretch>
        </p:blipFill>
        <p:spPr bwMode="auto">
          <a:xfrm>
            <a:off x="7924800" y="769938"/>
            <a:ext cx="2292350" cy="3924300"/>
          </a:xfrm>
          <a:prstGeom prst="rect">
            <a:avLst/>
          </a:prstGeom>
          <a:noFill/>
          <a:ln w="38100" cap="sq">
            <a:solidFill>
              <a:srgbClr val="000000"/>
            </a:solidFill>
            <a:miter lim="800000"/>
            <a:headEnd/>
            <a:tailEnd/>
          </a:ln>
          <a:effectLst>
            <a:outerShdw blurRad="57150" dist="508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pic>
        <p:nvPicPr>
          <p:cNvPr id="14344" name="Picture 8" descr="http://ecofriend.com/wp-content/uploads/2012/07/highway_mounted_wind_turbine_image_title_ml6qf.jpg"/>
          <p:cNvPicPr>
            <a:picLocks noChangeAspect="1" noChangeArrowheads="1"/>
          </p:cNvPicPr>
          <p:nvPr/>
        </p:nvPicPr>
        <p:blipFill>
          <a:blip r:embed="rId6"/>
          <a:srcRect l="8398" t="15730" r="3012" b="20082"/>
          <a:stretch>
            <a:fillRect/>
          </a:stretch>
        </p:blipFill>
        <p:spPr bwMode="auto">
          <a:xfrm>
            <a:off x="5943600" y="4262438"/>
            <a:ext cx="4641850" cy="2519362"/>
          </a:xfrm>
          <a:prstGeom prst="rect">
            <a:avLst/>
          </a:prstGeom>
          <a:noFill/>
          <a:ln w="38100" cap="sq">
            <a:solidFill>
              <a:srgbClr val="000000"/>
            </a:solidFill>
            <a:miter lim="800000"/>
            <a:headEnd/>
            <a:tailEnd/>
          </a:ln>
          <a:effectLst>
            <a:outerShdw blurRad="57150" dist="508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95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47975" y="948531"/>
            <a:ext cx="7620000" cy="838200"/>
          </a:xfrm>
        </p:spPr>
        <p:txBody>
          <a:bodyPr>
            <a:normAutofit fontScale="90000"/>
          </a:bodyPr>
          <a:lstStyle/>
          <a:p>
            <a:pPr eaLnBrk="1" hangingPunct="1"/>
            <a:r>
              <a:rPr lang="en-US" altLang="en-US" sz="4300" dirty="0">
                <a:ea typeface="ＭＳ Ｐゴシック" panose="020B0600070205080204" pitchFamily="34" charset="-128"/>
              </a:rPr>
              <a:t>How can we generate electricity?</a:t>
            </a:r>
          </a:p>
        </p:txBody>
      </p:sp>
      <p:sp>
        <p:nvSpPr>
          <p:cNvPr id="2" name="Oval 1"/>
          <p:cNvSpPr/>
          <p:nvPr/>
        </p:nvSpPr>
        <p:spPr>
          <a:xfrm>
            <a:off x="3200400" y="3362325"/>
            <a:ext cx="1524000" cy="1524000"/>
          </a:xfrm>
          <a:prstGeom prst="ellipse">
            <a:avLst/>
          </a:prstGeom>
          <a:solidFill>
            <a:srgbClr val="FF99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5486400" y="3351213"/>
            <a:ext cx="1524000" cy="1524000"/>
          </a:xfrm>
          <a:prstGeom prst="ellipse">
            <a:avLst/>
          </a:prstGeom>
          <a:solidFill>
            <a:srgbClr val="FF99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5-Point Star 2"/>
          <p:cNvSpPr/>
          <p:nvPr/>
        </p:nvSpPr>
        <p:spPr>
          <a:xfrm>
            <a:off x="7600950" y="3024188"/>
            <a:ext cx="2457450" cy="2178050"/>
          </a:xfrm>
          <a:prstGeom prst="star5">
            <a:avLst/>
          </a:prstGeom>
          <a:solidFill>
            <a:srgbClr val="FF99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TextBox 3"/>
          <p:cNvSpPr txBox="1">
            <a:spLocks noChangeArrowheads="1"/>
          </p:cNvSpPr>
          <p:nvPr/>
        </p:nvSpPr>
        <p:spPr bwMode="auto">
          <a:xfrm>
            <a:off x="3200400" y="3911601"/>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b="1">
                <a:latin typeface="Arial" panose="020B0604020202020204" pitchFamily="34" charset="0"/>
              </a:rPr>
              <a:t>ENERGY</a:t>
            </a:r>
          </a:p>
        </p:txBody>
      </p:sp>
      <p:sp>
        <p:nvSpPr>
          <p:cNvPr id="14" name="TextBox 13"/>
          <p:cNvSpPr txBox="1">
            <a:spLocks noChangeArrowheads="1"/>
          </p:cNvSpPr>
          <p:nvPr/>
        </p:nvSpPr>
        <p:spPr bwMode="auto">
          <a:xfrm>
            <a:off x="5410200" y="3894138"/>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b="1">
                <a:latin typeface="Arial" panose="020B0604020202020204" pitchFamily="34" charset="0"/>
              </a:rPr>
              <a:t>MECHANICAL ENERGY</a:t>
            </a:r>
          </a:p>
        </p:txBody>
      </p:sp>
      <p:sp>
        <p:nvSpPr>
          <p:cNvPr id="15" name="TextBox 14"/>
          <p:cNvSpPr txBox="1">
            <a:spLocks noChangeArrowheads="1"/>
          </p:cNvSpPr>
          <p:nvPr/>
        </p:nvSpPr>
        <p:spPr bwMode="auto">
          <a:xfrm>
            <a:off x="7953375" y="3971925"/>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b="1">
                <a:latin typeface="Arial" panose="020B0604020202020204" pitchFamily="34" charset="0"/>
              </a:rPr>
              <a:t>ELECTRICITY</a:t>
            </a:r>
          </a:p>
        </p:txBody>
      </p:sp>
      <p:cxnSp>
        <p:nvCxnSpPr>
          <p:cNvPr id="6" name="Straight Arrow Connector 5"/>
          <p:cNvCxnSpPr/>
          <p:nvPr/>
        </p:nvCxnSpPr>
        <p:spPr>
          <a:xfrm flipV="1">
            <a:off x="4800600" y="4124325"/>
            <a:ext cx="609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162800" y="4124325"/>
            <a:ext cx="609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282575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768600"/>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59887" y="2825750"/>
            <a:ext cx="8080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8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4"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724400" y="446284"/>
            <a:ext cx="7620000" cy="681038"/>
          </a:xfrm>
        </p:spPr>
        <p:txBody>
          <a:bodyPr/>
          <a:lstStyle/>
          <a:p>
            <a:pPr eaLnBrk="1" hangingPunct="1"/>
            <a:r>
              <a:rPr lang="en-US" altLang="en-US" dirty="0" smtClean="0">
                <a:ea typeface="ＭＳ Ｐゴシック" panose="020B0600070205080204" pitchFamily="34" charset="-128"/>
              </a:rPr>
              <a:t>Electric Generator</a:t>
            </a:r>
          </a:p>
        </p:txBody>
      </p:sp>
      <p:sp>
        <p:nvSpPr>
          <p:cNvPr id="34819" name="Rectangle 3"/>
          <p:cNvSpPr>
            <a:spLocks noChangeArrowheads="1"/>
          </p:cNvSpPr>
          <p:nvPr/>
        </p:nvSpPr>
        <p:spPr bwMode="auto">
          <a:xfrm>
            <a:off x="5715000" y="1143000"/>
            <a:ext cx="1524000" cy="1371600"/>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4400">
                <a:latin typeface="Arial" panose="020B0604020202020204" pitchFamily="34" charset="0"/>
              </a:rPr>
              <a:t>G</a:t>
            </a:r>
          </a:p>
        </p:txBody>
      </p:sp>
      <p:sp>
        <p:nvSpPr>
          <p:cNvPr id="11268" name="Line 4"/>
          <p:cNvSpPr>
            <a:spLocks noChangeShapeType="1"/>
          </p:cNvSpPr>
          <p:nvPr/>
        </p:nvSpPr>
        <p:spPr bwMode="auto">
          <a:xfrm>
            <a:off x="4800600" y="1752600"/>
            <a:ext cx="838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5"/>
          <p:cNvSpPr>
            <a:spLocks noChangeShapeType="1"/>
          </p:cNvSpPr>
          <p:nvPr/>
        </p:nvSpPr>
        <p:spPr bwMode="auto">
          <a:xfrm>
            <a:off x="7315200" y="1752600"/>
            <a:ext cx="6477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0"/>
          <p:cNvSpPr/>
          <p:nvPr/>
        </p:nvSpPr>
        <p:spPr>
          <a:xfrm>
            <a:off x="3200400" y="990600"/>
            <a:ext cx="1524000" cy="1524000"/>
          </a:xfrm>
          <a:prstGeom prst="ellipse">
            <a:avLst/>
          </a:prstGeom>
          <a:solidFill>
            <a:srgbClr val="FF99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1" name="TextBox 11"/>
          <p:cNvSpPr txBox="1">
            <a:spLocks noChangeArrowheads="1"/>
          </p:cNvSpPr>
          <p:nvPr/>
        </p:nvSpPr>
        <p:spPr bwMode="auto">
          <a:xfrm>
            <a:off x="3124200" y="14478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b="1">
                <a:latin typeface="Arial" panose="020B0604020202020204" pitchFamily="34" charset="0"/>
              </a:rPr>
              <a:t>MECHANICAL ENERGY</a:t>
            </a:r>
          </a:p>
        </p:txBody>
      </p:sp>
      <p:sp>
        <p:nvSpPr>
          <p:cNvPr id="13" name="5-Point Star 12"/>
          <p:cNvSpPr/>
          <p:nvPr/>
        </p:nvSpPr>
        <p:spPr>
          <a:xfrm>
            <a:off x="7848600" y="685800"/>
            <a:ext cx="2457450" cy="2178050"/>
          </a:xfrm>
          <a:prstGeom prst="star5">
            <a:avLst/>
          </a:prstGeom>
          <a:solidFill>
            <a:srgbClr val="FF99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825" name="TextBox 13"/>
          <p:cNvSpPr txBox="1">
            <a:spLocks noChangeArrowheads="1"/>
          </p:cNvSpPr>
          <p:nvPr/>
        </p:nvSpPr>
        <p:spPr bwMode="auto">
          <a:xfrm>
            <a:off x="8220075" y="16002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b="1">
                <a:latin typeface="Arial" panose="020B0604020202020204" pitchFamily="34" charset="0"/>
              </a:rPr>
              <a:t>ELECTRICITY</a:t>
            </a:r>
          </a:p>
        </p:txBody>
      </p:sp>
      <p:sp>
        <p:nvSpPr>
          <p:cNvPr id="14" name="Rectangle 3"/>
          <p:cNvSpPr txBox="1">
            <a:spLocks noChangeArrowheads="1"/>
          </p:cNvSpPr>
          <p:nvPr/>
        </p:nvSpPr>
        <p:spPr bwMode="auto">
          <a:xfrm>
            <a:off x="3048000" y="2971800"/>
            <a:ext cx="5486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a:t>A coil of wire is rotated in a magnetic field. When this happens, a </a:t>
            </a:r>
            <a:r>
              <a:rPr lang="en-US" altLang="en-US" i="1"/>
              <a:t>voltage</a:t>
            </a:r>
            <a:r>
              <a:rPr lang="en-US" altLang="en-US"/>
              <a:t> is produced in the coil! </a:t>
            </a:r>
          </a:p>
          <a:p>
            <a:pPr eaLnBrk="1" hangingPunct="1">
              <a:buFontTx/>
              <a:buNone/>
            </a:pPr>
            <a:endParaRPr lang="en-US" altLang="en-US" sz="900"/>
          </a:p>
          <a:p>
            <a:pPr eaLnBrk="1" hangingPunct="1"/>
            <a:r>
              <a:rPr lang="en-US" altLang="en-US"/>
              <a:t>This is called </a:t>
            </a:r>
            <a:r>
              <a:rPr lang="en-US" altLang="en-US" i="1"/>
              <a:t>Induction. </a:t>
            </a:r>
          </a:p>
        </p:txBody>
      </p:sp>
      <p:grpSp>
        <p:nvGrpSpPr>
          <p:cNvPr id="34827" name="Group 14"/>
          <p:cNvGrpSpPr>
            <a:grpSpLocks/>
          </p:cNvGrpSpPr>
          <p:nvPr/>
        </p:nvGrpSpPr>
        <p:grpSpPr bwMode="auto">
          <a:xfrm>
            <a:off x="8458200" y="3038475"/>
            <a:ext cx="2209800" cy="2286000"/>
            <a:chOff x="6934200" y="4114800"/>
            <a:chExt cx="2209800" cy="2598738"/>
          </a:xfrm>
        </p:grpSpPr>
        <p:pic>
          <p:nvPicPr>
            <p:cNvPr id="21519" name="Picture 5" descr="far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00600"/>
              <a:ext cx="208121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Line 6"/>
            <p:cNvSpPr>
              <a:spLocks noChangeShapeType="1"/>
            </p:cNvSpPr>
            <p:nvPr/>
          </p:nvSpPr>
          <p:spPr bwMode="auto">
            <a:xfrm flipV="1">
              <a:off x="7315200" y="44196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7"/>
            <p:cNvSpPr>
              <a:spLocks noChangeShapeType="1"/>
            </p:cNvSpPr>
            <p:nvPr/>
          </p:nvSpPr>
          <p:spPr bwMode="auto">
            <a:xfrm flipV="1">
              <a:off x="8153400" y="4495800"/>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Text Box 8"/>
            <p:cNvSpPr txBox="1">
              <a:spLocks noChangeArrowheads="1"/>
            </p:cNvSpPr>
            <p:nvPr/>
          </p:nvSpPr>
          <p:spPr bwMode="auto">
            <a:xfrm>
              <a:off x="6934200" y="4114800"/>
              <a:ext cx="1066800" cy="41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Magnet</a:t>
              </a:r>
            </a:p>
          </p:txBody>
        </p:sp>
        <p:sp>
          <p:nvSpPr>
            <p:cNvPr id="21523" name="Text Box 9"/>
            <p:cNvSpPr txBox="1">
              <a:spLocks noChangeArrowheads="1"/>
            </p:cNvSpPr>
            <p:nvPr/>
          </p:nvSpPr>
          <p:spPr bwMode="auto">
            <a:xfrm>
              <a:off x="7772400" y="4191000"/>
              <a:ext cx="1371600" cy="41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Coil of wire</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5689" y="228600"/>
            <a:ext cx="8096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45664" y="762000"/>
            <a:ext cx="581025"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8" descr="moto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8763" y="4953000"/>
            <a:ext cx="2557462"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649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8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11268" grpId="0" animBg="1"/>
      <p:bldP spid="11269" grpId="0" animBg="1"/>
      <p:bldP spid="34825" grpId="0"/>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436563"/>
            <a:ext cx="10315576" cy="1039812"/>
          </a:xfrm>
        </p:spPr>
        <p:txBody>
          <a:bodyPr/>
          <a:lstStyle/>
          <a:p>
            <a:r>
              <a:rPr lang="en-US" dirty="0" smtClean="0"/>
              <a:t>Windmills, </a:t>
            </a:r>
            <a:r>
              <a:rPr lang="en-US" dirty="0" err="1" smtClean="0"/>
              <a:t>ngss</a:t>
            </a:r>
            <a:r>
              <a:rPr lang="en-US" dirty="0" smtClean="0"/>
              <a:t>, &amp; engineering</a:t>
            </a:r>
            <a:endParaRPr lang="en-US" dirty="0"/>
          </a:p>
        </p:txBody>
      </p:sp>
      <p:sp>
        <p:nvSpPr>
          <p:cNvPr id="3" name="Subtitle 2"/>
          <p:cNvSpPr>
            <a:spLocks noGrp="1"/>
          </p:cNvSpPr>
          <p:nvPr>
            <p:ph type="subTitle" idx="1"/>
          </p:nvPr>
        </p:nvSpPr>
        <p:spPr>
          <a:xfrm>
            <a:off x="1876424" y="1476375"/>
            <a:ext cx="8791575" cy="1655762"/>
          </a:xfrm>
        </p:spPr>
        <p:txBody>
          <a:bodyPr/>
          <a:lstStyle/>
          <a:p>
            <a:r>
              <a:rPr lang="en-US" sz="2400" b="1" dirty="0" smtClean="0"/>
              <a:t>Energy: We don’t create it, we convert it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517" y="2279086"/>
            <a:ext cx="5124395" cy="2631308"/>
          </a:xfrm>
          <a:prstGeom prst="rect">
            <a:avLst/>
          </a:prstGeom>
        </p:spPr>
      </p:pic>
      <p:pic>
        <p:nvPicPr>
          <p:cNvPr id="1026" name="Picture 2" descr="https://portlandgreenenergy.files.wordpress.com/2013/04/renewablesshare_nonhyd.png?w=583&amp;zoo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11" y="2279086"/>
            <a:ext cx="5553075"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67665" y="5555226"/>
            <a:ext cx="7600334" cy="769441"/>
          </a:xfrm>
          <a:prstGeom prst="rect">
            <a:avLst/>
          </a:prstGeom>
          <a:noFill/>
        </p:spPr>
        <p:txBody>
          <a:bodyPr wrap="square" rtlCol="0">
            <a:spAutoFit/>
          </a:bodyPr>
          <a:lstStyle/>
          <a:p>
            <a:r>
              <a:rPr lang="en-US" sz="2200" dirty="0" smtClean="0"/>
              <a:t>Wind Energy is the fastest growing renewable Energy in OR!  Number 2 state in the U.S.!</a:t>
            </a:r>
            <a:endParaRPr lang="en-US" sz="2200" dirty="0"/>
          </a:p>
        </p:txBody>
      </p:sp>
    </p:spTree>
    <p:extLst>
      <p:ext uri="{BB962C8B-B14F-4D97-AF65-F5344CB8AC3E}">
        <p14:creationId xmlns:p14="http://schemas.microsoft.com/office/powerpoint/2010/main" val="2984082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19400" y="171450"/>
            <a:ext cx="8153400" cy="1219200"/>
          </a:xfrm>
        </p:spPr>
        <p:txBody>
          <a:bodyPr>
            <a:normAutofit fontScale="90000"/>
          </a:bodyPr>
          <a:lstStyle/>
          <a:p>
            <a:pPr eaLnBrk="1" hangingPunct="1"/>
            <a:r>
              <a:rPr lang="en-US" altLang="en-US" sz="4000" dirty="0">
                <a:ea typeface="ＭＳ Ｐゴシック" panose="020B0600070205080204" pitchFamily="34" charset="-128"/>
              </a:rPr>
              <a:t>Are there other ways to get a coil to rotate to produce electricity?</a:t>
            </a:r>
          </a:p>
        </p:txBody>
      </p:sp>
      <p:sp>
        <p:nvSpPr>
          <p:cNvPr id="13315" name="Rectangle 3"/>
          <p:cNvSpPr>
            <a:spLocks noGrp="1" noChangeArrowheads="1"/>
          </p:cNvSpPr>
          <p:nvPr>
            <p:ph type="body" idx="1"/>
          </p:nvPr>
        </p:nvSpPr>
        <p:spPr>
          <a:xfrm>
            <a:off x="3048000" y="1951038"/>
            <a:ext cx="8229600" cy="4602162"/>
          </a:xfrm>
        </p:spPr>
        <p:txBody>
          <a:bodyPr/>
          <a:lstStyle/>
          <a:p>
            <a:pPr eaLnBrk="1" hangingPunct="1">
              <a:lnSpc>
                <a:spcPct val="90000"/>
              </a:lnSpc>
            </a:pPr>
            <a:r>
              <a:rPr lang="en-US" altLang="en-US" smtClean="0">
                <a:ea typeface="ＭＳ Ｐゴシック" panose="020B0600070205080204" pitchFamily="34" charset="-128"/>
              </a:rPr>
              <a:t>Pressurized Steam Turbines</a:t>
            </a:r>
          </a:p>
          <a:p>
            <a:pPr lvl="2" eaLnBrk="1" hangingPunct="1">
              <a:lnSpc>
                <a:spcPct val="90000"/>
              </a:lnSpc>
            </a:pPr>
            <a:r>
              <a:rPr lang="en-US" altLang="en-US" smtClean="0">
                <a:ea typeface="ＭＳ Ｐゴシック" panose="020B0600070205080204" pitchFamily="34" charset="-128"/>
              </a:rPr>
              <a:t>Burning fossil fuels to heat water into steam</a:t>
            </a:r>
          </a:p>
          <a:p>
            <a:pPr lvl="2" eaLnBrk="1" hangingPunct="1">
              <a:lnSpc>
                <a:spcPct val="90000"/>
              </a:lnSpc>
            </a:pPr>
            <a:r>
              <a:rPr lang="en-US" altLang="en-US" smtClean="0">
                <a:ea typeface="ＭＳ Ｐゴシック" panose="020B0600070205080204" pitchFamily="34" charset="-128"/>
              </a:rPr>
              <a:t>Nuclear – high temperatures to make steam</a:t>
            </a:r>
          </a:p>
          <a:p>
            <a:pPr eaLnBrk="1" hangingPunct="1">
              <a:lnSpc>
                <a:spcPct val="90000"/>
              </a:lnSpc>
            </a:pPr>
            <a:r>
              <a:rPr lang="en-US" altLang="en-US" smtClean="0">
                <a:ea typeface="ＭＳ Ｐゴシック" panose="020B0600070205080204" pitchFamily="34" charset="-128"/>
              </a:rPr>
              <a:t>Hydroelectric</a:t>
            </a:r>
          </a:p>
          <a:p>
            <a:pPr lvl="1" eaLnBrk="1" hangingPunct="1">
              <a:lnSpc>
                <a:spcPct val="90000"/>
              </a:lnSpc>
            </a:pPr>
            <a:r>
              <a:rPr lang="en-US" altLang="en-US" smtClean="0">
                <a:ea typeface="ＭＳ Ｐゴシック" panose="020B0600070205080204" pitchFamily="34" charset="-128"/>
              </a:rPr>
              <a:t>Falling water has energy,</a:t>
            </a:r>
          </a:p>
          <a:p>
            <a:pPr lvl="1" eaLnBrk="1" hangingPunct="1">
              <a:lnSpc>
                <a:spcPct val="90000"/>
              </a:lnSpc>
              <a:buFontTx/>
              <a:buNone/>
            </a:pPr>
            <a:r>
              <a:rPr lang="en-US" altLang="en-US" smtClean="0">
                <a:ea typeface="ＭＳ Ｐゴシック" panose="020B0600070205080204" pitchFamily="34" charset="-128"/>
              </a:rPr>
              <a:t> which spins turbines</a:t>
            </a:r>
          </a:p>
          <a:p>
            <a:pPr eaLnBrk="1" hangingPunct="1">
              <a:lnSpc>
                <a:spcPct val="90000"/>
              </a:lnSpc>
            </a:pPr>
            <a:r>
              <a:rPr lang="en-US" altLang="en-US" smtClean="0">
                <a:ea typeface="ＭＳ Ｐゴシック" panose="020B0600070205080204" pitchFamily="34" charset="-128"/>
              </a:rPr>
              <a:t>Wind!</a:t>
            </a:r>
          </a:p>
          <a:p>
            <a:pPr lvl="1" eaLnBrk="1" hangingPunct="1">
              <a:lnSpc>
                <a:spcPct val="90000"/>
              </a:lnSpc>
            </a:pPr>
            <a:r>
              <a:rPr lang="en-US" altLang="en-US" smtClean="0">
                <a:ea typeface="ＭＳ Ｐゴシック" panose="020B0600070205080204" pitchFamily="34" charset="-128"/>
              </a:rPr>
              <a:t>Moving air molecules have energy, too!</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429000"/>
            <a:ext cx="2600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200401" y="6027738"/>
            <a:ext cx="7324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70C0"/>
                </a:solidFill>
                <a:latin typeface="Arial" panose="020B0604020202020204" pitchFamily="34" charset="0"/>
              </a:rPr>
              <a:t>Which of these methods uses renewable sources? Which use non-renewable sources?</a:t>
            </a:r>
          </a:p>
        </p:txBody>
      </p:sp>
    </p:spTree>
    <p:extLst>
      <p:ext uri="{BB962C8B-B14F-4D97-AF65-F5344CB8AC3E}">
        <p14:creationId xmlns:p14="http://schemas.microsoft.com/office/powerpoint/2010/main" val="3166222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743200" y="304800"/>
            <a:ext cx="8229600" cy="1143000"/>
          </a:xfrm>
        </p:spPr>
        <p:txBody>
          <a:bodyPr/>
          <a:lstStyle/>
          <a:p>
            <a:r>
              <a:rPr lang="en-US" altLang="en-US" smtClean="0">
                <a:ea typeface="ＭＳ Ｐゴシック" panose="020B0600070205080204" pitchFamily="34" charset="-128"/>
              </a:rPr>
              <a:t>How do we measure electrical energy?</a:t>
            </a:r>
          </a:p>
        </p:txBody>
      </p:sp>
      <p:sp>
        <p:nvSpPr>
          <p:cNvPr id="25603" name="Content Placeholder 2"/>
          <p:cNvSpPr>
            <a:spLocks noGrp="1"/>
          </p:cNvSpPr>
          <p:nvPr>
            <p:ph idx="1"/>
          </p:nvPr>
        </p:nvSpPr>
        <p:spPr>
          <a:xfrm>
            <a:off x="3124200" y="1752600"/>
            <a:ext cx="7467600" cy="4876800"/>
          </a:xfrm>
        </p:spPr>
        <p:txBody>
          <a:bodyPr/>
          <a:lstStyle/>
          <a:p>
            <a:r>
              <a:rPr lang="en-US" altLang="en-US" dirty="0" smtClean="0">
                <a:ea typeface="ＭＳ Ｐゴシック" panose="020B0600070205080204" pitchFamily="34" charset="-128"/>
              </a:rPr>
              <a:t>Voltage </a:t>
            </a:r>
          </a:p>
          <a:p>
            <a:pPr lvl="1"/>
            <a:r>
              <a:rPr lang="en-US" altLang="en-US" dirty="0" smtClean="0">
                <a:ea typeface="ＭＳ Ｐゴシック" panose="020B0600070205080204" pitchFamily="34" charset="-128"/>
              </a:rPr>
              <a:t>Stored energy</a:t>
            </a:r>
          </a:p>
          <a:p>
            <a:pPr lvl="1"/>
            <a:r>
              <a:rPr lang="en-US" altLang="en-US" dirty="0" smtClean="0">
                <a:ea typeface="ＭＳ Ｐゴシック" panose="020B0600070205080204" pitchFamily="34" charset="-128"/>
              </a:rPr>
              <a:t>Volts</a:t>
            </a:r>
          </a:p>
          <a:p>
            <a:r>
              <a:rPr lang="en-US" altLang="en-US" dirty="0" smtClean="0">
                <a:ea typeface="ＭＳ Ｐゴシック" panose="020B0600070205080204" pitchFamily="34" charset="-128"/>
              </a:rPr>
              <a:t>Current </a:t>
            </a:r>
          </a:p>
          <a:p>
            <a:pPr lvl="1"/>
            <a:r>
              <a:rPr lang="en-US" altLang="en-US" dirty="0" smtClean="0">
                <a:ea typeface="ＭＳ Ｐゴシック" panose="020B0600070205080204" pitchFamily="34" charset="-128"/>
              </a:rPr>
              <a:t>Flowing energy</a:t>
            </a:r>
          </a:p>
          <a:p>
            <a:pPr lvl="1"/>
            <a:r>
              <a:rPr lang="en-US" altLang="en-US" dirty="0" smtClean="0">
                <a:ea typeface="ＭＳ Ｐゴシック" panose="020B0600070205080204" pitchFamily="34" charset="-128"/>
              </a:rPr>
              <a:t>Amps</a:t>
            </a:r>
          </a:p>
          <a:p>
            <a:r>
              <a:rPr lang="en-US" altLang="en-US" dirty="0" smtClean="0">
                <a:ea typeface="ＭＳ Ｐゴシック" panose="020B0600070205080204" pitchFamily="34" charset="-128"/>
              </a:rPr>
              <a:t>Power</a:t>
            </a:r>
          </a:p>
          <a:p>
            <a:pPr lvl="1"/>
            <a:r>
              <a:rPr lang="en-US" altLang="en-US" dirty="0" smtClean="0">
                <a:ea typeface="ＭＳ Ｐゴシック" panose="020B0600070205080204" pitchFamily="34" charset="-128"/>
              </a:rPr>
              <a:t>Volts X Amps= </a:t>
            </a:r>
            <a:r>
              <a:rPr lang="en-US" altLang="en-US" u="sng" dirty="0" smtClean="0">
                <a:ea typeface="ＭＳ Ｐゴシック" panose="020B0600070205080204" pitchFamily="34" charset="-128"/>
              </a:rPr>
              <a:t>Watts (unit of “Work”)</a:t>
            </a:r>
          </a:p>
          <a:p>
            <a:r>
              <a:rPr lang="en-US" altLang="en-US" dirty="0" smtClean="0">
                <a:ea typeface="ＭＳ Ｐゴシック" panose="020B0600070205080204" pitchFamily="34" charset="-128"/>
              </a:rPr>
              <a:t>You will be recording these</a:t>
            </a:r>
          </a:p>
        </p:txBody>
      </p:sp>
      <p:pic>
        <p:nvPicPr>
          <p:cNvPr id="256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81201"/>
            <a:ext cx="1905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127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85" y="142240"/>
            <a:ext cx="3856037" cy="1639884"/>
          </a:xfrm>
        </p:spPr>
        <p:txBody>
          <a:bodyPr>
            <a:normAutofit/>
          </a:bodyPr>
          <a:lstStyle/>
          <a:p>
            <a:r>
              <a:rPr lang="en-US" sz="3800" dirty="0" smtClean="0"/>
              <a:t>Let’s get testing!</a:t>
            </a:r>
            <a:endParaRPr lang="en-US" sz="3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7375440"/>
              </p:ext>
            </p:extLst>
          </p:nvPr>
        </p:nvGraphicFramePr>
        <p:xfrm>
          <a:off x="4460240" y="355602"/>
          <a:ext cx="7376160" cy="6090726"/>
        </p:xfrm>
        <a:graphic>
          <a:graphicData uri="http://schemas.openxmlformats.org/drawingml/2006/table">
            <a:tbl>
              <a:tblPr firstRow="1" firstCol="1" bandRow="1">
                <a:tableStyleId>{5C22544A-7EE6-4342-B048-85BDC9FD1C3A}</a:tableStyleId>
              </a:tblPr>
              <a:tblGrid>
                <a:gridCol w="1099681">
                  <a:extLst>
                    <a:ext uri="{9D8B030D-6E8A-4147-A177-3AD203B41FA5}">
                      <a16:colId xmlns:a16="http://schemas.microsoft.com/office/drawing/2014/main" val="20000"/>
                    </a:ext>
                  </a:extLst>
                </a:gridCol>
                <a:gridCol w="1359039">
                  <a:extLst>
                    <a:ext uri="{9D8B030D-6E8A-4147-A177-3AD203B41FA5}">
                      <a16:colId xmlns:a16="http://schemas.microsoft.com/office/drawing/2014/main" val="20001"/>
                    </a:ext>
                  </a:extLst>
                </a:gridCol>
                <a:gridCol w="1229360">
                  <a:extLst>
                    <a:ext uri="{9D8B030D-6E8A-4147-A177-3AD203B41FA5}">
                      <a16:colId xmlns:a16="http://schemas.microsoft.com/office/drawing/2014/main" val="20002"/>
                    </a:ext>
                  </a:extLst>
                </a:gridCol>
                <a:gridCol w="1229360">
                  <a:extLst>
                    <a:ext uri="{9D8B030D-6E8A-4147-A177-3AD203B41FA5}">
                      <a16:colId xmlns:a16="http://schemas.microsoft.com/office/drawing/2014/main" val="20003"/>
                    </a:ext>
                  </a:extLst>
                </a:gridCol>
                <a:gridCol w="1229360">
                  <a:extLst>
                    <a:ext uri="{9D8B030D-6E8A-4147-A177-3AD203B41FA5}">
                      <a16:colId xmlns:a16="http://schemas.microsoft.com/office/drawing/2014/main" val="20004"/>
                    </a:ext>
                  </a:extLst>
                </a:gridCol>
                <a:gridCol w="1229360">
                  <a:extLst>
                    <a:ext uri="{9D8B030D-6E8A-4147-A177-3AD203B41FA5}">
                      <a16:colId xmlns:a16="http://schemas.microsoft.com/office/drawing/2014/main" val="813947149"/>
                    </a:ext>
                  </a:extLst>
                </a:gridCol>
              </a:tblGrid>
              <a:tr h="1015121">
                <a:tc>
                  <a:txBody>
                    <a:bodyPr/>
                    <a:lstStyle/>
                    <a:p>
                      <a:pPr algn="ctr"/>
                      <a:endParaRPr lang="en-US" dirty="0"/>
                    </a:p>
                  </a:txBody>
                  <a:tcPr/>
                </a:tc>
                <a:tc>
                  <a:txBody>
                    <a:bodyPr/>
                    <a:lstStyle/>
                    <a:p>
                      <a:pPr algn="ctr"/>
                      <a:r>
                        <a:rPr lang="en-US" dirty="0" smtClean="0"/>
                        <a:t>Group 1</a:t>
                      </a:r>
                      <a:endParaRPr lang="en-US" dirty="0"/>
                    </a:p>
                  </a:txBody>
                  <a:tcPr/>
                </a:tc>
                <a:tc>
                  <a:txBody>
                    <a:bodyPr/>
                    <a:lstStyle/>
                    <a:p>
                      <a:pPr algn="ctr"/>
                      <a:r>
                        <a:rPr lang="en-US" dirty="0" smtClean="0"/>
                        <a:t>Group 2</a:t>
                      </a:r>
                      <a:endParaRPr lang="en-US" dirty="0"/>
                    </a:p>
                  </a:txBody>
                  <a:tcPr/>
                </a:tc>
                <a:tc>
                  <a:txBody>
                    <a:bodyPr/>
                    <a:lstStyle/>
                    <a:p>
                      <a:pPr algn="ctr"/>
                      <a:r>
                        <a:rPr lang="en-US" dirty="0" smtClean="0"/>
                        <a:t>Group 3</a:t>
                      </a:r>
                      <a:endParaRPr lang="en-US" dirty="0"/>
                    </a:p>
                  </a:txBody>
                  <a:tcPr/>
                </a:tc>
                <a:tc>
                  <a:txBody>
                    <a:bodyPr/>
                    <a:lstStyle/>
                    <a:p>
                      <a:pPr algn="ctr"/>
                      <a:r>
                        <a:rPr lang="en-US" dirty="0" smtClean="0"/>
                        <a:t>Group 4 </a:t>
                      </a:r>
                      <a:endParaRPr lang="en-US" dirty="0"/>
                    </a:p>
                  </a:txBody>
                  <a:tcPr/>
                </a:tc>
                <a:tc>
                  <a:txBody>
                    <a:bodyPr/>
                    <a:lstStyle/>
                    <a:p>
                      <a:pPr algn="ctr"/>
                      <a:r>
                        <a:rPr lang="en-US" dirty="0" smtClean="0"/>
                        <a:t>Group 5</a:t>
                      </a:r>
                      <a:endParaRPr lang="en-US" dirty="0"/>
                    </a:p>
                  </a:txBody>
                  <a:tcPr/>
                </a:tc>
                <a:extLst>
                  <a:ext uri="{0D108BD9-81ED-4DB2-BD59-A6C34878D82A}">
                    <a16:rowId xmlns:a16="http://schemas.microsoft.com/office/drawing/2014/main" val="10000"/>
                  </a:ext>
                </a:extLst>
              </a:tr>
              <a:tr h="1015121">
                <a:tc>
                  <a:txBody>
                    <a:bodyPr/>
                    <a:lstStyle/>
                    <a:p>
                      <a:pPr algn="ctr"/>
                      <a:r>
                        <a:rPr lang="en-US" dirty="0" smtClean="0"/>
                        <a:t>Design 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015121">
                <a:tc>
                  <a:txBody>
                    <a:bodyPr/>
                    <a:lstStyle/>
                    <a:p>
                      <a:pPr algn="ctr"/>
                      <a:r>
                        <a:rPr lang="en-US" dirty="0" smtClean="0"/>
                        <a:t>Design</a:t>
                      </a:r>
                      <a:r>
                        <a:rPr lang="en-US" baseline="0" dirty="0" smtClean="0"/>
                        <a:t> 2</a:t>
                      </a:r>
                    </a:p>
                    <a:p>
                      <a:pPr algn="ctr"/>
                      <a:endParaRPr lang="en-US" baseline="0" dirty="0" smtClean="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015121">
                <a:tc>
                  <a:txBody>
                    <a:bodyPr/>
                    <a:lstStyle/>
                    <a:p>
                      <a:pPr algn="ctr"/>
                      <a:r>
                        <a:rPr lang="en-US" dirty="0" smtClean="0"/>
                        <a:t>Design 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1015121">
                <a:tc>
                  <a:txBody>
                    <a:bodyPr/>
                    <a:lstStyle/>
                    <a:p>
                      <a:pPr algn="ctr"/>
                      <a:r>
                        <a:rPr lang="en-US" dirty="0" smtClean="0"/>
                        <a:t>Best Design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1015121">
                <a:tc>
                  <a:txBody>
                    <a:bodyPr/>
                    <a:lstStyle/>
                    <a:p>
                      <a:pPr algn="ctr"/>
                      <a:r>
                        <a:rPr lang="en-US" dirty="0" smtClean="0"/>
                        <a:t>Key Changes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92240477"/>
                  </a:ext>
                </a:extLst>
              </a:tr>
            </a:tbl>
          </a:graphicData>
        </a:graphic>
      </p:graphicFrame>
      <p:sp>
        <p:nvSpPr>
          <p:cNvPr id="4" name="Text Placeholder 3"/>
          <p:cNvSpPr>
            <a:spLocks noGrp="1"/>
          </p:cNvSpPr>
          <p:nvPr>
            <p:ph type="body" sz="half" idx="2"/>
          </p:nvPr>
        </p:nvSpPr>
        <p:spPr>
          <a:xfrm>
            <a:off x="923185" y="1782124"/>
            <a:ext cx="3201775" cy="4527236"/>
          </a:xfrm>
        </p:spPr>
        <p:txBody>
          <a:bodyPr>
            <a:normAutofit/>
          </a:bodyPr>
          <a:lstStyle/>
          <a:p>
            <a:pPr marL="285750" indent="-285750">
              <a:buFont typeface="Arial" panose="020B0604020202020204" pitchFamily="34" charset="0"/>
              <a:buChar char="•"/>
            </a:pPr>
            <a:r>
              <a:rPr lang="en-US" dirty="0" smtClean="0"/>
              <a:t>Number of into groups</a:t>
            </a:r>
          </a:p>
          <a:p>
            <a:pPr marL="285750" indent="-285750">
              <a:buFont typeface="Arial" panose="020B0604020202020204" pitchFamily="34" charset="0"/>
              <a:buChar char="•"/>
            </a:pPr>
            <a:r>
              <a:rPr lang="en-US" dirty="0" smtClean="0"/>
              <a:t>Retrieve 1 student handout per group</a:t>
            </a:r>
          </a:p>
          <a:p>
            <a:pPr marL="285750" indent="-285750">
              <a:buFont typeface="Arial" panose="020B0604020202020204" pitchFamily="34" charset="0"/>
              <a:buChar char="•"/>
            </a:pPr>
            <a:r>
              <a:rPr lang="en-US" dirty="0" smtClean="0"/>
              <a:t>Name</a:t>
            </a:r>
          </a:p>
          <a:p>
            <a:pPr marL="285750" indent="-285750">
              <a:buFont typeface="Arial" panose="020B0604020202020204" pitchFamily="34" charset="0"/>
              <a:buChar char="•"/>
            </a:pPr>
            <a:r>
              <a:rPr lang="en-US" dirty="0" smtClean="0"/>
              <a:t>Build, test, revise</a:t>
            </a:r>
          </a:p>
          <a:p>
            <a:pPr marL="285750" indent="-285750">
              <a:buFont typeface="Arial" panose="020B0604020202020204" pitchFamily="34" charset="0"/>
              <a:buChar char="•"/>
            </a:pPr>
            <a:r>
              <a:rPr lang="en-US" dirty="0" smtClean="0"/>
              <a:t>Report Power (Voltage * I) for each design </a:t>
            </a:r>
            <a:endParaRPr lang="en-US" dirty="0" smtClean="0"/>
          </a:p>
          <a:p>
            <a:endParaRPr lang="en-US" dirty="0"/>
          </a:p>
          <a:p>
            <a:r>
              <a:rPr lang="en-US" sz="2200" b="1" dirty="0" smtClean="0"/>
              <a:t>Q: What can you take from this experience to help your students?</a:t>
            </a:r>
            <a:endParaRPr lang="en-US" sz="2200" b="1" dirty="0" smtClean="0"/>
          </a:p>
        </p:txBody>
      </p:sp>
    </p:spTree>
    <p:extLst>
      <p:ext uri="{BB962C8B-B14F-4D97-AF65-F5344CB8AC3E}">
        <p14:creationId xmlns:p14="http://schemas.microsoft.com/office/powerpoint/2010/main" val="973237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591" y="382905"/>
            <a:ext cx="4574440" cy="1639884"/>
          </a:xfrm>
        </p:spPr>
        <p:txBody>
          <a:bodyPr>
            <a:noAutofit/>
          </a:bodyPr>
          <a:lstStyle/>
          <a:p>
            <a:r>
              <a:rPr lang="en-US" sz="3600" dirty="0" smtClean="0"/>
              <a:t>How would you adjust this to fit your students?</a:t>
            </a:r>
            <a:endParaRPr lang="en-US" sz="3600" dirty="0"/>
          </a:p>
        </p:txBody>
      </p:sp>
      <p:sp>
        <p:nvSpPr>
          <p:cNvPr id="3" name="Content Placeholder 2"/>
          <p:cNvSpPr>
            <a:spLocks noGrp="1"/>
          </p:cNvSpPr>
          <p:nvPr>
            <p:ph idx="1"/>
          </p:nvPr>
        </p:nvSpPr>
        <p:spPr>
          <a:xfrm>
            <a:off x="5719031" y="521546"/>
            <a:ext cx="5891209" cy="5760382"/>
          </a:xfrm>
        </p:spPr>
        <p:txBody>
          <a:bodyPr>
            <a:normAutofit/>
          </a:bodyPr>
          <a:lstStyle/>
          <a:p>
            <a:r>
              <a:rPr lang="en-US" sz="3000" dirty="0" smtClean="0"/>
              <a:t>How </a:t>
            </a:r>
            <a:r>
              <a:rPr lang="en-US" sz="3000" dirty="0"/>
              <a:t>would you modify this for your club and grade level</a:t>
            </a:r>
            <a:r>
              <a:rPr lang="en-US" sz="3000" dirty="0" smtClean="0"/>
              <a:t>?</a:t>
            </a:r>
          </a:p>
          <a:p>
            <a:r>
              <a:rPr lang="en-US" sz="3000" dirty="0" smtClean="0"/>
              <a:t>How does this connect to what you have already done? (Renewables? Energy?)</a:t>
            </a:r>
          </a:p>
          <a:p>
            <a:r>
              <a:rPr lang="en-US" sz="3000" dirty="0" smtClean="0"/>
              <a:t>How can this activity be improved on</a:t>
            </a:r>
            <a:r>
              <a:rPr lang="en-US" sz="3000" dirty="0" smtClean="0"/>
              <a:t>?</a:t>
            </a:r>
          </a:p>
          <a:p>
            <a:r>
              <a:rPr lang="en-US" sz="3000" dirty="0" smtClean="0"/>
              <a:t>How do you think about groupings of students?</a:t>
            </a:r>
            <a:endParaRPr lang="en-US" sz="3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59" y="2316479"/>
            <a:ext cx="3722591" cy="4261165"/>
          </a:xfrm>
          <a:prstGeom prst="rect">
            <a:avLst/>
          </a:prstGeom>
        </p:spPr>
      </p:pic>
    </p:spTree>
    <p:extLst>
      <p:ext uri="{BB962C8B-B14F-4D97-AF65-F5344CB8AC3E}">
        <p14:creationId xmlns:p14="http://schemas.microsoft.com/office/powerpoint/2010/main" val="163877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4270869" cy="2094270"/>
          </a:xfrm>
        </p:spPr>
        <p:txBody>
          <a:bodyPr/>
          <a:lstStyle/>
          <a:p>
            <a:r>
              <a:rPr lang="en-US" dirty="0" smtClean="0"/>
              <a:t>How could you be using </a:t>
            </a:r>
            <a:r>
              <a:rPr lang="en-US" dirty="0" smtClean="0">
                <a:hlinkClick r:id="rId2"/>
              </a:rPr>
              <a:t>WINDMILLS</a:t>
            </a:r>
            <a:r>
              <a:rPr lang="en-US" dirty="0" smtClean="0"/>
              <a:t> in your class?</a:t>
            </a:r>
            <a:endParaRPr lang="en-US" dirty="0"/>
          </a:p>
        </p:txBody>
      </p:sp>
      <p:sp>
        <p:nvSpPr>
          <p:cNvPr id="4" name="Text Placeholder 3"/>
          <p:cNvSpPr>
            <a:spLocks noGrp="1"/>
          </p:cNvSpPr>
          <p:nvPr>
            <p:ph type="body" sz="half" idx="2"/>
          </p:nvPr>
        </p:nvSpPr>
        <p:spPr>
          <a:xfrm>
            <a:off x="2611711" y="2935643"/>
            <a:ext cx="3856037" cy="3541714"/>
          </a:xfrm>
        </p:spPr>
        <p:txBody>
          <a:bodyPr>
            <a:normAutofit/>
          </a:bodyPr>
          <a:lstStyle/>
          <a:p>
            <a:r>
              <a:rPr lang="en-US" sz="2600" b="1" dirty="0" smtClean="0"/>
              <a:t>Think</a:t>
            </a:r>
          </a:p>
          <a:p>
            <a:r>
              <a:rPr lang="en-US" sz="2600" b="1" dirty="0" smtClean="0"/>
              <a:t>Pair </a:t>
            </a:r>
          </a:p>
          <a:p>
            <a:r>
              <a:rPr lang="en-US" sz="2600" b="1" dirty="0" smtClean="0"/>
              <a:t>Share</a:t>
            </a:r>
            <a:endParaRPr lang="en-US" sz="2600" b="1" dirty="0"/>
          </a:p>
        </p:txBody>
      </p:sp>
      <p:graphicFrame>
        <p:nvGraphicFramePr>
          <p:cNvPr id="6" name="Diagram 5"/>
          <p:cNvGraphicFramePr/>
          <p:nvPr>
            <p:extLst>
              <p:ext uri="{D42A27DB-BD31-4B8C-83A1-F6EECF244321}">
                <p14:modId xmlns:p14="http://schemas.microsoft.com/office/powerpoint/2010/main" val="271801360"/>
              </p:ext>
            </p:extLst>
          </p:nvPr>
        </p:nvGraphicFramePr>
        <p:xfrm>
          <a:off x="4729317" y="1533832"/>
          <a:ext cx="7057051" cy="493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301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548" y="-528637"/>
            <a:ext cx="9905998" cy="1905000"/>
          </a:xfrm>
        </p:spPr>
        <p:txBody>
          <a:bodyPr/>
          <a:lstStyle/>
          <a:p>
            <a:r>
              <a:rPr lang="en-US" dirty="0">
                <a:hlinkClick r:id="rId2"/>
              </a:rPr>
              <a:t>Why wind energy?</a:t>
            </a:r>
            <a:endParaRPr lang="en-US" dirty="0"/>
          </a:p>
        </p:txBody>
      </p:sp>
      <p:graphicFrame>
        <p:nvGraphicFramePr>
          <p:cNvPr id="9" name="Diagram 8"/>
          <p:cNvGraphicFramePr/>
          <p:nvPr>
            <p:extLst>
              <p:ext uri="{D42A27DB-BD31-4B8C-83A1-F6EECF244321}">
                <p14:modId xmlns:p14="http://schemas.microsoft.com/office/powerpoint/2010/main" val="407282643"/>
              </p:ext>
            </p:extLst>
          </p:nvPr>
        </p:nvGraphicFramePr>
        <p:xfrm>
          <a:off x="6700684" y="0"/>
          <a:ext cx="6324548" cy="3854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439" y="855406"/>
            <a:ext cx="7214692" cy="568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8003458" y="3774138"/>
            <a:ext cx="4188542" cy="3139321"/>
          </a:xfrm>
          <a:prstGeom prst="rect">
            <a:avLst/>
          </a:prstGeom>
          <a:noFill/>
        </p:spPr>
        <p:txBody>
          <a:bodyPr wrap="square" rtlCol="0">
            <a:spAutoFit/>
          </a:bodyPr>
          <a:lstStyle/>
          <a:p>
            <a:pPr marL="285750" indent="-285750">
              <a:spcBef>
                <a:spcPct val="0"/>
              </a:spcBef>
              <a:buFont typeface="Arial" panose="020B0604020202020204" pitchFamily="34" charset="0"/>
              <a:buChar char="•"/>
            </a:pPr>
            <a:r>
              <a:rPr lang="en-US" altLang="en-US" dirty="0"/>
              <a:t>Oregon supplies over 1,000 </a:t>
            </a:r>
            <a:r>
              <a:rPr lang="en-US" altLang="en-US" dirty="0" smtClean="0"/>
              <a:t>megawatts (1 </a:t>
            </a:r>
            <a:r>
              <a:rPr lang="en-US" altLang="en-US" dirty="0"/>
              <a:t>megawatt =</a:t>
            </a:r>
            <a:r>
              <a:rPr lang="en-US" altLang="en-US" dirty="0" smtClean="0"/>
              <a:t>1,000 homes)</a:t>
            </a:r>
          </a:p>
          <a:p>
            <a:pPr marL="285750" indent="-285750">
              <a:spcBef>
                <a:spcPct val="0"/>
              </a:spcBef>
              <a:buFont typeface="Arial" panose="020B0604020202020204" pitchFamily="34" charset="0"/>
              <a:buChar char="•"/>
            </a:pPr>
            <a:r>
              <a:rPr lang="en-US" altLang="en-US" dirty="0" smtClean="0"/>
              <a:t>4,289 megawatts in 2012</a:t>
            </a:r>
          </a:p>
          <a:p>
            <a:pPr marL="285750" indent="-285750">
              <a:spcBef>
                <a:spcPct val="0"/>
              </a:spcBef>
              <a:buFont typeface="Arial" panose="020B0604020202020204" pitchFamily="34" charset="0"/>
              <a:buChar char="•"/>
            </a:pPr>
            <a:r>
              <a:rPr lang="en-US" altLang="en-US" dirty="0" smtClean="0"/>
              <a:t>12.6% Energy in OR is from Wind (2016)</a:t>
            </a:r>
          </a:p>
          <a:p>
            <a:pPr marL="285750" indent="-285750">
              <a:spcBef>
                <a:spcPct val="0"/>
              </a:spcBef>
              <a:buFont typeface="Arial" panose="020B0604020202020204" pitchFamily="34" charset="0"/>
              <a:buChar char="•"/>
            </a:pPr>
            <a:r>
              <a:rPr lang="en-US" altLang="en-US" dirty="0" smtClean="0"/>
              <a:t>Senate Bill 838 (25% renewable by 2025, 50% by 2040)</a:t>
            </a:r>
          </a:p>
          <a:p>
            <a:pPr marL="285750" indent="-285750">
              <a:spcBef>
                <a:spcPct val="0"/>
              </a:spcBef>
              <a:buFont typeface="Arial" panose="020B0604020202020204" pitchFamily="34" charset="0"/>
              <a:buChar char="•"/>
            </a:pPr>
            <a:r>
              <a:rPr lang="en-US" altLang="en-US" dirty="0" smtClean="0"/>
              <a:t>Wind Farms 400 jobs to build, 35 permanent jobs</a:t>
            </a:r>
          </a:p>
          <a:p>
            <a:pPr marL="285750" indent="-285750">
              <a:spcBef>
                <a:spcPct val="0"/>
              </a:spcBef>
              <a:buFont typeface="Arial" panose="020B0604020202020204" pitchFamily="34" charset="0"/>
              <a:buChar char="•"/>
            </a:pPr>
            <a:r>
              <a:rPr lang="en-US" altLang="en-US" dirty="0" smtClean="0"/>
              <a:t>Can’t be stored</a:t>
            </a:r>
            <a:endParaRPr lang="en-US" altLang="en-US" dirty="0"/>
          </a:p>
          <a:p>
            <a:endParaRPr lang="en-US" dirty="0"/>
          </a:p>
        </p:txBody>
      </p:sp>
    </p:spTree>
    <p:extLst>
      <p:ext uri="{BB962C8B-B14F-4D97-AF65-F5344CB8AC3E}">
        <p14:creationId xmlns:p14="http://schemas.microsoft.com/office/powerpoint/2010/main" val="257117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6593"/>
            <a:ext cx="9905998" cy="1478570"/>
          </a:xfrm>
        </p:spPr>
        <p:txBody>
          <a:bodyPr/>
          <a:lstStyle/>
          <a:p>
            <a:r>
              <a:rPr lang="en-US" b="1" dirty="0" err="1" smtClean="0"/>
              <a:t>Ngss</a:t>
            </a:r>
            <a:r>
              <a:rPr lang="en-US" b="1" dirty="0" smtClean="0"/>
              <a:t> Core ideas and Windmills</a:t>
            </a:r>
            <a:endParaRPr lang="en-US" b="1" dirty="0"/>
          </a:p>
        </p:txBody>
      </p:sp>
      <p:sp>
        <p:nvSpPr>
          <p:cNvPr id="3" name="Content Placeholder 2"/>
          <p:cNvSpPr>
            <a:spLocks noGrp="1"/>
          </p:cNvSpPr>
          <p:nvPr>
            <p:ph idx="1"/>
          </p:nvPr>
        </p:nvSpPr>
        <p:spPr>
          <a:xfrm>
            <a:off x="712787" y="2097088"/>
            <a:ext cx="9905999" cy="3541714"/>
          </a:xfrm>
        </p:spPr>
        <p:txBody>
          <a:bodyPr>
            <a:normAutofit fontScale="92500" lnSpcReduction="10000"/>
          </a:bodyPr>
          <a:lstStyle/>
          <a:p>
            <a:pPr marL="0" indent="0">
              <a:buNone/>
            </a:pPr>
            <a:r>
              <a:rPr lang="en-US" b="1" dirty="0"/>
              <a:t>Core Idea PS3: </a:t>
            </a:r>
          </a:p>
          <a:p>
            <a:pPr marL="0" indent="0">
              <a:buNone/>
            </a:pPr>
            <a:r>
              <a:rPr lang="en-US" b="1" dirty="0" smtClean="0"/>
              <a:t>Energy</a:t>
            </a:r>
            <a:endParaRPr lang="en-US" dirty="0"/>
          </a:p>
          <a:p>
            <a:pPr marL="0" indent="0">
              <a:buNone/>
            </a:pPr>
            <a:r>
              <a:rPr lang="en-US" dirty="0"/>
              <a:t>PS3.A: </a:t>
            </a:r>
            <a:endParaRPr lang="en-US" dirty="0" smtClean="0"/>
          </a:p>
          <a:p>
            <a:pPr marL="0" indent="0">
              <a:buNone/>
            </a:pPr>
            <a:r>
              <a:rPr lang="en-US" dirty="0" smtClean="0"/>
              <a:t>Definitions </a:t>
            </a:r>
            <a:r>
              <a:rPr lang="en-US" dirty="0"/>
              <a:t>of Energy</a:t>
            </a:r>
          </a:p>
          <a:p>
            <a:pPr marL="0" indent="0">
              <a:buNone/>
            </a:pPr>
            <a:r>
              <a:rPr lang="en-US" dirty="0"/>
              <a:t>PS3.B: </a:t>
            </a:r>
            <a:endParaRPr lang="en-US" dirty="0" smtClean="0"/>
          </a:p>
          <a:p>
            <a:pPr marL="0" indent="0">
              <a:buNone/>
            </a:pPr>
            <a:r>
              <a:rPr lang="en-US" dirty="0" smtClean="0"/>
              <a:t>Conservation </a:t>
            </a:r>
            <a:r>
              <a:rPr lang="en-US" dirty="0"/>
              <a:t>of Energy </a:t>
            </a:r>
            <a:endParaRPr lang="en-US" dirty="0" smtClean="0"/>
          </a:p>
          <a:p>
            <a:pPr marL="0" indent="0">
              <a:buNone/>
            </a:pPr>
            <a:r>
              <a:rPr lang="en-US" dirty="0" smtClean="0"/>
              <a:t>and </a:t>
            </a:r>
            <a:r>
              <a:rPr lang="en-US" dirty="0"/>
              <a:t>Energy Transfer</a:t>
            </a:r>
          </a:p>
        </p:txBody>
      </p:sp>
      <p:graphicFrame>
        <p:nvGraphicFramePr>
          <p:cNvPr id="6" name="Diagram 5"/>
          <p:cNvGraphicFramePr/>
          <p:nvPr>
            <p:extLst>
              <p:ext uri="{D42A27DB-BD31-4B8C-83A1-F6EECF244321}">
                <p14:modId xmlns:p14="http://schemas.microsoft.com/office/powerpoint/2010/main" val="1574071987"/>
              </p:ext>
            </p:extLst>
          </p:nvPr>
        </p:nvGraphicFramePr>
        <p:xfrm>
          <a:off x="3784600" y="13578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31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K-2 Engineering</a:t>
            </a:r>
            <a:endParaRPr lang="en-US" dirty="0"/>
          </a:p>
        </p:txBody>
      </p:sp>
      <p:sp>
        <p:nvSpPr>
          <p:cNvPr id="4" name="Rectangle 3"/>
          <p:cNvSpPr/>
          <p:nvPr/>
        </p:nvSpPr>
        <p:spPr>
          <a:xfrm>
            <a:off x="1981200" y="1582342"/>
            <a:ext cx="8229600" cy="4524315"/>
          </a:xfrm>
          <a:prstGeom prst="rect">
            <a:avLst/>
          </a:prstGeom>
        </p:spPr>
        <p:txBody>
          <a:bodyPr wrap="square">
            <a:spAutoFit/>
          </a:bodyPr>
          <a:lstStyle/>
          <a:p>
            <a:r>
              <a:rPr lang="en-US" sz="2400" b="1" dirty="0"/>
              <a:t>K-2-ETS1-1.Ask questions, make observations, and gather information about a situation people want to change to define a simple problem that can be solved through the development of a new or improved object or tool.</a:t>
            </a:r>
          </a:p>
          <a:p>
            <a:endParaRPr lang="en-US" sz="2400" b="1" dirty="0"/>
          </a:p>
          <a:p>
            <a:r>
              <a:rPr lang="en-US" sz="2400" b="1" dirty="0"/>
              <a:t>K-2-ETS1-2.Develop a simple sketch, drawing, or physical model to illustrate how the shape of an object helps it function as needed to solve a given problem.</a:t>
            </a:r>
          </a:p>
          <a:p>
            <a:endParaRPr lang="en-US" sz="2400" b="1" dirty="0"/>
          </a:p>
          <a:p>
            <a:r>
              <a:rPr lang="en-US" sz="2400" b="1" dirty="0"/>
              <a:t>K-2-ETS1-3.Analyze data from tests of two objects designed to solve the same problem to compare the strengths and weaknesses of how each performs.			</a:t>
            </a:r>
          </a:p>
        </p:txBody>
      </p:sp>
      <p:sp>
        <p:nvSpPr>
          <p:cNvPr id="3" name="Oval 2"/>
          <p:cNvSpPr/>
          <p:nvPr/>
        </p:nvSpPr>
        <p:spPr>
          <a:xfrm>
            <a:off x="2999366" y="2240871"/>
            <a:ext cx="3865833" cy="6535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634330" y="4086270"/>
            <a:ext cx="3212193" cy="6535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962524" y="5197369"/>
            <a:ext cx="3277903" cy="6535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0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3-5 Engineering</a:t>
            </a:r>
            <a:endParaRPr lang="en-US" dirty="0"/>
          </a:p>
        </p:txBody>
      </p:sp>
      <p:sp>
        <p:nvSpPr>
          <p:cNvPr id="4" name="Rectangle 3"/>
          <p:cNvSpPr/>
          <p:nvPr/>
        </p:nvSpPr>
        <p:spPr>
          <a:xfrm>
            <a:off x="1981200" y="1720840"/>
            <a:ext cx="8229600" cy="4154983"/>
          </a:xfrm>
          <a:prstGeom prst="rect">
            <a:avLst/>
          </a:prstGeom>
        </p:spPr>
        <p:txBody>
          <a:bodyPr wrap="square">
            <a:spAutoFit/>
          </a:bodyPr>
          <a:lstStyle/>
          <a:p>
            <a:r>
              <a:rPr lang="en-US" sz="2400" b="1" dirty="0"/>
              <a:t>3-5-ETS1-1.Define a simple design problem reflecting a need or a want that includes specified criteria for success and constraints on materials, time, or cost.</a:t>
            </a:r>
          </a:p>
          <a:p>
            <a:endParaRPr lang="en-US" sz="2400" b="1" dirty="0"/>
          </a:p>
          <a:p>
            <a:r>
              <a:rPr lang="en-US" sz="2400" b="1" dirty="0"/>
              <a:t>3-5-ETS1-2.Generate and compare multiple possible solutions to a problem based on how well each is likely to meet the criteria and constraints of the problem.</a:t>
            </a:r>
          </a:p>
          <a:p>
            <a:endParaRPr lang="en-US" sz="2400" b="1" dirty="0"/>
          </a:p>
          <a:p>
            <a:r>
              <a:rPr lang="en-US" sz="2400" b="1" dirty="0"/>
              <a:t>3-5-ETS1-3.Plan and carry out fair tests in which variables are controlled and failure points are considered to identify aspects of a model or prototype that can be improved.			</a:t>
            </a:r>
          </a:p>
        </p:txBody>
      </p:sp>
      <p:sp>
        <p:nvSpPr>
          <p:cNvPr id="5" name="Oval 4"/>
          <p:cNvSpPr/>
          <p:nvPr/>
        </p:nvSpPr>
        <p:spPr>
          <a:xfrm>
            <a:off x="1906503" y="2452301"/>
            <a:ext cx="1727832" cy="5168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316918" y="3202267"/>
            <a:ext cx="3781826" cy="5168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985726" y="4658833"/>
            <a:ext cx="1534389" cy="5168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204863" y="4658833"/>
            <a:ext cx="921795" cy="51685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5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3" y="0"/>
            <a:ext cx="9905998" cy="1478570"/>
          </a:xfrm>
        </p:spPr>
        <p:txBody>
          <a:bodyPr/>
          <a:lstStyle/>
          <a:p>
            <a:r>
              <a:rPr lang="en-US" dirty="0" smtClean="0"/>
              <a:t>6-8 Engineering</a:t>
            </a:r>
            <a:endParaRPr lang="en-US" dirty="0"/>
          </a:p>
        </p:txBody>
      </p:sp>
      <p:sp>
        <p:nvSpPr>
          <p:cNvPr id="4" name="Rectangle 3"/>
          <p:cNvSpPr/>
          <p:nvPr/>
        </p:nvSpPr>
        <p:spPr>
          <a:xfrm>
            <a:off x="1409699" y="987415"/>
            <a:ext cx="9782175" cy="5632311"/>
          </a:xfrm>
          <a:prstGeom prst="rect">
            <a:avLst/>
          </a:prstGeom>
        </p:spPr>
        <p:txBody>
          <a:bodyPr wrap="square">
            <a:spAutoFit/>
          </a:bodyPr>
          <a:lstStyle/>
          <a:p>
            <a:r>
              <a:rPr lang="en-US" sz="2400" b="1" dirty="0" smtClean="0"/>
              <a:t>MS-ETS1-1. </a:t>
            </a:r>
            <a:r>
              <a:rPr lang="en-US" sz="2400" dirty="0" smtClean="0"/>
              <a:t>Define </a:t>
            </a:r>
            <a:r>
              <a:rPr lang="en-US" sz="2400" dirty="0"/>
              <a:t>the criteria and constraints of a design problem with sufficient precision to ensure a successful solution, taking into account relevant scientific principles and potential impacts on people and the natural environment that may limit possible solutions.</a:t>
            </a:r>
          </a:p>
          <a:p>
            <a:endParaRPr lang="en-US" sz="2400" b="1" dirty="0" smtClean="0"/>
          </a:p>
          <a:p>
            <a:r>
              <a:rPr lang="en-US" sz="2400" b="1" dirty="0" smtClean="0"/>
              <a:t>MS-ETS1-2. </a:t>
            </a:r>
            <a:r>
              <a:rPr lang="en-US" sz="2400" dirty="0" smtClean="0"/>
              <a:t>Evaluate </a:t>
            </a:r>
            <a:r>
              <a:rPr lang="en-US" sz="2400" dirty="0"/>
              <a:t>competing design solutions using a systematic process to determine how well they meet the criteria and constraints of the problem.</a:t>
            </a:r>
          </a:p>
          <a:p>
            <a:endParaRPr lang="en-US" sz="2400" b="1" dirty="0" smtClean="0"/>
          </a:p>
          <a:p>
            <a:r>
              <a:rPr lang="en-US" sz="2400" b="1" dirty="0" smtClean="0"/>
              <a:t>MS-ETS1-3. </a:t>
            </a:r>
            <a:r>
              <a:rPr lang="en-US" sz="2400" dirty="0" smtClean="0"/>
              <a:t>Analyze </a:t>
            </a:r>
            <a:r>
              <a:rPr lang="en-US" sz="2400" dirty="0"/>
              <a:t>data from tests to determine similarities and differences among several design solutions to identify the best characteristics of each that can be combined into a new solution to better meet the criteria for success</a:t>
            </a:r>
            <a:r>
              <a:rPr lang="en-US" sz="2400" dirty="0" smtClean="0"/>
              <a:t>.</a:t>
            </a:r>
          </a:p>
          <a:p>
            <a:endParaRPr lang="en-US" sz="2400" dirty="0"/>
          </a:p>
          <a:p>
            <a:r>
              <a:rPr lang="en-US" sz="2400" b="1" dirty="0" smtClean="0"/>
              <a:t>MS-ETS1-4. </a:t>
            </a:r>
            <a:r>
              <a:rPr lang="en-US" sz="2400" dirty="0" smtClean="0"/>
              <a:t>Develop </a:t>
            </a:r>
            <a:r>
              <a:rPr lang="en-US" sz="2400" dirty="0"/>
              <a:t>a model to generate data for iterative testing and modification of a proposed object, tool, or process such that an optimal design can be achieved.</a:t>
            </a:r>
            <a:r>
              <a:rPr lang="en-US" sz="2400" b="1" dirty="0"/>
              <a:t>		</a:t>
            </a:r>
          </a:p>
        </p:txBody>
      </p:sp>
      <p:sp>
        <p:nvSpPr>
          <p:cNvPr id="9" name="Oval 8"/>
          <p:cNvSpPr/>
          <p:nvPr/>
        </p:nvSpPr>
        <p:spPr>
          <a:xfrm>
            <a:off x="7516727" y="5400675"/>
            <a:ext cx="2246397" cy="4831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516727" y="3971925"/>
            <a:ext cx="3454484" cy="4831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887452" y="4324350"/>
            <a:ext cx="3454484" cy="4831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658977" y="2867025"/>
            <a:ext cx="3454484" cy="4831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020926" y="995440"/>
            <a:ext cx="4199023" cy="48313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4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313718"/>
            <a:ext cx="9905998" cy="1478570"/>
          </a:xfrm>
        </p:spPr>
        <p:txBody>
          <a:bodyPr>
            <a:normAutofit/>
          </a:bodyPr>
          <a:lstStyle/>
          <a:p>
            <a:r>
              <a:rPr lang="en-US" dirty="0" smtClean="0"/>
              <a:t>There is no </a:t>
            </a:r>
            <a:r>
              <a:rPr lang="en-US" i="1" dirty="0" smtClean="0"/>
              <a:t>single</a:t>
            </a:r>
            <a:r>
              <a:rPr lang="en-US" dirty="0" smtClean="0"/>
              <a:t> Engineering design process…. but this is helpful.</a:t>
            </a:r>
            <a:endParaRPr lang="en-US" dirty="0"/>
          </a:p>
        </p:txBody>
      </p:sp>
      <p:pic>
        <p:nvPicPr>
          <p:cNvPr id="4" name="Picture 3" descr="design-proce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61002"/>
            <a:ext cx="9144000" cy="5103628"/>
          </a:xfrm>
          <a:prstGeom prst="rect">
            <a:avLst/>
          </a:prstGeom>
        </p:spPr>
      </p:pic>
    </p:spTree>
    <p:extLst>
      <p:ext uri="{BB962C8B-B14F-4D97-AF65-F5344CB8AC3E}">
        <p14:creationId xmlns:p14="http://schemas.microsoft.com/office/powerpoint/2010/main" val="610178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8118</TotalTime>
  <Words>1635</Words>
  <Application>Microsoft Office PowerPoint</Application>
  <PresentationFormat>Widescreen</PresentationFormat>
  <Paragraphs>184</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Trebuchet MS</vt:lpstr>
      <vt:lpstr>Tw Cen MT</vt:lpstr>
      <vt:lpstr>Circuit</vt:lpstr>
      <vt:lpstr>Outline</vt:lpstr>
      <vt:lpstr>Windmills, ngss, &amp; engineering</vt:lpstr>
      <vt:lpstr>How could you be using WINDMILLS in your class?</vt:lpstr>
      <vt:lpstr>Why wind energy?</vt:lpstr>
      <vt:lpstr>Ngss Core ideas and Windmills</vt:lpstr>
      <vt:lpstr>K-2 Engineering</vt:lpstr>
      <vt:lpstr>3-5 Engineering</vt:lpstr>
      <vt:lpstr>6-8 Engineering</vt:lpstr>
      <vt:lpstr>There is no single Engineering design process…. but this is helpful.</vt:lpstr>
      <vt:lpstr>There is no single Engineering design process…. but this is helpful.</vt:lpstr>
      <vt:lpstr>Conclusions for Teaching</vt:lpstr>
      <vt:lpstr>Energy: ms-ps3-5 &amp; Windmills</vt:lpstr>
      <vt:lpstr>Strengths and weakness of our model</vt:lpstr>
      <vt:lpstr>Parts of a Wind Turbine</vt:lpstr>
      <vt:lpstr>Large Wind Turbines</vt:lpstr>
      <vt:lpstr>Why do windmills need to be high in the sky?</vt:lpstr>
      <vt:lpstr>Different places, shapes, and sizes</vt:lpstr>
      <vt:lpstr>How can we generate electricity?</vt:lpstr>
      <vt:lpstr>Electric Generator</vt:lpstr>
      <vt:lpstr>Are there other ways to get a coil to rotate to produce electricity?</vt:lpstr>
      <vt:lpstr>How do we measure electrical energy?</vt:lpstr>
      <vt:lpstr>Let’s get testing!</vt:lpstr>
      <vt:lpstr>How would you adjust this to fit your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Windmills</dc:title>
  <dc:creator>User</dc:creator>
  <cp:lastModifiedBy>Talamantes, Adam</cp:lastModifiedBy>
  <cp:revision>30</cp:revision>
  <dcterms:created xsi:type="dcterms:W3CDTF">2018-01-09T18:40:26Z</dcterms:created>
  <dcterms:modified xsi:type="dcterms:W3CDTF">2018-01-24T17:36:41Z</dcterms:modified>
</cp:coreProperties>
</file>